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420" r:id="rId6"/>
    <p:sldId id="319" r:id="rId7"/>
    <p:sldId id="320" r:id="rId8"/>
    <p:sldId id="378" r:id="rId9"/>
    <p:sldId id="290" r:id="rId10"/>
    <p:sldId id="311" r:id="rId11"/>
    <p:sldId id="394" r:id="rId12"/>
    <p:sldId id="393" r:id="rId13"/>
    <p:sldId id="388" r:id="rId14"/>
    <p:sldId id="387" r:id="rId15"/>
    <p:sldId id="392" r:id="rId16"/>
    <p:sldId id="391" r:id="rId17"/>
    <p:sldId id="367" r:id="rId18"/>
    <p:sldId id="368" r:id="rId19"/>
    <p:sldId id="369" r:id="rId20"/>
    <p:sldId id="419" r:id="rId2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3103" userDrawn="1">
          <p15:clr>
            <a:srgbClr val="A4A3A4"/>
          </p15:clr>
        </p15:guide>
        <p15:guide id="4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622" autoAdjust="0"/>
  </p:normalViewPr>
  <p:slideViewPr>
    <p:cSldViewPr>
      <p:cViewPr varScale="1">
        <p:scale>
          <a:sx n="104" d="100"/>
          <a:sy n="104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098"/>
        <p:guide pos="2114"/>
        <p:guide orient="horz" pos="3103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3062122941464"/>
          <c:y val="0.14590351889005795"/>
          <c:w val="0.87619296425156157"/>
          <c:h val="0.7855437877498587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'n+2'!$C$67</c:f>
              <c:strCache>
                <c:ptCount val="1"/>
                <c:pt idx="0">
                  <c:v>N+2</c:v>
                </c:pt>
              </c:strCache>
            </c:strRef>
          </c:tx>
          <c:spPr>
            <a:solidFill>
              <a:srgbClr val="20AA63"/>
            </a:solidFill>
          </c:spPr>
          <c:invertIfNegative val="0"/>
          <c:cat>
            <c:numRef>
              <c:f>'n+2'!$B$68:$B$76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'n+2'!$C$68:$C$78</c:f>
              <c:numCache>
                <c:formatCode>General</c:formatCode>
                <c:ptCount val="11"/>
                <c:pt idx="2" formatCode="0">
                  <c:v>60</c:v>
                </c:pt>
                <c:pt idx="3" formatCode="0">
                  <c:v>100</c:v>
                </c:pt>
                <c:pt idx="4" formatCode="0">
                  <c:v>100</c:v>
                </c:pt>
                <c:pt idx="5" formatCode="0">
                  <c:v>100</c:v>
                </c:pt>
                <c:pt idx="6" formatCode="0">
                  <c:v>100</c:v>
                </c:pt>
                <c:pt idx="7" formatCode="0">
                  <c:v>100</c:v>
                </c:pt>
                <c:pt idx="8" formatCode="0">
                  <c:v>100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0-C401-4077-9EA1-812B0EF2F812}"/>
            </c:ext>
          </c:extLst>
        </c:ser>
        <c:ser>
          <c:idx val="2"/>
          <c:order val="1"/>
          <c:tx>
            <c:strRef>
              <c:f>'n+2'!$D$67</c:f>
              <c:strCache>
                <c:ptCount val="1"/>
                <c:pt idx="0">
                  <c:v>N+X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'n+2'!$B$68:$B$76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'n+2'!$D$68:$D$78</c:f>
              <c:numCache>
                <c:formatCode>General</c:formatCode>
                <c:ptCount val="11"/>
                <c:pt idx="2">
                  <c:v>40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1-C401-4077-9EA1-812B0EF2F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364672"/>
        <c:axId val="188366208"/>
      </c:barChart>
      <c:catAx>
        <c:axId val="1883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188366208"/>
        <c:crosses val="autoZero"/>
        <c:auto val="1"/>
        <c:lblAlgn val="ctr"/>
        <c:lblOffset val="100"/>
        <c:noMultiLvlLbl val="0"/>
      </c:catAx>
      <c:valAx>
        <c:axId val="188366208"/>
        <c:scaling>
          <c:orientation val="minMax"/>
          <c:max val="120"/>
          <c:min val="0"/>
        </c:scaling>
        <c:delete val="0"/>
        <c:axPos val="l"/>
        <c:majorGridlines>
          <c:spPr>
            <a:ln w="25400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836467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84588726821613924"/>
          <c:y val="0.32210432500963943"/>
          <c:w val="0.14156741753725566"/>
          <c:h val="0.2239629747998703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0.34688</cdr:x>
      <cdr:y>0.24872</cdr:y>
    </cdr:from>
    <cdr:to>
      <cdr:x>0.38527</cdr:x>
      <cdr:y>0.30755</cdr:y>
    </cdr:to>
    <cdr:sp macro="" textlink="">
      <cdr:nvSpPr>
        <cdr:cNvPr id="3" name="Right Arrow 2"/>
        <cdr:cNvSpPr/>
      </cdr:nvSpPr>
      <cdr:spPr>
        <a:xfrm xmlns:a="http://schemas.openxmlformats.org/drawingml/2006/main" rot="19207175">
          <a:off x="2797529" y="1217883"/>
          <a:ext cx="309599" cy="2880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133176"/>
        </a:solidFill>
        <a:ln xmlns:a="http://schemas.openxmlformats.org/drawingml/2006/main">
          <a:solidFill>
            <a:srgbClr val="13317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0.42857</cdr:x>
      <cdr:y>0.22059</cdr:y>
    </cdr:from>
    <cdr:to>
      <cdr:x>0.45803</cdr:x>
      <cdr:y>0.27941</cdr:y>
    </cdr:to>
    <cdr:sp macro="" textlink="">
      <cdr:nvSpPr>
        <cdr:cNvPr id="4" name="Right Arrow 3"/>
        <cdr:cNvSpPr/>
      </cdr:nvSpPr>
      <cdr:spPr>
        <a:xfrm xmlns:a="http://schemas.openxmlformats.org/drawingml/2006/main">
          <a:off x="3456384" y="1080120"/>
          <a:ext cx="237591" cy="2880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133176"/>
        </a:solidFill>
        <a:ln xmlns:a="http://schemas.openxmlformats.org/drawingml/2006/main">
          <a:solidFill>
            <a:srgbClr val="13317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0.50893</cdr:x>
      <cdr:y>0.22059</cdr:y>
    </cdr:from>
    <cdr:to>
      <cdr:x>0.53839</cdr:x>
      <cdr:y>0.27941</cdr:y>
    </cdr:to>
    <cdr:sp macro="" textlink="">
      <cdr:nvSpPr>
        <cdr:cNvPr id="7" name="Right Arrow 6"/>
        <cdr:cNvSpPr/>
      </cdr:nvSpPr>
      <cdr:spPr>
        <a:xfrm xmlns:a="http://schemas.openxmlformats.org/drawingml/2006/main">
          <a:off x="4104456" y="1080120"/>
          <a:ext cx="237591" cy="2880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133176"/>
        </a:solidFill>
        <a:ln xmlns:a="http://schemas.openxmlformats.org/drawingml/2006/main">
          <a:solidFill>
            <a:srgbClr val="13317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0.58929</cdr:x>
      <cdr:y>0.22059</cdr:y>
    </cdr:from>
    <cdr:to>
      <cdr:x>0.61875</cdr:x>
      <cdr:y>0.27941</cdr:y>
    </cdr:to>
    <cdr:sp macro="" textlink="">
      <cdr:nvSpPr>
        <cdr:cNvPr id="8" name="Right Arrow 7"/>
        <cdr:cNvSpPr/>
      </cdr:nvSpPr>
      <cdr:spPr>
        <a:xfrm xmlns:a="http://schemas.openxmlformats.org/drawingml/2006/main">
          <a:off x="4752528" y="1080120"/>
          <a:ext cx="237591" cy="2880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133176"/>
        </a:solidFill>
        <a:ln xmlns:a="http://schemas.openxmlformats.org/drawingml/2006/main">
          <a:solidFill>
            <a:srgbClr val="13317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0.07855</cdr:x>
      <cdr:y>0</cdr:y>
    </cdr:from>
    <cdr:to>
      <cdr:x>0.99819</cdr:x>
      <cdr:y>0.19485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3498" y="0"/>
          <a:ext cx="7416800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7600" b="1" kern="1200">
              <a:solidFill>
                <a:srgbClr val="FFD624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342900" indent="-342900">
            <a:buFont typeface="Arial" panose="020B0604020202020204" pitchFamily="34" charset="0"/>
            <a:buChar char="•"/>
            <a:defRPr sz="2800" b="1" i="0" u="none" strike="noStrike" kern="1200" baseline="0">
              <a:solidFill>
                <a:srgbClr val="20AA63"/>
              </a:solidFill>
              <a:latin typeface="+mn-lt"/>
              <a:ea typeface="+mn-ea"/>
              <a:cs typeface="+mn-cs"/>
            </a:defRPr>
          </a:pPr>
          <a:r>
            <a:rPr lang="en-US" sz="1400" dirty="0">
              <a:solidFill>
                <a:srgbClr val="20AA63"/>
              </a:solidFill>
            </a:rPr>
            <a:t>60% </a:t>
          </a:r>
          <a:r>
            <a:rPr lang="el-GR" sz="1400" dirty="0">
              <a:solidFill>
                <a:srgbClr val="20AA63"/>
              </a:solidFill>
            </a:rPr>
            <a:t>των χρηματοδοτικών κονδυλίων για το </a:t>
          </a:r>
          <a:r>
            <a:rPr lang="en-US" sz="1400" dirty="0">
              <a:solidFill>
                <a:srgbClr val="20AA63"/>
              </a:solidFill>
            </a:rPr>
            <a:t>2021 </a:t>
          </a:r>
          <a:r>
            <a:rPr lang="el-GR" sz="1400" dirty="0">
              <a:solidFill>
                <a:srgbClr val="20AA63"/>
              </a:solidFill>
            </a:rPr>
            <a:t>υπόκεινται στον κανόνα «</a:t>
          </a:r>
          <a:r>
            <a:rPr lang="en-US" sz="1400" dirty="0">
              <a:solidFill>
                <a:srgbClr val="20AA63"/>
              </a:solidFill>
            </a:rPr>
            <a:t>n+2</a:t>
          </a:r>
          <a:r>
            <a:rPr lang="el-GR" sz="1400" dirty="0">
              <a:solidFill>
                <a:srgbClr val="20AA63"/>
              </a:solidFill>
            </a:rPr>
            <a:t>»</a:t>
          </a:r>
          <a:r>
            <a:rPr lang="en-US" sz="1400" dirty="0">
              <a:solidFill>
                <a:srgbClr val="20AA63"/>
              </a:solidFill>
            </a:rPr>
            <a:t> </a:t>
          </a:r>
          <a:r>
            <a:rPr lang="el-GR" sz="1400" dirty="0">
              <a:solidFill>
                <a:srgbClr val="20AA63"/>
              </a:solidFill>
            </a:rPr>
            <a:t>το</a:t>
          </a:r>
          <a:r>
            <a:rPr lang="en-US" sz="1400" dirty="0">
              <a:solidFill>
                <a:srgbClr val="20AA63"/>
              </a:solidFill>
            </a:rPr>
            <a:t> 2023</a:t>
          </a:r>
        </a:p>
        <a:p xmlns:a="http://schemas.openxmlformats.org/drawingml/2006/main">
          <a:pPr marL="342900" indent="-342900">
            <a:buFont typeface="Arial" panose="020B0604020202020204" pitchFamily="34" charset="0"/>
            <a:buChar char="•"/>
            <a:defRPr sz="2800" b="1" i="0" u="none" strike="noStrike" kern="1200" baseline="0">
              <a:solidFill>
                <a:srgbClr val="20AA63"/>
              </a:solidFill>
              <a:latin typeface="+mn-lt"/>
              <a:ea typeface="+mn-ea"/>
              <a:cs typeface="+mn-cs"/>
            </a:defRPr>
          </a:pPr>
          <a:r>
            <a:rPr lang="el-GR" sz="1400" dirty="0">
              <a:solidFill>
                <a:srgbClr val="20AA63"/>
              </a:solidFill>
            </a:rPr>
            <a:t>Το υπόλοιπο </a:t>
          </a:r>
          <a:r>
            <a:rPr lang="en-US" sz="1400" dirty="0">
              <a:solidFill>
                <a:srgbClr val="20AA63"/>
              </a:solidFill>
            </a:rPr>
            <a:t>40% </a:t>
          </a:r>
          <a:r>
            <a:rPr lang="el-GR" sz="1400" dirty="0">
              <a:solidFill>
                <a:srgbClr val="20AA63"/>
              </a:solidFill>
            </a:rPr>
            <a:t>θα καταβάλλεται σε δόσεις της τάξης του </a:t>
          </a:r>
          <a:r>
            <a:rPr lang="en-US" sz="1400" dirty="0">
              <a:solidFill>
                <a:srgbClr val="20AA63"/>
              </a:solidFill>
            </a:rPr>
            <a:t>10% </a:t>
          </a:r>
          <a:r>
            <a:rPr lang="el-GR" sz="1400" dirty="0">
              <a:solidFill>
                <a:srgbClr val="20AA63"/>
              </a:solidFill>
            </a:rPr>
            <a:t>κατά την περίοδο </a:t>
          </a:r>
          <a:r>
            <a:rPr lang="en-US" sz="1400" dirty="0">
              <a:solidFill>
                <a:srgbClr val="20AA63"/>
              </a:solidFill>
            </a:rPr>
            <a:t>2024-27 (</a:t>
          </a:r>
          <a:r>
            <a:rPr lang="el-GR" sz="1400" dirty="0">
              <a:solidFill>
                <a:srgbClr val="20AA63"/>
              </a:solidFill>
            </a:rPr>
            <a:t>«</a:t>
          </a:r>
          <a:r>
            <a:rPr lang="en-US" sz="1400" dirty="0">
              <a:solidFill>
                <a:srgbClr val="20AA63"/>
              </a:solidFill>
            </a:rPr>
            <a:t>n+x</a:t>
          </a:r>
          <a:r>
            <a:rPr lang="el-GR" sz="1400" dirty="0">
              <a:solidFill>
                <a:srgbClr val="20AA63"/>
              </a:solidFill>
            </a:rPr>
            <a:t>»</a:t>
          </a:r>
          <a:r>
            <a:rPr lang="en-US" sz="1400" dirty="0">
              <a:solidFill>
                <a:srgbClr val="20AA63"/>
              </a:solidFill>
            </a:rPr>
            <a:t>)</a:t>
          </a:r>
          <a:endParaRPr lang="en-US" sz="1400" b="0" i="1" dirty="0">
            <a:solidFill>
              <a:srgbClr val="20AA6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07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139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87" indent="-169887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217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06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30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87" indent="-16988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000" y="332695"/>
            <a:ext cx="1584325" cy="110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495" y="6145213"/>
            <a:ext cx="207617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0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495" y="6145213"/>
            <a:ext cx="207617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339" y="5592996"/>
            <a:ext cx="1839718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6" r:id="rId3"/>
    <p:sldLayoutId id="2147483754" r:id="rId4"/>
    <p:sldLayoutId id="2147483755" r:id="rId5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0" y="1484783"/>
            <a:ext cx="5040560" cy="3952889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Προϋπολογισμός της ΕΕ για το μέλλον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l-GR" sz="4800" dirty="0" smtClean="0">
                <a:solidFill>
                  <a:schemeClr val="tx2"/>
                </a:solidFill>
              </a:rPr>
              <a:t>Περιφερειακή </a:t>
            </a:r>
            <a:r>
              <a:rPr lang="el-GR" sz="4800" dirty="0">
                <a:solidFill>
                  <a:schemeClr val="tx2"/>
                </a:solidFill>
              </a:rPr>
              <a:t>ανάπτυξη και </a:t>
            </a:r>
            <a:r>
              <a:rPr lang="el-GR" sz="4800" dirty="0" smtClean="0">
                <a:solidFill>
                  <a:schemeClr val="tx2"/>
                </a:solidFill>
              </a:rPr>
              <a:t>συνοχή</a:t>
            </a:r>
            <a:r>
              <a:rPr lang="fr-BE" sz="4800" dirty="0">
                <a:solidFill>
                  <a:schemeClr val="tx2"/>
                </a:solidFill>
              </a:rPr>
              <a:t/>
            </a:r>
            <a:br>
              <a:rPr lang="fr-BE" sz="4800" dirty="0">
                <a:solidFill>
                  <a:schemeClr val="tx2"/>
                </a:solidFill>
              </a:rPr>
            </a:br>
            <a:r>
              <a:rPr lang="el-GR" sz="4800" dirty="0" smtClean="0">
                <a:solidFill>
                  <a:schemeClr val="tx2"/>
                </a:solidFill>
              </a:rPr>
              <a:t/>
            </a:r>
            <a:br>
              <a:rPr lang="el-GR" sz="4800" dirty="0" smtClean="0">
                <a:solidFill>
                  <a:schemeClr val="tx2"/>
                </a:solidFill>
              </a:rPr>
            </a:br>
            <a:r>
              <a:rPr lang="fr-BE" sz="2400" dirty="0" err="1" smtClean="0">
                <a:solidFill>
                  <a:schemeClr val="tx2"/>
                </a:solidFill>
              </a:rPr>
              <a:t>Willebrord</a:t>
            </a:r>
            <a:r>
              <a:rPr lang="fr-BE" sz="2400" dirty="0" smtClean="0">
                <a:solidFill>
                  <a:schemeClr val="tx2"/>
                </a:solidFill>
              </a:rPr>
              <a:t> Sluijters</a:t>
            </a:r>
            <a:r>
              <a:rPr lang="fr-BE" sz="2800" dirty="0">
                <a:solidFill>
                  <a:schemeClr val="tx2"/>
                </a:solidFill>
              </a:rPr>
              <a:t/>
            </a:r>
            <a:br>
              <a:rPr lang="fr-BE" sz="2800" dirty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Αθήνα</a:t>
            </a:r>
            <a:r>
              <a:rPr lang="fr-BE" sz="2800" dirty="0" smtClean="0">
                <a:solidFill>
                  <a:schemeClr val="tx2"/>
                </a:solidFill>
              </a:rPr>
              <a:t>, </a:t>
            </a:r>
            <a:r>
              <a:rPr lang="fr-BE" sz="2800" dirty="0">
                <a:solidFill>
                  <a:schemeClr val="tx2"/>
                </a:solidFill>
              </a:rPr>
              <a:t>29 </a:t>
            </a:r>
            <a:r>
              <a:rPr lang="el-GR" sz="2800" dirty="0" smtClean="0">
                <a:solidFill>
                  <a:schemeClr val="tx2"/>
                </a:solidFill>
              </a:rPr>
              <a:t>Ιουνίου</a:t>
            </a:r>
            <a:r>
              <a:rPr lang="fr-BE" sz="2800" dirty="0" smtClean="0">
                <a:solidFill>
                  <a:schemeClr val="tx2"/>
                </a:solidFill>
              </a:rPr>
              <a:t> </a:t>
            </a:r>
            <a:r>
              <a:rPr lang="fr-BE" sz="2800" dirty="0">
                <a:solidFill>
                  <a:schemeClr val="tx2"/>
                </a:solidFill>
              </a:rPr>
              <a:t>2018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251520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#CohesionPolicy #EUinmyRegion</a:t>
            </a:r>
            <a:endParaRPr lang="el-GR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548679"/>
            <a:ext cx="8784976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l-GR" dirty="0" smtClean="0">
                <a:latin typeface="Arial" panose="020B0604020202020204" pitchFamily="34" charset="0"/>
              </a:rPr>
              <a:t>Απλούστερες πληρωμές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26468"/>
            <a:ext cx="3600400" cy="553392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i="0" dirty="0">
                <a:solidFill>
                  <a:schemeClr val="tx1"/>
                </a:solidFill>
                <a:latin typeface="Arial" panose="020B0604020202020204" pitchFamily="34" charset="0"/>
              </a:rPr>
              <a:t>Τι περιλαμβάνεται;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SCO (απλουστευμένες επιλογές δαπανών). δαπάνες κατά μονάδα, πάγια ποσοστά, κατ’ αποκοπήν ποσά. 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«Η χρηματοδότηση δεν συνδέεται με τις δαπάνες</a:t>
            </a: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</a:rPr>
              <a:t>»</a:t>
            </a:r>
            <a:b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</a:rPr>
              <a:t>(= </a:t>
            </a: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βασίζεται σε προϋποθέσεις ή ορόσημα)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1800" i="0" dirty="0">
                <a:solidFill>
                  <a:schemeClr val="bg2"/>
                </a:solidFill>
                <a:latin typeface="Arial" panose="020B0604020202020204" pitchFamily="34" charset="0"/>
              </a:rPr>
              <a:t>Η ΤΒ συνδέεται με υλοποίηση στόχων ή ορόσημα, όπως παραπάνω</a:t>
            </a:r>
            <a:endParaRPr lang="el-GR" sz="18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18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l-GR" sz="18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040" y="1426468"/>
            <a:ext cx="3600400" cy="51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>
                <a:solidFill>
                  <a:schemeClr val="tx1"/>
                </a:solidFill>
                <a:latin typeface="Arial" panose="020B0604020202020204" pitchFamily="34" charset="0"/>
              </a:rPr>
              <a:t>Τι καταργήθηκε;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l-GR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  <a:t>Απλούστερες διαδικασίες πληρωμής</a:t>
            </a:r>
            <a:r>
              <a:rPr lang="en-GB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των επιλέξιμων δαπανών = λιγότερη γραφειοκρατία, αποδείξεις, τιμολόγια 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1800" b="0" i="0" kern="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Σημείωση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: Τα </a:t>
            </a:r>
            <a:r>
              <a:rPr lang="fr-BE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μέτρ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α </a:t>
            </a:r>
            <a:r>
              <a:rPr lang="el-GR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που αναφέρονται σε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 α</a:t>
            </a:r>
            <a:r>
              <a:rPr lang="fr-BE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υτή</a:t>
            </a:r>
            <a:r>
              <a:rPr lang="el-GR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ν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BE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τη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BE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δι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αφάνεια αποτελούν </a:t>
            </a:r>
            <a:r>
              <a:rPr lang="fr-BE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  <a:t>πιθανώς</a:t>
            </a:r>
            <a:r>
              <a:rPr sz="1800" dirty="0" smtClean="0"/>
              <a:t> </a:t>
            </a:r>
            <a:r>
              <a:rPr lang="fr-BE" sz="1800" b="0" i="0" kern="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τις</a:t>
            </a:r>
            <a:r>
              <a:rPr lang="fr-BE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απ</a:t>
            </a:r>
            <a:r>
              <a:rPr lang="fr-BE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λουστεύσεις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l-GR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που εξοικονομούν τα περισσότερα χρήματα</a:t>
            </a:r>
            <a:r>
              <a:rPr lang="fr-BE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  <a:br>
              <a:rPr lang="fr-BE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fr-BE" sz="1800" b="0" i="0" kern="0" dirty="0" smtClean="0">
                <a:solidFill>
                  <a:schemeClr val="bg2"/>
                </a:solidFill>
                <a:latin typeface="Arial" panose="020B0604020202020204" pitchFamily="34" charset="0"/>
              </a:rPr>
              <a:t>Η 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μελέτη</a:t>
            </a:r>
            <a:r>
              <a:rPr sz="1800" dirty="0"/>
              <a:t> 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υποδεικνύει</a:t>
            </a:r>
            <a:r>
              <a:rPr sz="1800" dirty="0"/>
              <a:t> 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ότι μπορεί να</a:t>
            </a:r>
            <a:r>
              <a:rPr sz="1800" dirty="0"/>
              <a:t> </a:t>
            </a:r>
            <a:r>
              <a:rPr lang="fr-BE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εξοικονομ</a:t>
            </a:r>
            <a:r>
              <a:rPr lang="el-GR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ηθεί</a:t>
            </a:r>
            <a: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 το 25 % των διοικητικών δαπανών.</a:t>
            </a:r>
            <a:endParaRPr lang="el-GR" sz="18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99992" y="1844824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1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Επιλεξιμότητα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7976" y="1340768"/>
            <a:ext cx="3600400" cy="4885854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chemeClr val="tx1"/>
                </a:solidFill>
                <a:latin typeface="Arial" panose="020B0604020202020204" pitchFamily="34" charset="0"/>
              </a:rPr>
              <a:t>Τι περιλαμβάνεται;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Ευελιξία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κατά την αντιμετώπιση φυσικών καταστροφών</a:t>
            </a:r>
            <a:r>
              <a:rPr dirty="0"/>
              <a:t> </a:t>
            </a:r>
            <a:endParaRPr lang="el-GR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000" i="0" dirty="0">
                <a:solidFill>
                  <a:schemeClr val="bg2"/>
                </a:solidFill>
                <a:latin typeface="Arial" panose="020B0604020202020204" pitchFamily="34" charset="0"/>
              </a:rPr>
              <a:t>Ξεχωριστοί και σαφέστεροι κανόνες μετεγκατάστασης και βιωσιμότητας έργου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Για πράξεις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συνολικού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κόστους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κάτω των 5 εκατομμυρίων ευρώ επιβάλλεται ΦΠΑ. Σε όλες τις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άλλες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περιπτώσεις δεν γίνεται επιβολή ΦΠΑ. 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5619" y="1340768"/>
            <a:ext cx="3894806" cy="44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chemeClr val="tx1"/>
                </a:solidFill>
                <a:latin typeface="Arial" panose="020B0604020202020204" pitchFamily="34" charset="0"/>
              </a:rPr>
              <a:t>Τι καταργήθηκε;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Εφαρμογή ειδικών κανόνων για τις πράξεις που αποφέρουν έσοδα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Αξιολόγηση και έγκριση μεγάλων έργων, αντ’ αυτού «πράξεις στρατηγικής σημασίας» που ελέγχονται από επιτροπή παρακολούθησης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99992" y="1844824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7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20AA63"/>
                </a:solidFill>
                <a:latin typeface="Arial" panose="020B0604020202020204" pitchFamily="34" charset="0"/>
              </a:rPr>
              <a:t>Αυξημένη χρήση μέσων χρηματοοικονομικής τεχνικής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24074"/>
            <a:ext cx="8280920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Ενθάρρυνση μέσων χρηματοοικονομικής τεχνικής (FI) μέσω της απλοποίησης: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l-GR" sz="1800" b="0" i="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Απλούστ</a:t>
            </a:r>
            <a:r>
              <a:rPr lang="en-GB" sz="1800" b="0" i="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ερες</a:t>
            </a:r>
            <a:r>
              <a:rPr lang="en-GB" sz="1800" b="0" i="0" dirty="0" smtClean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dirty="0">
                <a:solidFill>
                  <a:schemeClr val="bg2"/>
                </a:solidFill>
                <a:latin typeface="Arial" panose="020B0604020202020204" pitchFamily="34" charset="0"/>
              </a:rPr>
              <a:t>εκ των προτέρων αξιολογήσεις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GB" sz="1800" b="0" dirty="0">
                <a:solidFill>
                  <a:schemeClr val="bg2"/>
                </a:solidFill>
                <a:latin typeface="Arial" panose="020B0604020202020204" pitchFamily="34" charset="0"/>
              </a:rPr>
              <a:t>Ολοκληρωμένοι κανόνες για επιχορηγήσεις και FI</a:t>
            </a:r>
            <a:r>
              <a:rPr dirty="0"/>
              <a:t/>
            </a:r>
            <a:br>
              <a:rPr dirty="0"/>
            </a:br>
            <a:r>
              <a:rPr lang="en-GB" sz="1800" b="0" dirty="0">
                <a:solidFill>
                  <a:schemeClr val="bg2"/>
                </a:solidFill>
                <a:latin typeface="Arial" panose="020B0604020202020204" pitchFamily="34" charset="0"/>
              </a:rPr>
              <a:t>(=&gt; ευκολότερη κατανόηση κανόνων, ευκολότερος </a:t>
            </a:r>
            <a:r>
              <a:rPr lang="en-GB" sz="1800" b="0" i="0" dirty="0">
                <a:solidFill>
                  <a:schemeClr val="bg2"/>
                </a:solidFill>
                <a:latin typeface="Arial" panose="020B0604020202020204" pitchFamily="34" charset="0"/>
              </a:rPr>
              <a:t>συνδυασμός μέσων)</a:t>
            </a:r>
            <a:endParaRPr lang="el-GR" sz="18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GB" sz="1800" b="0" i="0" dirty="0">
                <a:solidFill>
                  <a:schemeClr val="bg2"/>
                </a:solidFill>
                <a:latin typeface="Arial" panose="020B0604020202020204" pitchFamily="34" charset="0"/>
              </a:rPr>
              <a:t>Πιο απλοί κανόνες για επιλεξιμότητα, πληρωμές και δαπάνες διαχείρισης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GB" sz="1800" b="0" dirty="0">
                <a:solidFill>
                  <a:schemeClr val="bg2"/>
                </a:solidFill>
                <a:latin typeface="Arial" panose="020B0604020202020204" pitchFamily="34" charset="0"/>
              </a:rPr>
              <a:t>Δεν υπάρχει ξεχωριστή υποβολή εκθέσεων</a:t>
            </a:r>
            <a:endParaRPr lang="el-GR" sz="18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Εθελοντική συνεισφορά μέχρι το 5 % κάθε ταμείου για το νέο μέσο «InvestEU». Κανόνες του InvestEU, αλλά στόχοι συνοχής.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8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</a:rPr>
              <a:t>Επίδοση, παρακολούθηση και αξιολόγηση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7594" y="1484784"/>
            <a:ext cx="3600400" cy="5245894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chemeClr val="tx1"/>
                </a:solidFill>
                <a:latin typeface="Arial" panose="020B0604020202020204" pitchFamily="34" charset="0"/>
              </a:rPr>
              <a:t>Τι περιλαμβάνεται;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Το πλαίσιο επιδόσεων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θα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καλύπτει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όλους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τους δείκτες εκροών και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αποτελεσμάτων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«Ανοιχτά δεδομένα»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επί της προόδου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κάθε 2 μήνες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Δομημένος και δυναμικός διάλογος πολιτικής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μεταξύ Επιτροπής και κρατών μελών στην ετήσια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συνεδρίαση</a:t>
            </a:r>
            <a:r>
              <a:rPr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επανεξέτασης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10422" y="1484784"/>
            <a:ext cx="3600400" cy="48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chemeClr val="tx1"/>
                </a:solidFill>
                <a:latin typeface="Arial" panose="020B0604020202020204" pitchFamily="34" charset="0"/>
              </a:rPr>
              <a:t>Τι καταργήθηκε;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Αποθεματικό</a:t>
            </a:r>
            <a:r>
              <a:rPr dirty="0"/>
              <a:t> </a:t>
            </a:r>
            <a:r>
              <a:rPr lang="pl-PL" sz="20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επίδοσης (αντικαθίσταται από τον κανόνα «5+2»)</a:t>
            </a:r>
            <a:endParaRPr lang="el-GR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Ετήσια</a:t>
            </a:r>
            <a:r>
              <a:rPr dirty="0"/>
              <a:t> </a:t>
            </a:r>
            <a:r>
              <a:rPr lang="fr-BE" sz="20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έκθεση υλοποίησης και εκθέσεις προόδου για πολιτική συνοχή 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b="0" i="0" dirty="0">
                <a:solidFill>
                  <a:schemeClr val="bg2"/>
                </a:solidFill>
                <a:latin typeface="Arial" panose="020B0604020202020204" pitchFamily="34" charset="0"/>
              </a:rPr>
              <a:t>Εκ των προτέρων</a:t>
            </a:r>
            <a:r>
              <a:rPr dirty="0"/>
              <a:t> </a:t>
            </a:r>
            <a:r>
              <a:rPr lang="pl-PL" sz="2000" b="0" i="0" dirty="0">
                <a:solidFill>
                  <a:schemeClr val="bg2"/>
                </a:solidFill>
                <a:latin typeface="Arial" panose="020B0604020202020204" pitchFamily="34" charset="0"/>
              </a:rPr>
              <a:t>αξιολόγηση</a:t>
            </a:r>
            <a:endParaRPr lang="el-GR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0" y="1844824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fr-BE" sz="3600" dirty="0">
                <a:solidFill>
                  <a:schemeClr val="bg1"/>
                </a:solidFill>
                <a:latin typeface="+mj-lt"/>
              </a:rPr>
              <a:t>Αλληλεγγύη και ευθύνη</a:t>
            </a:r>
            <a:endParaRPr lang="el-GR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21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tx1"/>
              </a:buClr>
              <a:buNone/>
            </a:pPr>
            <a:endParaRPr lang="el-GR" sz="18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tx1"/>
              </a:buClr>
              <a:buNone/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Αντιστάθμισμα: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Επιβ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ολή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 ΦΠΑ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</a:rPr>
              <a:t>		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Δεν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 υπ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άρχουν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συγκεκριμένοι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κα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νόνες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γι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 έργα που 		αποφέρουν</a:t>
            </a:r>
            <a:r>
              <a:rPr dirty="0"/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</a:rPr>
              <a:t>έσοδ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67148"/>
              </p:ext>
            </p:extLst>
          </p:nvPr>
        </p:nvGraphicFramePr>
        <p:xfrm>
          <a:off x="1907704" y="1628800"/>
          <a:ext cx="5688632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bg2"/>
                          </a:solidFill>
                        </a:rPr>
                        <a:t>Ανώτατα όρια συνεισφοράς της ΕΕ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70 %</a:t>
                      </a:r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Λιγότερο</a:t>
                      </a:r>
                      <a:r>
                        <a:rPr sz="1600" dirty="0"/>
                        <a:t> </a:t>
                      </a:r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αναπτυγμένες</a:t>
                      </a:r>
                      <a:r>
                        <a:rPr sz="1600" dirty="0"/>
                        <a:t> </a:t>
                      </a:r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περιφέρειες</a:t>
                      </a:r>
                      <a:endParaRPr lang="el-GR" sz="1600" baseline="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Απόκεντρες</a:t>
                      </a:r>
                      <a:r>
                        <a:rPr sz="1600" dirty="0"/>
                        <a:t> </a:t>
                      </a:r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περιφέρειες</a:t>
                      </a:r>
                      <a:endParaRPr lang="el-GR" sz="1600" baseline="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Ταμείο</a:t>
                      </a:r>
                      <a:r>
                        <a:rPr sz="1600" dirty="0"/>
                        <a:t> </a:t>
                      </a:r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Συνοχής</a:t>
                      </a:r>
                      <a:endParaRPr lang="el-GR" sz="1600" baseline="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Interreg</a:t>
                      </a:r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55 %</a:t>
                      </a:r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Περιφέρειες μετάβασης</a:t>
                      </a:r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40 %</a:t>
                      </a:r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2"/>
                          </a:solidFill>
                        </a:rPr>
                        <a:t>Πιο</a:t>
                      </a:r>
                      <a:r>
                        <a:rPr lang="el-GR" sz="16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αν</a:t>
                      </a:r>
                      <a:r>
                        <a:rPr lang="el-GR" sz="1600" dirty="0">
                          <a:solidFill>
                            <a:schemeClr val="bg2"/>
                          </a:solidFill>
                        </a:rPr>
                        <a:t>α</a:t>
                      </a:r>
                      <a:r>
                        <a:rPr lang="fr-BE" sz="1600" dirty="0">
                          <a:solidFill>
                            <a:schemeClr val="bg2"/>
                          </a:solidFill>
                        </a:rPr>
                        <a:t>π</a:t>
                      </a:r>
                      <a:r>
                        <a:rPr lang="fr-BE" sz="1600" dirty="0" err="1">
                          <a:solidFill>
                            <a:schemeClr val="bg2"/>
                          </a:solidFill>
                        </a:rPr>
                        <a:t>τυγμένες</a:t>
                      </a:r>
                      <a:r>
                        <a:rPr sz="1600" dirty="0"/>
                        <a:t> </a:t>
                      </a:r>
                      <a:r>
                        <a:rPr lang="fr-BE" sz="1600" baseline="0" dirty="0">
                          <a:solidFill>
                            <a:schemeClr val="bg2"/>
                          </a:solidFill>
                        </a:rPr>
                        <a:t>περιφέρειες</a:t>
                      </a:r>
                      <a:endParaRPr lang="el-GR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3528" y="260648"/>
            <a:ext cx="8604448" cy="648073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l-GR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Χαμηλότερα ανώτατα όρια συγχρηματοδότησης της ΕΕ</a:t>
            </a:r>
            <a:endParaRPr lang="en-GB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381878"/>
              </p:ext>
            </p:extLst>
          </p:nvPr>
        </p:nvGraphicFramePr>
        <p:xfrm>
          <a:off x="570383" y="1268760"/>
          <a:ext cx="806489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V="1">
            <a:off x="3419872" y="2420888"/>
            <a:ext cx="288032" cy="5040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itle 1"/>
          <p:cNvSpPr txBox="1">
            <a:spLocks/>
          </p:cNvSpPr>
          <p:nvPr/>
        </p:nvSpPr>
        <p:spPr>
          <a:xfrm>
            <a:off x="570383" y="188640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 sz="2800" b="1" i="0" u="none" strike="noStrike" kern="1200" baseline="0">
                <a:solidFill>
                  <a:srgbClr val="20AA63"/>
                </a:solidFill>
                <a:latin typeface="+mn-lt"/>
                <a:ea typeface="+mn-ea"/>
                <a:cs typeface="+mn-cs"/>
              </a:defRPr>
            </a:pPr>
            <a:r>
              <a:rPr lang="el-GR" sz="3200" dirty="0">
                <a:solidFill>
                  <a:srgbClr val="20AA63"/>
                </a:solidFill>
              </a:rPr>
              <a:t>Από τον κανόνα «</a:t>
            </a:r>
            <a:r>
              <a:rPr lang="en-US" sz="3200" dirty="0">
                <a:solidFill>
                  <a:srgbClr val="20AA63"/>
                </a:solidFill>
              </a:rPr>
              <a:t>N+3</a:t>
            </a:r>
            <a:r>
              <a:rPr lang="el-GR" sz="3200" dirty="0">
                <a:solidFill>
                  <a:srgbClr val="20AA63"/>
                </a:solidFill>
              </a:rPr>
              <a:t>»</a:t>
            </a:r>
            <a:r>
              <a:rPr lang="en-US" sz="3200" dirty="0">
                <a:solidFill>
                  <a:srgbClr val="20AA63"/>
                </a:solidFill>
              </a:rPr>
              <a:t> </a:t>
            </a:r>
            <a:r>
              <a:rPr lang="el-GR" sz="3200" dirty="0">
                <a:solidFill>
                  <a:srgbClr val="20AA63"/>
                </a:solidFill>
              </a:rPr>
              <a:t>στον κανόνα</a:t>
            </a:r>
            <a:r>
              <a:rPr lang="en-US" sz="3200" dirty="0">
                <a:solidFill>
                  <a:srgbClr val="20AA63"/>
                </a:solidFill>
              </a:rPr>
              <a:t> </a:t>
            </a:r>
            <a:r>
              <a:rPr lang="el-GR" sz="3200" dirty="0">
                <a:solidFill>
                  <a:srgbClr val="20AA63"/>
                </a:solidFill>
              </a:rPr>
              <a:t>«</a:t>
            </a:r>
            <a:r>
              <a:rPr lang="en-US" sz="3200" dirty="0">
                <a:solidFill>
                  <a:srgbClr val="20AA63"/>
                </a:solidFill>
              </a:rPr>
              <a:t>N+2</a:t>
            </a:r>
            <a:r>
              <a:rPr lang="el-GR" sz="3200" dirty="0">
                <a:solidFill>
                  <a:srgbClr val="20AA63"/>
                </a:solidFill>
              </a:rPr>
              <a:t>»</a:t>
            </a:r>
            <a:r>
              <a:rPr lang="en-US" sz="3200" dirty="0">
                <a:solidFill>
                  <a:srgbClr val="20AA63"/>
                </a:solidFill>
              </a:rPr>
              <a:t>: </a:t>
            </a:r>
            <a:r>
              <a:rPr lang="el-GR" sz="3200" dirty="0">
                <a:solidFill>
                  <a:srgbClr val="20AA63"/>
                </a:solidFill>
              </a:rPr>
              <a:t>σταδιακά μέχρι το </a:t>
            </a:r>
            <a:r>
              <a:rPr lang="en-US" sz="3200" dirty="0">
                <a:solidFill>
                  <a:srgbClr val="20AA63"/>
                </a:solidFill>
              </a:rPr>
              <a:t>2028</a:t>
            </a:r>
          </a:p>
          <a:p>
            <a:pPr algn="ctr">
              <a:defRPr sz="2800" b="1" i="0" u="none" strike="noStrike" kern="1200" baseline="0">
                <a:solidFill>
                  <a:srgbClr val="20AA63"/>
                </a:solidFill>
                <a:latin typeface="+mn-lt"/>
                <a:ea typeface="+mn-ea"/>
                <a:cs typeface="+mn-cs"/>
              </a:defRPr>
            </a:pPr>
            <a:endParaRPr lang="en-US" sz="3200" b="0" i="1" dirty="0">
              <a:solidFill>
                <a:srgbClr val="20AA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6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2060848"/>
            <a:ext cx="4320480" cy="360040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chemeClr val="tx2"/>
                </a:solidFill>
              </a:rPr>
              <a:t>Σας ευχαριστούμε για την προσοχή σας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l-GR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251520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#CohesionPolicy #EUinmyRegion</a:t>
            </a:r>
            <a:endParaRPr lang="el-GR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l-GR" sz="3600" dirty="0" smtClean="0">
                <a:solidFill>
                  <a:schemeClr val="bg1"/>
                </a:solidFill>
                <a:latin typeface="+mj-lt"/>
              </a:rPr>
              <a:t>Θέματα ΕΤΠΑ και ΤΣ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8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Στόχοι πολιτικής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5472608" cy="460851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1800" i="0" dirty="0">
                <a:solidFill>
                  <a:schemeClr val="bg2"/>
                </a:solidFill>
                <a:latin typeface="Arial" panose="020B0604020202020204" pitchFamily="34" charset="0"/>
              </a:rPr>
              <a:t>11 στόχοι απλοποιούνται</a:t>
            </a:r>
            <a:r>
              <a:rPr dirty="0"/>
              <a:t> </a:t>
            </a:r>
            <a:r>
              <a:rPr lang="fr-BE" sz="1800" i="0" dirty="0">
                <a:solidFill>
                  <a:schemeClr val="bg2"/>
                </a:solidFill>
                <a:latin typeface="Arial" panose="020B0604020202020204" pitchFamily="34" charset="0"/>
              </a:rPr>
              <a:t>και συγχωνεύονται σε 5:</a:t>
            </a:r>
            <a:endParaRPr lang="el-GR" sz="18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Εξυπνότερη Ευρώπη (καινοτόμα και έξυπνη οικονομική μεταμόρφωση)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Πιο πράσινη Ευρώπη, με χαμηλές εκπομπές άνθρακα (συμπεριλαμβανομένης της ενεργειακής μετάβασης, της κυκλικής οικονομίας, της προσαρμογής στην κλιματική αλλαγή και της διαχείρισης κινδύνου)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Καλύτερα συνδεδεμένη Ευρώπη</a:t>
            </a:r>
            <a:b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(κινητικότητα και συνδεσιμότητα ΤΠΕ)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Πιο κοινωνική Ευρώπη (Ευρωπαϊκός Πυλώνας Κοινωνικών Δικαιωμάτων)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Μια Ευρώπη πιο κοντά στους πολίτες (βιώσιμη ανάπτυξη αστικών, αγροτικών και παράκτιων περιοχών και τοπικές πρωτοβουλίες)</a:t>
            </a: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U:\12. Policy development Post 2020\Communication\visuals\ppt_visuals1_Open Dat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612349" cy="12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41648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dirty="0" err="1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347" y="1340768"/>
            <a:ext cx="3096344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bg2"/>
                </a:solidFill>
                <a:latin typeface="Arial" panose="020B0604020202020204" pitchFamily="34" charset="0"/>
              </a:rPr>
              <a:t>2 οριζόντιοι στόχοι: </a:t>
            </a:r>
          </a:p>
          <a:p>
            <a:endParaRPr lang="el-GR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kern="0" dirty="0">
                <a:solidFill>
                  <a:schemeClr val="bg2"/>
                </a:solidFill>
                <a:latin typeface="Arial" panose="020B0604020202020204" pitchFamily="34" charset="0"/>
              </a:rPr>
              <a:t>Δημιουργία διοικητικών ικανοτήτων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kern="0" dirty="0">
                <a:solidFill>
                  <a:schemeClr val="bg2"/>
                </a:solidFill>
                <a:latin typeface="Arial" panose="020B0604020202020204" pitchFamily="34" charset="0"/>
              </a:rPr>
              <a:t>Συνεργασία μεταξύ περιφερειών και εκτός συνόρων (καθιστά τη συνεργασία βασική συνιστώσα)</a:t>
            </a:r>
          </a:p>
          <a:p>
            <a:endParaRPr lang="el-GR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724128" y="1556792"/>
            <a:ext cx="0" cy="33123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5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ΘΕΜΑΤΙΚΗ ΣΥΓΚΕΝΤΡΩΣΗ ΕΤΠΑ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324074"/>
            <a:ext cx="8928992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</a:rPr>
              <a:t>Διατήρηση των δαπανών σε σημαντικούς τομείς για την ανάπτυξη και τις θέσεις εργασίας 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</a:rPr>
              <a:t>Σε εθνικό επίπεδο βασίζεται στο κατά κεφαλή ΑΕΕ =&gt; ευελιξία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000" i="0" dirty="0">
                <a:solidFill>
                  <a:schemeClr val="bg2"/>
                </a:solidFill>
                <a:latin typeface="Arial" panose="020B0604020202020204" pitchFamily="34" charset="0"/>
              </a:rPr>
              <a:t>6 % του προϋπολογισμού στην αστική ανάπτυξη, μέσω εταιρικών σχέσεων τοπικής ανάπτυξης (μπορεί να υπάρχει αλληλοεπικάλυψη με τα παραπάνω)</a:t>
            </a:r>
          </a:p>
          <a:p>
            <a:pPr>
              <a:spcAft>
                <a:spcPts val="600"/>
              </a:spcAft>
            </a:pPr>
            <a:endParaRPr lang="el-GR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68262"/>
              </p:ext>
            </p:extLst>
          </p:nvPr>
        </p:nvGraphicFramePr>
        <p:xfrm>
          <a:off x="467544" y="2780928"/>
          <a:ext cx="8424935" cy="1882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Για χώρες με: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τουλάχιστον % ΣΠ1 («Εξυπνότερη Ευρώπη»)</a:t>
                      </a:r>
                      <a:endParaRPr lang="el-GR" sz="16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τουλάχιστον % ΣΠ2</a:t>
                      </a:r>
                      <a:r>
                        <a:rPr lang="fr-BE" sz="1600" dirty="0"/>
                        <a:t/>
                      </a:r>
                      <a:br>
                        <a:rPr lang="fr-BE" sz="1600" dirty="0"/>
                      </a:br>
                      <a:r>
                        <a:rPr lang="fr-BE" sz="16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(«πιο πράσινη Ευρώπη με</a:t>
                      </a:r>
                      <a:r>
                        <a:rPr sz="1600" dirty="0"/>
                        <a:t> </a:t>
                      </a:r>
                      <a:r>
                        <a:rPr lang="fr-BE" sz="16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χαμηλές εκπομπές άνθρακα»)</a:t>
                      </a:r>
                      <a:endParaRPr lang="el-GR" sz="16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ΑΕΕ κάτω του 75 %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35 %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30 %</a:t>
                      </a:r>
                      <a:endParaRPr lang="el-GR" sz="16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ΑΕΕ 75 -100 %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45 %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1600" i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30 %</a:t>
                      </a:r>
                      <a:endParaRPr lang="el-GR" sz="1600" i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4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ΑΕΕ άνω του 100 %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60 %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ΣΠ1 + ΣΠ2 τουλ. 85 %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98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Βιώσιμη αστική ανάπτυξη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</a:rPr>
              <a:t>Νέος ειδικός συγκεκριμένος στόχος για ολοκληρωμένη ανάπτυξη των αστικών περιοχών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6 % του ΕΤΠΑ προορίζεται για την αστική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ανάπτυξη και θα καταβληθεί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μέσω εταιρικών σχέσεων τοπικής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ανάπτυξης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με διαφορετικά εργαλεία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Απαίτηση για στρατηγικές τοπικής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ανάπτυξης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– τοπική ανάληψη ευθύνης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Ευρωπαϊκή Αστική Πρωτοβουλία: μια συνεκτική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προσέγγιση στην ανάπτυξη ικανοτήτων, στις καινοτόμες δράσεις, στην ανάπτυξη γνώσης και</a:t>
            </a:r>
            <a:r>
              <a:rPr dirty="0"/>
              <a:t>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</a:rPr>
              <a:t>πολιτικών και στον τομέα της επικοινωνίας</a:t>
            </a: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l-G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Απλοποίηση και ευελιξία</a:t>
            </a:r>
          </a:p>
        </p:txBody>
      </p:sp>
    </p:spTree>
    <p:extLst>
      <p:ext uri="{BB962C8B-B14F-4D97-AF65-F5344CB8AC3E}">
        <p14:creationId xmlns:p14="http://schemas.microsoft.com/office/powerpoint/2010/main" val="74480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20AA63"/>
                </a:solidFill>
                <a:latin typeface="Arial" panose="020B0604020202020204" pitchFamily="34" charset="0"/>
              </a:rPr>
              <a:t>Πιο απλή</a:t>
            </a:r>
            <a:endParaRPr lang="el-GR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7920880" cy="432048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i="0" dirty="0">
                <a:solidFill>
                  <a:schemeClr val="bg2"/>
                </a:solidFill>
                <a:latin typeface="Arial" panose="020B0604020202020204" pitchFamily="34" charset="0"/>
              </a:rPr>
              <a:t>Η </a:t>
            </a:r>
            <a:r>
              <a:rPr lang="en-GB" i="0" dirty="0" err="1">
                <a:solidFill>
                  <a:schemeClr val="bg2"/>
                </a:solidFill>
                <a:latin typeface="Arial" panose="020B0604020202020204" pitchFamily="34" charset="0"/>
              </a:rPr>
              <a:t>ίδι</a:t>
            </a:r>
            <a:r>
              <a:rPr lang="en-GB" i="0" dirty="0">
                <a:solidFill>
                  <a:schemeClr val="bg2"/>
                </a:solidFill>
                <a:latin typeface="Arial" panose="020B0604020202020204" pitchFamily="34" charset="0"/>
              </a:rPr>
              <a:t>α </a:t>
            </a:r>
            <a:r>
              <a:rPr lang="el-GR" i="0" dirty="0">
                <a:solidFill>
                  <a:schemeClr val="bg2"/>
                </a:solidFill>
                <a:latin typeface="Arial" panose="020B0604020202020204" pitchFamily="34" charset="0"/>
              </a:rPr>
              <a:t>η </a:t>
            </a:r>
            <a:r>
              <a:rPr lang="en-GB" i="0" dirty="0" err="1">
                <a:solidFill>
                  <a:schemeClr val="bg2"/>
                </a:solidFill>
                <a:latin typeface="Arial" panose="020B0604020202020204" pitchFamily="34" charset="0"/>
              </a:rPr>
              <a:t>δομή</a:t>
            </a:r>
            <a:r>
              <a:rPr lang="en-GB" i="0" dirty="0">
                <a:solidFill>
                  <a:schemeClr val="bg2"/>
                </a:solidFill>
                <a:latin typeface="Arial" panose="020B0604020202020204" pitchFamily="34" charset="0"/>
              </a:rPr>
              <a:t> – 7 Ταμεία, 1 εγχειρίδιο κανόνων </a:t>
            </a:r>
            <a:endParaRPr lang="el-GR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i="0" dirty="0">
                <a:solidFill>
                  <a:schemeClr val="bg2"/>
                </a:solidFill>
                <a:latin typeface="Arial" panose="020B0604020202020204" pitchFamily="34" charset="0"/>
              </a:rPr>
              <a:t>Το εγχειρίδιο κανόνων μειώθηκε κατά το ήμισυ</a:t>
            </a:r>
            <a:r>
              <a:rPr dirty="0"/>
              <a:t>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i="0" dirty="0" err="1">
                <a:solidFill>
                  <a:schemeClr val="bg2"/>
                </a:solidFill>
                <a:latin typeface="Arial" panose="020B0604020202020204" pitchFamily="34" charset="0"/>
              </a:rPr>
              <a:t>Εγχειρίδιο</a:t>
            </a:r>
            <a:r>
              <a:rPr lang="fr-BE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l-GR" i="0" dirty="0">
                <a:solidFill>
                  <a:schemeClr val="bg2"/>
                </a:solidFill>
                <a:latin typeface="Arial" panose="020B0604020202020204" pitchFamily="34" charset="0"/>
              </a:rPr>
              <a:t>8</a:t>
            </a:r>
            <a:r>
              <a:rPr lang="fr-BE" i="0" dirty="0">
                <a:solidFill>
                  <a:schemeClr val="bg2"/>
                </a:solidFill>
                <a:latin typeface="Arial" panose="020B0604020202020204" pitchFamily="34" charset="0"/>
              </a:rPr>
              <a:t>0 βασικών διοικητικών απλουστεύσεων</a:t>
            </a:r>
            <a:r>
              <a:rPr dirty="0"/>
              <a:t> </a:t>
            </a:r>
            <a:r>
              <a:rPr lang="fr-BE" i="0" dirty="0">
                <a:solidFill>
                  <a:schemeClr val="bg2"/>
                </a:solidFill>
                <a:latin typeface="Arial" panose="020B0604020202020204" pitchFamily="34" charset="0"/>
              </a:rPr>
              <a:t>(παραδείγματα στις επόμενες διαφάνειες)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:\12. Policy development Post 2020\Communication\visuals\ppt_visuals1_Flexible -cutting 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2" y="260647"/>
            <a:ext cx="1505539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6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Προγραμματισμός</a:t>
            </a:r>
            <a:endPara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7594" y="1196752"/>
            <a:ext cx="3600400" cy="553392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i="0" dirty="0">
                <a:solidFill>
                  <a:schemeClr val="tx1"/>
                </a:solidFill>
                <a:latin typeface="Arial" panose="020B0604020202020204" pitchFamily="34" charset="0"/>
              </a:rPr>
              <a:t>Τι περιλαμβάνεται;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Απλοποιημένος, πιο επικεντρωμένος και πιο στρατηγικός προγραμματισμός σε δομημένη μορφή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Με προσανατολισμό στην επίδοση: Ενδιάμεση επανεξέταση το 2025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Συνέργειες: Στενότερη σχέση με το Ευρωπαϊκό Εξάμηνο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1800" i="0" dirty="0">
                <a:solidFill>
                  <a:schemeClr val="bg2"/>
                </a:solidFill>
                <a:latin typeface="Arial" panose="020B0604020202020204" pitchFamily="34" charset="0"/>
              </a:rPr>
              <a:t>Παραρτήματα: για την αντικατάσταση περίπου 40 αρμοδιοτήτων</a:t>
            </a:r>
            <a:r>
              <a:rPr sz="1800" dirty="0"/>
              <a:t> </a:t>
            </a:r>
            <a:r>
              <a:rPr lang="fr-BE" sz="1800" i="0" dirty="0">
                <a:solidFill>
                  <a:schemeClr val="bg2"/>
                </a:solidFill>
                <a:latin typeface="Arial" panose="020B0604020202020204" pitchFamily="34" charset="0"/>
              </a:rPr>
              <a:t>από την περίοδο 2014-2020</a:t>
            </a:r>
            <a:endParaRPr lang="el-GR" sz="18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10422" y="1196752"/>
            <a:ext cx="3600400" cy="51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>
                <a:solidFill>
                  <a:schemeClr val="tx1"/>
                </a:solidFill>
                <a:latin typeface="Arial" panose="020B0604020202020204" pitchFamily="34" charset="0"/>
              </a:rPr>
              <a:t>Τι καταργήθηκε;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Όχι άλλες αλλαγές της προπαρασκευαστικής δράσης κατά τη διάρκεια της περιόδου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Έχουν εξαλειφθεί οι αλληλοεπικαλύψεις μεταξύ προπαρασκευαστικής δράσης και προγραμμάτων (π.χ. απαραίτητες προϋποθέσεις μόνο σε προγράμματα)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Λιγότερες διαδικασίες: συνδυασμός τεχνικής προσαρμογής με έλεγχο επιδόσεων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0" y="1844824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04663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>
                <a:solidFill>
                  <a:srgbClr val="20AA63"/>
                </a:solidFill>
                <a:latin typeface="Arial" panose="020B0604020202020204" pitchFamily="34" charset="0"/>
              </a:rPr>
              <a:t>Περισσότερη ευελιξία</a:t>
            </a:r>
            <a:endParaRPr lang="el-GR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80058"/>
            <a:ext cx="7920880" cy="512926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1600" i="0" dirty="0">
                <a:solidFill>
                  <a:schemeClr val="bg2"/>
                </a:solidFill>
                <a:latin typeface="Arial" panose="020B0604020202020204" pitchFamily="34" charset="0"/>
              </a:rPr>
              <a:t>Νέα δυνατότητα μεταφοράς: Τα κράτη μέλη μπορούν να ζητήσουν τη μεταφορά μέχρι του 5 % των πόρων του προγράμματος σε άλλο μέσο της ΕΕ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1600" i="0" dirty="0">
                <a:solidFill>
                  <a:schemeClr val="bg2"/>
                </a:solidFill>
                <a:latin typeface="Arial" panose="020B0604020202020204" pitchFamily="34" charset="0"/>
              </a:rPr>
              <a:t>Πιο απλός αναπρογραμματισμός: μέχρι το 5 % μιας προτεραιότητας</a:t>
            </a:r>
            <a:br>
              <a:rPr lang="en-US" sz="1600" i="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600" i="0" dirty="0">
                <a:solidFill>
                  <a:schemeClr val="bg2"/>
                </a:solidFill>
                <a:latin typeface="Arial" panose="020B0604020202020204" pitchFamily="34" charset="0"/>
              </a:rPr>
              <a:t>(3 % προγράμματος) χωρίς απόφαση της Επιτροπής.</a:t>
            </a: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Προγραμματισμός «5+2»: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5 έτη προγραμματίστηκαν αρχικά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Τα χρηματοδοτικά κονδύλια για το 2026-27 </a:t>
            </a:r>
            <a:r>
              <a:rPr lang="en-GB" sz="1600" i="0" dirty="0" smtClean="0">
                <a:solidFill>
                  <a:schemeClr val="bg2"/>
                </a:solidFill>
                <a:latin typeface="Arial" panose="020B0604020202020204" pitchFamily="34" charset="0"/>
              </a:rPr>
              <a:t>προγραμματίστηκαν</a:t>
            </a:r>
            <a:br>
              <a:rPr lang="en-GB" sz="1600" i="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GB" sz="1600" i="0" dirty="0" smtClean="0">
                <a:solidFill>
                  <a:schemeClr val="bg2"/>
                </a:solidFill>
                <a:latin typeface="Arial" panose="020B0604020202020204" pitchFamily="34" charset="0"/>
              </a:rPr>
              <a:t>μετά </a:t>
            </a: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από τις ενδιάμεσες επανεξετάσεις το 2024-25</a:t>
            </a:r>
            <a:r>
              <a:rPr sz="1600" dirty="0"/>
              <a:t/>
            </a:r>
            <a:br>
              <a:rPr sz="1600" dirty="0"/>
            </a:b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el-GR" sz="1600" i="0" dirty="0">
                <a:solidFill>
                  <a:schemeClr val="bg2"/>
                </a:solidFill>
                <a:latin typeface="Arial" panose="020B0604020202020204" pitchFamily="34" charset="0"/>
              </a:rPr>
              <a:t>με </a:t>
            </a: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β</a:t>
            </a:r>
            <a:r>
              <a:rPr lang="en-GB" sz="1600" i="0" dirty="0" err="1">
                <a:solidFill>
                  <a:schemeClr val="bg2"/>
                </a:solidFill>
                <a:latin typeface="Arial" panose="020B0604020202020204" pitchFamily="34" charset="0"/>
              </a:rPr>
              <a:t>άση</a:t>
            </a:r>
            <a:r>
              <a:rPr lang="en-GB" sz="1600" i="0" dirty="0">
                <a:solidFill>
                  <a:schemeClr val="bg2"/>
                </a:solidFill>
                <a:latin typeface="Arial" panose="020B0604020202020204" pitchFamily="34" charset="0"/>
              </a:rPr>
              <a:t>: νεοεμφανιζόμενες ανάγκες, επίδοση)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fr-BE" sz="1600" dirty="0">
                <a:solidFill>
                  <a:schemeClr val="bg2"/>
                </a:solidFill>
                <a:latin typeface="Arial" panose="020B0604020202020204" pitchFamily="34" charset="0"/>
              </a:rPr>
              <a:t>Η τεχνική</a:t>
            </a:r>
            <a:r>
              <a:rPr sz="1600" dirty="0"/>
              <a:t> </a:t>
            </a:r>
            <a:r>
              <a:rPr lang="fr-BE" sz="1600" dirty="0">
                <a:solidFill>
                  <a:schemeClr val="bg2"/>
                </a:solidFill>
                <a:latin typeface="Arial" panose="020B0604020202020204" pitchFamily="34" charset="0"/>
              </a:rPr>
              <a:t>π</a:t>
            </a:r>
            <a:r>
              <a:rPr lang="fr-BE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ροσ</a:t>
            </a:r>
            <a:r>
              <a:rPr lang="fr-BE" sz="1600" dirty="0">
                <a:solidFill>
                  <a:schemeClr val="bg2"/>
                </a:solidFill>
                <a:latin typeface="Arial" panose="020B0604020202020204" pitchFamily="34" charset="0"/>
              </a:rPr>
              <a:t>αρμογή</a:t>
            </a:r>
            <a:r>
              <a:rPr sz="1600" dirty="0"/>
              <a:t> </a:t>
            </a:r>
            <a:r>
              <a:rPr lang="fr-BE" sz="160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τροφοδοτήθηκε</a:t>
            </a:r>
            <a:r>
              <a:rPr lang="fr-B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/>
            </a:r>
            <a:br>
              <a:rPr lang="fr-BE" sz="1600" dirty="0" smtClean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fr-BE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fr-BE" sz="1600" dirty="0">
                <a:solidFill>
                  <a:schemeClr val="bg2"/>
                </a:solidFill>
                <a:latin typeface="Arial" panose="020B0604020202020204" pitchFamily="34" charset="0"/>
              </a:rPr>
              <a:t>τροποποιώντας τα χρηματοδοτικά κονδύλια από το 2025)</a:t>
            </a:r>
            <a:endParaRPr lang="el-GR" sz="16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endParaRPr lang="el-GR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l-GR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l-GR" sz="1600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sz="1600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:\12. Policy development Post 2020\Communication\visuals\ppt_visuals1_flexi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48" y="5013176"/>
            <a:ext cx="333139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819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B6A2B-5614-4DCB-90E2-D9FD561E6B5A}"/>
</file>

<file path=customXml/itemProps2.xml><?xml version="1.0" encoding="utf-8"?>
<ds:datastoreItem xmlns:ds="http://schemas.openxmlformats.org/officeDocument/2006/customXml" ds:itemID="{17BF9BCE-C20D-4ECC-8592-DECEC2FD31BC}"/>
</file>

<file path=customXml/itemProps3.xml><?xml version="1.0" encoding="utf-8"?>
<ds:datastoreItem xmlns:ds="http://schemas.openxmlformats.org/officeDocument/2006/customXml" ds:itemID="{AEC72BDE-EF39-482C-940B-5B358DADC5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636</Words>
  <Application>Microsoft Office PowerPoint</Application>
  <PresentationFormat>On-screen Show (4:3)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Verdana</vt:lpstr>
      <vt:lpstr>Wingdings</vt:lpstr>
      <vt:lpstr>Blank</vt:lpstr>
      <vt:lpstr>Προϋπολογισμός της ΕΕ για το μέλλον Περιφερειακή ανάπτυξη και συνοχή  Willebrord Sluijters Αθήνα, 29 Ιουνίου 2018  </vt:lpstr>
      <vt:lpstr>PowerPoint Presentation</vt:lpstr>
      <vt:lpstr>Στόχοι πολιτικής</vt:lpstr>
      <vt:lpstr>ΘΕΜΑΤΙΚΗ ΣΥΓΚΕΝΤΡΩΣΗ ΕΤΠΑ</vt:lpstr>
      <vt:lpstr>Βιώσιμη αστική ανάπτυξη</vt:lpstr>
      <vt:lpstr>PowerPoint Presentation</vt:lpstr>
      <vt:lpstr>Πιο απλή</vt:lpstr>
      <vt:lpstr>Προγραμματισμός</vt:lpstr>
      <vt:lpstr>Περισσότερη ευελιξία</vt:lpstr>
      <vt:lpstr>Απλούστερες πληρωμές</vt:lpstr>
      <vt:lpstr>Επιλεξιμότητα</vt:lpstr>
      <vt:lpstr>Αυξημένη χρήση μέσων χρηματοοικονομικής τεχνικής</vt:lpstr>
      <vt:lpstr>Επίδοση, παρακολούθηση και αξιολόγηση</vt:lpstr>
      <vt:lpstr>PowerPoint Presentation</vt:lpstr>
      <vt:lpstr>PowerPoint Presentation</vt:lpstr>
      <vt:lpstr>PowerPoint Presentation</vt:lpstr>
      <vt:lpstr>Σας ευχαριστούμε για την προσοχή σας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keywords/>
  <cp:lastModifiedBy>SLUIJTERS Willibrordus (REGIO)</cp:lastModifiedBy>
  <cp:revision>377</cp:revision>
  <cp:lastPrinted>2018-05-29T08:31:39Z</cp:lastPrinted>
  <dcterms:created xsi:type="dcterms:W3CDTF">2018-03-19T13:44:15Z</dcterms:created>
  <dcterms:modified xsi:type="dcterms:W3CDTF">2018-06-28T09:20:49Z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s of Support">
    <vt:lpwstr/>
  </property>
  <property fmtid="{D5CDD505-2E9C-101B-9397-08002B2CF9AE}" pid="3" name="Type of Territory">
    <vt:lpwstr/>
  </property>
  <property fmtid="{D5CDD505-2E9C-101B-9397-08002B2CF9AE}" pid="4" name="Modes of Implementation">
    <vt:lpwstr/>
  </property>
  <property fmtid="{D5CDD505-2E9C-101B-9397-08002B2CF9AE}" pid="5" name="REGIOManagement">
    <vt:lpwstr/>
  </property>
  <property fmtid="{D5CDD505-2E9C-101B-9397-08002B2CF9AE}" pid="6" name="ProgrammeType">
    <vt:lpwstr/>
  </property>
  <property fmtid="{D5CDD505-2E9C-101B-9397-08002B2CF9AE}" pid="7" name="ContentTypeId">
    <vt:lpwstr>0x01010011B1C1CFF8DAB947A82F6DF0ECF25287</vt:lpwstr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WorkflowChangePath">
    <vt:lpwstr>b04f4547-f5bd-4876-a291-f86263d8eff3,4;</vt:lpwstr>
  </property>
  <property fmtid="{D5CDD505-2E9C-101B-9397-08002B2CF9AE}" pid="14" name="ShelvesLanguage">
    <vt:lpwstr/>
  </property>
  <property fmtid="{D5CDD505-2E9C-101B-9397-08002B2CF9AE}" pid="15" name="RegionTypeOfRegion">
    <vt:lpwstr/>
  </property>
  <property fmtid="{D5CDD505-2E9C-101B-9397-08002B2CF9AE}" pid="16" name="RegulatoryFramework">
    <vt:lpwstr>99;#Policy Development and Analysis|faf0d063-f1de-49e0-a7b8-004a629b9fe0</vt:lpwstr>
  </property>
  <property fmtid="{D5CDD505-2E9C-101B-9397-08002B2CF9AE}" pid="17" name="Document Status">
    <vt:lpwstr/>
  </property>
  <property fmtid="{D5CDD505-2E9C-101B-9397-08002B2CF9AE}" pid="18" name="ProgramPeriod">
    <vt:lpwstr/>
  </property>
  <property fmtid="{D5CDD505-2E9C-101B-9397-08002B2CF9AE}" pid="19" name="Document Type">
    <vt:lpwstr>95;#Briefings|40c08c18-4d0e-4d05-8f75-5970481a8144</vt:lpwstr>
  </property>
  <property fmtid="{D5CDD505-2E9C-101B-9397-08002B2CF9AE}" pid="20" name="Funds">
    <vt:lpwstr/>
  </property>
  <property fmtid="{D5CDD505-2E9C-101B-9397-08002B2CF9AE}" pid="21" name="ETC">
    <vt:lpwstr>false</vt:lpwstr>
  </property>
  <property fmtid="{D5CDD505-2E9C-101B-9397-08002B2CF9AE}" pid="23" name="p92b5a59eeda4460a0224d46e81aa6ec">
    <vt:lpwstr/>
  </property>
  <property fmtid="{D5CDD505-2E9C-101B-9397-08002B2CF9AE}" pid="24" name="bdd96292a99e4a0d86a955dadf94a785">
    <vt:lpwstr>Limited DGaae196bf-9f1c-4580-91e2-5c5829ecf2d6</vt:lpwstr>
  </property>
  <property fmtid="{D5CDD505-2E9C-101B-9397-08002B2CF9AE}" pid="25" name="he4a530e9a6b45fa9b5fc65d4832fe8f">
    <vt:lpwstr/>
  </property>
  <property fmtid="{D5CDD505-2E9C-101B-9397-08002B2CF9AE}" pid="26" name="a807448634c14dca976efbe3f1b580d6">
    <vt:lpwstr/>
  </property>
  <property fmtid="{D5CDD505-2E9C-101B-9397-08002B2CF9AE}" pid="27" name="b460a46e943948ec8caf519293f6cf67">
    <vt:lpwstr/>
  </property>
  <property fmtid="{D5CDD505-2E9C-101B-9397-08002B2CF9AE}" pid="29" name="ETC_Main">
    <vt:lpwstr>false</vt:lpwstr>
  </property>
  <property fmtid="{D5CDD505-2E9C-101B-9397-08002B2CF9AE}" pid="30" name="f7b438bee4a24eb5b4753c3dddd3e7a1">
    <vt:lpwstr/>
  </property>
  <property fmtid="{D5CDD505-2E9C-101B-9397-08002B2CF9AE}" pid="33" name="ShelvesContributor">
    <vt:lpwstr/>
  </property>
  <property fmtid="{D5CDD505-2E9C-101B-9397-08002B2CF9AE}" pid="34" name="TaxCatchAll">
    <vt:lpwstr>956599</vt:lpwstr>
  </property>
  <property fmtid="{D5CDD505-2E9C-101B-9397-08002B2CF9AE}" pid="35" name="h43814e8e20344c388316dc3cbd506fb">
    <vt:lpwstr/>
  </property>
  <property fmtid="{D5CDD505-2E9C-101B-9397-08002B2CF9AE}" pid="37" name="f24990390d5d4a4dadc904ae6d9239a9">
    <vt:lpwstr/>
  </property>
  <property fmtid="{D5CDD505-2E9C-101B-9397-08002B2CF9AE}" pid="39" name="Transnational">
    <vt:lpwstr>false</vt:lpwstr>
  </property>
  <property fmtid="{D5CDD505-2E9C-101B-9397-08002B2CF9AE}" pid="40" name="o90b71095866447cb12d670741f06bdb">
    <vt:lpwstr/>
  </property>
  <property fmtid="{D5CDD505-2E9C-101B-9397-08002B2CF9AE}" pid="42" name="Cross-border">
    <vt:lpwstr>false</vt:lpwstr>
  </property>
  <property fmtid="{D5CDD505-2E9C-101B-9397-08002B2CF9AE}" pid="44" name="paf5a4680923479e851417db4b8c57e8">
    <vt:lpwstr/>
  </property>
  <property fmtid="{D5CDD505-2E9C-101B-9397-08002B2CF9AE}" pid="45" name="p5001314e5f3451ba4e3a9f5105e4246">
    <vt:lpwstr/>
  </property>
  <property fmtid="{D5CDD505-2E9C-101B-9397-08002B2CF9AE}" pid="46" name="pc6c92a2756f4efbbcb3a626b7bb9022">
    <vt:lpwstr/>
  </property>
  <property fmtid="{D5CDD505-2E9C-101B-9397-08002B2CF9AE}" pid="47" name="f8228e3923354c9d8ecf5d7b721c559e">
    <vt:lpwstr>Policy Development and Analysisfaf0d063-f1de-49e0-a7b8-004a629b9fe0</vt:lpwstr>
  </property>
  <property fmtid="{D5CDD505-2E9C-101B-9397-08002B2CF9AE}" pid="48" name="c4d57365bed84fe49c42a6ad1d89e36d">
    <vt:lpwstr/>
  </property>
  <property fmtid="{D5CDD505-2E9C-101B-9397-08002B2CF9AE}" pid="49" name="d524547a6694427baf73f1b99123c032">
    <vt:lpwstr>Briefings40c08c18-4d0e-4d05-8f75-5970481a8144</vt:lpwstr>
  </property>
  <property fmtid="{D5CDD505-2E9C-101B-9397-08002B2CF9AE}" pid="50" name="cdfe21f0613a4ce59ef81821ac6b1870">
    <vt:lpwstr/>
  </property>
  <property fmtid="{D5CDD505-2E9C-101B-9397-08002B2CF9AE}" pid="51" name="f47090999c974c6eb0149e2f97b7aaf4">
    <vt:lpwstr/>
  </property>
  <property fmtid="{D5CDD505-2E9C-101B-9397-08002B2CF9AE}" pid="53" name="Interregional">
    <vt:lpwstr>false</vt:lpwstr>
  </property>
</Properties>
</file>