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43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399" r:id="rId1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3103" userDrawn="1">
          <p15:clr>
            <a:srgbClr val="A4A3A4"/>
          </p15:clr>
        </p15:guide>
        <p15:guide id="4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85824" autoAdjust="0"/>
  </p:normalViewPr>
  <p:slideViewPr>
    <p:cSldViewPr>
      <p:cViewPr varScale="1">
        <p:scale>
          <a:sx n="95" d="100"/>
          <a:sy n="95" d="100"/>
        </p:scale>
        <p:origin x="19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8" y="96"/>
      </p:cViewPr>
      <p:guideLst>
        <p:guide orient="horz" pos="3098"/>
        <p:guide pos="2114"/>
        <p:guide orient="horz" pos="3103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6052" y="4655189"/>
            <a:ext cx="5375267" cy="44350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-18256" y="1484783"/>
            <a:ext cx="4860032" cy="4104457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EU Budget for the </a:t>
            </a:r>
            <a:r>
              <a:rPr lang="en-US" sz="2400" dirty="0" smtClean="0">
                <a:solidFill>
                  <a:schemeClr val="tx2"/>
                </a:solidFill>
              </a:rPr>
              <a:t>future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Regional </a:t>
            </a:r>
            <a:r>
              <a:rPr lang="en-US" sz="4800" dirty="0">
                <a:solidFill>
                  <a:schemeClr val="tx2"/>
                </a:solidFill>
              </a:rPr>
              <a:t>development and cohesion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fr-BE" sz="2400" dirty="0" err="1" smtClean="0">
                <a:solidFill>
                  <a:schemeClr val="tx2"/>
                </a:solidFill>
              </a:rPr>
              <a:t>Willebrord</a:t>
            </a:r>
            <a:r>
              <a:rPr lang="fr-BE" sz="2400" dirty="0" smtClean="0">
                <a:solidFill>
                  <a:schemeClr val="tx2"/>
                </a:solidFill>
              </a:rPr>
              <a:t> Sluijters</a:t>
            </a:r>
            <a:br>
              <a:rPr lang="fr-BE" sz="2400" dirty="0" smtClean="0">
                <a:solidFill>
                  <a:schemeClr val="tx2"/>
                </a:solidFill>
              </a:rPr>
            </a:br>
            <a:r>
              <a:rPr lang="fr-BE" sz="2400" dirty="0" err="1" smtClean="0">
                <a:solidFill>
                  <a:schemeClr val="tx2"/>
                </a:solidFill>
              </a:rPr>
              <a:t>Athens</a:t>
            </a:r>
            <a:r>
              <a:rPr lang="fr-BE" sz="2400" dirty="0" smtClean="0">
                <a:solidFill>
                  <a:schemeClr val="tx2"/>
                </a:solidFill>
              </a:rPr>
              <a:t>, 29 </a:t>
            </a:r>
            <a:r>
              <a:rPr lang="fr-BE" sz="2400" dirty="0" err="1" smtClean="0">
                <a:solidFill>
                  <a:schemeClr val="tx2"/>
                </a:solidFill>
              </a:rPr>
              <a:t>June</a:t>
            </a:r>
            <a:r>
              <a:rPr lang="fr-BE" sz="2400" dirty="0" smtClean="0">
                <a:solidFill>
                  <a:schemeClr val="tx2"/>
                </a:solidFill>
              </a:rPr>
              <a:t> 2018</a:t>
            </a:r>
            <a:endParaRPr lang="en-GB" sz="1800" b="0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323528" y="558924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491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Audit</a:t>
            </a:r>
          </a:p>
        </p:txBody>
      </p:sp>
    </p:spTree>
    <p:extLst>
      <p:ext uri="{BB962C8B-B14F-4D97-AF65-F5344CB8AC3E}">
        <p14:creationId xmlns:p14="http://schemas.microsoft.com/office/powerpoint/2010/main" val="36657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sz="2200" b="1" i="0" dirty="0" smtClean="0">
                <a:solidFill>
                  <a:schemeClr val="bg2"/>
                </a:solidFill>
              </a:rPr>
              <a:t>Simplification </a:t>
            </a:r>
            <a:r>
              <a:rPr lang="en-US" sz="2200" b="1" i="0" dirty="0">
                <a:solidFill>
                  <a:schemeClr val="bg2"/>
                </a:solidFill>
              </a:rPr>
              <a:t>avenues </a:t>
            </a:r>
            <a:r>
              <a:rPr lang="en-US" sz="2200" i="0" dirty="0" smtClean="0">
                <a:solidFill>
                  <a:schemeClr val="bg2"/>
                </a:solidFill>
              </a:rPr>
              <a:t>to: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Reduce </a:t>
            </a:r>
            <a:r>
              <a:rPr lang="en-US" sz="2200" i="0" dirty="0">
                <a:solidFill>
                  <a:schemeClr val="bg2"/>
                </a:solidFill>
              </a:rPr>
              <a:t>red-tape, complexity and control burden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Strengthen </a:t>
            </a:r>
            <a:r>
              <a:rPr lang="en-US" sz="2200" i="0" dirty="0">
                <a:solidFill>
                  <a:schemeClr val="bg2"/>
                </a:solidFill>
              </a:rPr>
              <a:t>the </a:t>
            </a:r>
            <a:r>
              <a:rPr lang="en-US" sz="2200" b="1" i="0" dirty="0">
                <a:solidFill>
                  <a:schemeClr val="bg2"/>
                </a:solidFill>
              </a:rPr>
              <a:t>single audit principle</a:t>
            </a:r>
            <a:endParaRPr lang="en-US" sz="2200" i="0" dirty="0">
              <a:solidFill>
                <a:schemeClr val="bg2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2000" i="0" dirty="0">
              <a:solidFill>
                <a:schemeClr val="bg2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Taking into account: </a:t>
            </a:r>
            <a:endParaRPr lang="en-US" sz="2200" i="0" dirty="0">
              <a:solidFill>
                <a:schemeClr val="bg2"/>
              </a:solidFill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2007-2013 </a:t>
            </a:r>
            <a:r>
              <a:rPr lang="en-US" sz="2200" i="0" dirty="0">
                <a:solidFill>
                  <a:schemeClr val="bg2"/>
                </a:solidFill>
              </a:rPr>
              <a:t>and 2014-2020 </a:t>
            </a:r>
            <a:r>
              <a:rPr lang="en-US" sz="2200" b="1" i="0" dirty="0" smtClean="0">
                <a:solidFill>
                  <a:schemeClr val="bg2"/>
                </a:solidFill>
              </a:rPr>
              <a:t>experience</a:t>
            </a:r>
            <a:endParaRPr lang="en-US" sz="2200" b="1" i="0" dirty="0">
              <a:solidFill>
                <a:schemeClr val="bg2"/>
              </a:solidFill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Recommendations </a:t>
            </a:r>
            <a:r>
              <a:rPr lang="en-US" sz="2200" i="0" dirty="0">
                <a:solidFill>
                  <a:schemeClr val="bg2"/>
                </a:solidFill>
              </a:rPr>
              <a:t>from the </a:t>
            </a:r>
            <a:r>
              <a:rPr lang="en-US" sz="2200" b="1" i="0" dirty="0">
                <a:solidFill>
                  <a:schemeClr val="bg2"/>
                </a:solidFill>
              </a:rPr>
              <a:t>Court of </a:t>
            </a:r>
            <a:r>
              <a:rPr lang="en-US" sz="2200" b="1" i="0" dirty="0" smtClean="0">
                <a:solidFill>
                  <a:schemeClr val="bg2"/>
                </a:solidFill>
              </a:rPr>
              <a:t>Auditors</a:t>
            </a:r>
            <a:endParaRPr lang="en-US" sz="2200" b="1" i="0" dirty="0">
              <a:solidFill>
                <a:schemeClr val="bg2"/>
              </a:solidFill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Conclusions </a:t>
            </a:r>
            <a:r>
              <a:rPr lang="en-US" sz="2200" i="0" dirty="0">
                <a:solidFill>
                  <a:schemeClr val="bg2"/>
                </a:solidFill>
              </a:rPr>
              <a:t>and recommendations of the </a:t>
            </a:r>
            <a:r>
              <a:rPr lang="en-US" sz="2200" b="1" i="0" dirty="0">
                <a:solidFill>
                  <a:schemeClr val="bg2"/>
                </a:solidFill>
              </a:rPr>
              <a:t>High level group on simplification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Feedback </a:t>
            </a:r>
            <a:r>
              <a:rPr lang="en-US" sz="2200" i="0" dirty="0">
                <a:solidFill>
                  <a:schemeClr val="bg2"/>
                </a:solidFill>
              </a:rPr>
              <a:t>from </a:t>
            </a:r>
            <a:r>
              <a:rPr lang="en-US" sz="2200" b="1" i="0" dirty="0">
                <a:solidFill>
                  <a:schemeClr val="bg2"/>
                </a:solidFill>
              </a:rPr>
              <a:t>stakeholders</a:t>
            </a:r>
            <a:endParaRPr lang="fr-BE" sz="2200" dirty="0">
              <a:solidFill>
                <a:schemeClr val="bg2"/>
              </a:solidFill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The aim is </a:t>
            </a:r>
            <a:r>
              <a:rPr lang="en-US" sz="2200" i="0" dirty="0" smtClean="0">
                <a:solidFill>
                  <a:schemeClr val="bg2"/>
                </a:solidFill>
              </a:rPr>
              <a:t>to: </a:t>
            </a:r>
            <a:endParaRPr lang="en-US" sz="2200" i="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2200" i="0" dirty="0">
                <a:solidFill>
                  <a:schemeClr val="bg2"/>
                </a:solidFill>
              </a:rPr>
              <a:t>(1)</a:t>
            </a:r>
            <a:r>
              <a:rPr lang="en-US" sz="2200" b="1" i="0" dirty="0">
                <a:solidFill>
                  <a:schemeClr val="bg2"/>
                </a:solidFill>
              </a:rPr>
              <a:t> decrease the cost of controls</a:t>
            </a:r>
            <a:r>
              <a:rPr lang="en-US" sz="2200" i="0" dirty="0">
                <a:solidFill>
                  <a:schemeClr val="bg2"/>
                </a:solidFill>
              </a:rPr>
              <a:t> and </a:t>
            </a:r>
            <a:r>
              <a:rPr lang="en-US" sz="2200" b="1" i="0" dirty="0">
                <a:solidFill>
                  <a:schemeClr val="bg2"/>
                </a:solidFill>
              </a:rPr>
              <a:t>burden</a:t>
            </a:r>
            <a:r>
              <a:rPr lang="en-US" sz="2200" i="0" dirty="0">
                <a:solidFill>
                  <a:schemeClr val="bg2"/>
                </a:solidFill>
              </a:rPr>
              <a:t> on beneficiaries and programme authorities while reducing complexities and ensuring </a:t>
            </a:r>
            <a:r>
              <a:rPr lang="en-US" sz="2200" b="1" i="0" dirty="0">
                <a:solidFill>
                  <a:schemeClr val="bg2"/>
                </a:solidFill>
              </a:rPr>
              <a:t>radical simplification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2200" i="0" dirty="0">
                <a:solidFill>
                  <a:schemeClr val="bg2"/>
                </a:solidFill>
              </a:rPr>
              <a:t>(2) </a:t>
            </a:r>
            <a:r>
              <a:rPr lang="en-US" sz="2200" b="1" i="0" dirty="0">
                <a:solidFill>
                  <a:schemeClr val="bg2"/>
                </a:solidFill>
              </a:rPr>
              <a:t>speed up programme implementation</a:t>
            </a:r>
            <a:r>
              <a:rPr lang="en-US" sz="2200" i="0" dirty="0">
                <a:solidFill>
                  <a:schemeClr val="bg2"/>
                </a:solidFill>
              </a:rPr>
              <a:t> and ensure smooth transition between periods, </a:t>
            </a:r>
            <a:r>
              <a:rPr lang="en-GB" sz="2200" i="0" dirty="0">
                <a:solidFill>
                  <a:schemeClr val="bg2"/>
                </a:solidFill>
              </a:rPr>
              <a:t>building on current system without fundamentally reconsidering the design and mechanism for CPR funds (stability)</a:t>
            </a:r>
            <a:endParaRPr lang="fr-BE" sz="2200" i="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GB" sz="2200" i="0" dirty="0">
                <a:solidFill>
                  <a:schemeClr val="bg2"/>
                </a:solidFill>
              </a:rPr>
              <a:t>(3) maintain the current robust</a:t>
            </a:r>
            <a:r>
              <a:rPr lang="en-GB" sz="2200" b="1" i="0" dirty="0">
                <a:solidFill>
                  <a:schemeClr val="bg2"/>
                </a:solidFill>
              </a:rPr>
              <a:t> assurance model allowing for annual level of errors below 2% </a:t>
            </a:r>
            <a:r>
              <a:rPr lang="en-GB" sz="2200" i="0" dirty="0">
                <a:solidFill>
                  <a:schemeClr val="bg2"/>
                </a:solidFill>
              </a:rPr>
              <a:t>for each programme</a:t>
            </a:r>
            <a:r>
              <a:rPr lang="en-GB" sz="2200" b="1" i="0" dirty="0">
                <a:solidFill>
                  <a:schemeClr val="bg2"/>
                </a:solidFill>
              </a:rPr>
              <a:t>, </a:t>
            </a:r>
            <a:r>
              <a:rPr lang="en-GB" sz="2200" i="0" dirty="0">
                <a:solidFill>
                  <a:schemeClr val="bg2"/>
                </a:solidFill>
              </a:rPr>
              <a:t>when necessary after financial corrections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2200" b="1" dirty="0">
                <a:solidFill>
                  <a:schemeClr val="bg2"/>
                </a:solidFill>
              </a:rPr>
              <a:t>=&gt; Simplification </a:t>
            </a:r>
            <a:r>
              <a:rPr lang="en-US" sz="2200" b="1" dirty="0" smtClean="0">
                <a:solidFill>
                  <a:schemeClr val="bg2"/>
                </a:solidFill>
              </a:rPr>
              <a:t>with assurance!</a:t>
            </a:r>
            <a:endParaRPr lang="en-US" sz="2200" b="1" dirty="0">
              <a:solidFill>
                <a:schemeClr val="bg2"/>
              </a:solidFill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8208912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FontTx/>
              <a:buNone/>
              <a:defRPr/>
            </a:pPr>
            <a:endParaRPr lang="en-US" sz="2200" i="0" dirty="0" smtClean="0">
              <a:solidFill>
                <a:schemeClr val="bg2"/>
              </a:solidFill>
            </a:endParaRPr>
          </a:p>
          <a:p>
            <a:pPr marL="0" indent="0">
              <a:spcAft>
                <a:spcPts val="300"/>
              </a:spcAft>
              <a:buFontTx/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Simplification </a:t>
            </a:r>
            <a:r>
              <a:rPr lang="en-US" sz="2200" i="0" dirty="0">
                <a:solidFill>
                  <a:schemeClr val="bg2"/>
                </a:solidFill>
              </a:rPr>
              <a:t>applies to all programmes. </a:t>
            </a:r>
            <a:r>
              <a:rPr lang="en-US" sz="2200" i="0" dirty="0" smtClean="0">
                <a:solidFill>
                  <a:schemeClr val="bg2"/>
                </a:solidFill>
              </a:rPr>
              <a:t/>
            </a:r>
            <a:br>
              <a:rPr lang="en-US" sz="2200" i="0" dirty="0" smtClean="0">
                <a:solidFill>
                  <a:schemeClr val="bg2"/>
                </a:solidFill>
              </a:rPr>
            </a:br>
            <a:r>
              <a:rPr lang="en-US" sz="2200" i="0" dirty="0" smtClean="0">
                <a:solidFill>
                  <a:schemeClr val="bg2"/>
                </a:solidFill>
              </a:rPr>
              <a:t>But </a:t>
            </a:r>
            <a:r>
              <a:rPr lang="en-US" sz="2200" i="0" dirty="0">
                <a:solidFill>
                  <a:schemeClr val="bg2"/>
                </a:solidFill>
              </a:rPr>
              <a:t>control requirements adjusted to the identified level of risks:</a:t>
            </a:r>
          </a:p>
          <a:p>
            <a:pPr lvl="1">
              <a:defRPr/>
            </a:pPr>
            <a:endParaRPr lang="en-US" sz="2200" b="0" dirty="0">
              <a:solidFill>
                <a:schemeClr val="bg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chemeClr val="bg2"/>
                </a:solidFill>
              </a:rPr>
              <a:t>All programmes to benefit from simplification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200" b="0" dirty="0">
              <a:solidFill>
                <a:schemeClr val="bg2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0" dirty="0">
                <a:solidFill>
                  <a:schemeClr val="bg2"/>
                </a:solidFill>
              </a:rPr>
              <a:t>For some programmes - Based on objective criteria and low risks: further simplification / proportionality – the so-called </a:t>
            </a:r>
            <a:r>
              <a:rPr lang="en-US" sz="2200" i="1" dirty="0">
                <a:solidFill>
                  <a:schemeClr val="bg2"/>
                </a:solidFill>
              </a:rPr>
              <a:t>'Enhanced proportionate arrangements</a:t>
            </a:r>
            <a:r>
              <a:rPr lang="en-US" sz="2200" b="0" dirty="0">
                <a:solidFill>
                  <a:schemeClr val="bg2"/>
                </a:solidFill>
              </a:rPr>
              <a:t>' – Art. 77 to 79</a:t>
            </a:r>
            <a:endParaRPr lang="en-GB" sz="2200" i="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Main </a:t>
            </a:r>
            <a:r>
              <a:rPr lang="en-US" sz="2200" i="0" dirty="0">
                <a:solidFill>
                  <a:schemeClr val="bg2"/>
                </a:solidFill>
              </a:rPr>
              <a:t>simplifications proposed for all programmes: 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i="0" dirty="0" smtClean="0">
                <a:solidFill>
                  <a:schemeClr val="bg2"/>
                </a:solidFill>
              </a:rPr>
              <a:t>no</a:t>
            </a:r>
            <a:r>
              <a:rPr lang="en-US" sz="2200" i="0" dirty="0" smtClean="0">
                <a:solidFill>
                  <a:schemeClr val="bg2"/>
                </a:solidFill>
              </a:rPr>
              <a:t> </a:t>
            </a:r>
            <a:r>
              <a:rPr lang="en-US" sz="2200" i="0" dirty="0">
                <a:solidFill>
                  <a:schemeClr val="bg2"/>
                </a:solidFill>
              </a:rPr>
              <a:t>designation process (system roll-over) but early system audits to prevent problems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simpler </a:t>
            </a:r>
            <a:r>
              <a:rPr lang="en-US" sz="2200" i="0" dirty="0">
                <a:solidFill>
                  <a:schemeClr val="bg2"/>
                </a:solidFill>
              </a:rPr>
              <a:t>eligibility rules, mandatory use of SCOs, more funding based on conditions/milestones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i="0" dirty="0" smtClean="0">
                <a:solidFill>
                  <a:schemeClr val="bg2"/>
                </a:solidFill>
              </a:rPr>
              <a:t>risk-based </a:t>
            </a:r>
            <a:r>
              <a:rPr lang="en-US" sz="2200" i="0" dirty="0">
                <a:solidFill>
                  <a:schemeClr val="bg2"/>
                </a:solidFill>
              </a:rPr>
              <a:t>management verifications (from coverage of every single payment claim today)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'accounting </a:t>
            </a:r>
            <a:r>
              <a:rPr lang="en-US" sz="2200" i="0" dirty="0">
                <a:solidFill>
                  <a:schemeClr val="bg2"/>
                </a:solidFill>
              </a:rPr>
              <a:t>function', no additional checks on beneficiaries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streamlined </a:t>
            </a:r>
            <a:r>
              <a:rPr lang="en-US" sz="2200" b="1" i="0" dirty="0">
                <a:solidFill>
                  <a:schemeClr val="bg2"/>
                </a:solidFill>
              </a:rPr>
              <a:t>audit requirements, </a:t>
            </a:r>
            <a:r>
              <a:rPr lang="en-US" sz="2200" i="0" dirty="0">
                <a:solidFill>
                  <a:schemeClr val="bg2"/>
                </a:solidFill>
              </a:rPr>
              <a:t>synergies, single audit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one </a:t>
            </a:r>
            <a:r>
              <a:rPr lang="en-US" sz="2200" i="0" dirty="0">
                <a:solidFill>
                  <a:schemeClr val="bg2"/>
                </a:solidFill>
              </a:rPr>
              <a:t>EU-level sample for all ETC programmes</a:t>
            </a:r>
            <a:endParaRPr lang="en-GB" sz="22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Further simplifications and proportionate requirements proposed for 'enhanced' proportional package in the following areas: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National </a:t>
            </a:r>
            <a:r>
              <a:rPr lang="en-US" sz="2200" i="0" dirty="0">
                <a:solidFill>
                  <a:schemeClr val="bg2"/>
                </a:solidFill>
              </a:rPr>
              <a:t>rules apply for management verifications by Managing Authorities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No </a:t>
            </a:r>
            <a:r>
              <a:rPr lang="en-US" sz="2200" i="0" dirty="0">
                <a:solidFill>
                  <a:schemeClr val="bg2"/>
                </a:solidFill>
              </a:rPr>
              <a:t>system audits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Fixed </a:t>
            </a:r>
            <a:r>
              <a:rPr lang="en-US" sz="2200" i="0" dirty="0">
                <a:solidFill>
                  <a:schemeClr val="bg2"/>
                </a:solidFill>
              </a:rPr>
              <a:t>sample of 30 operations audited annually for all Member State's programmes concerned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Commission </a:t>
            </a:r>
            <a:r>
              <a:rPr lang="en-US" sz="2200" i="0" dirty="0">
                <a:solidFill>
                  <a:schemeClr val="bg2"/>
                </a:solidFill>
              </a:rPr>
              <a:t>audits limited to review of the work of audit authorities, not at beneficiaries' level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Flexible </a:t>
            </a:r>
            <a:r>
              <a:rPr lang="en-US" sz="2200" i="0" dirty="0">
                <a:solidFill>
                  <a:schemeClr val="bg2"/>
                </a:solidFill>
              </a:rPr>
              <a:t>and easy to switch in; joint monitoring</a:t>
            </a: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200" i="0" dirty="0">
                <a:solidFill>
                  <a:schemeClr val="bg2"/>
                </a:solidFill>
              </a:rPr>
              <a:t>Main advantages of the intended approach: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Speedier </a:t>
            </a:r>
            <a:r>
              <a:rPr lang="en-US" sz="2200" i="0" dirty="0">
                <a:solidFill>
                  <a:schemeClr val="bg2"/>
                </a:solidFill>
              </a:rPr>
              <a:t>start of the next programming period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Radical </a:t>
            </a:r>
            <a:r>
              <a:rPr lang="en-US" sz="2200" i="0" dirty="0">
                <a:solidFill>
                  <a:schemeClr val="bg2"/>
                </a:solidFill>
              </a:rPr>
              <a:t>decrease of the control burden on beneficiaries, increased legal certainty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Less </a:t>
            </a:r>
            <a:r>
              <a:rPr lang="en-US" sz="2200" i="0" dirty="0">
                <a:solidFill>
                  <a:schemeClr val="bg2"/>
                </a:solidFill>
              </a:rPr>
              <a:t>administrative procedures and reporting for programme authorities and reduced cost of controls/audits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Key </a:t>
            </a:r>
            <a:r>
              <a:rPr lang="en-US" sz="2200" i="0" dirty="0">
                <a:solidFill>
                  <a:schemeClr val="bg2"/>
                </a:solidFill>
              </a:rPr>
              <a:t>features of assurance model maintained, including the calculation of annual residual level of error in annual expenditure</a:t>
            </a: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Control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sz="2200" i="0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i="0" dirty="0">
                <a:solidFill>
                  <a:schemeClr val="bg2"/>
                </a:solidFill>
              </a:rPr>
              <a:t>In an effort to streamline the annual accounting function, the Commission  </a:t>
            </a:r>
            <a:r>
              <a:rPr lang="en-GB" sz="2200" i="0" dirty="0">
                <a:solidFill>
                  <a:schemeClr val="bg2"/>
                </a:solidFill>
              </a:rPr>
              <a:t>also simplified:</a:t>
            </a:r>
            <a:endParaRPr lang="en-US" sz="2200" i="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Acceptance </a:t>
            </a:r>
            <a:r>
              <a:rPr lang="en-US" sz="2200" i="0" dirty="0">
                <a:solidFill>
                  <a:schemeClr val="bg2"/>
                </a:solidFill>
              </a:rPr>
              <a:t>of accounts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Templates </a:t>
            </a:r>
            <a:r>
              <a:rPr lang="en-US" sz="2200" i="0" dirty="0">
                <a:solidFill>
                  <a:schemeClr val="bg2"/>
                </a:solidFill>
              </a:rPr>
              <a:t>for accounts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US" sz="2200" i="0" dirty="0" smtClean="0">
                <a:solidFill>
                  <a:schemeClr val="bg2"/>
                </a:solidFill>
              </a:rPr>
              <a:t>    and </a:t>
            </a:r>
            <a:r>
              <a:rPr lang="en-US" sz="2200" i="0" dirty="0">
                <a:solidFill>
                  <a:schemeClr val="bg2"/>
                </a:solidFill>
              </a:rPr>
              <a:t>increased legal certainty for beneficiaries:</a:t>
            </a:r>
          </a:p>
          <a:p>
            <a:pPr marL="74295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Clarification </a:t>
            </a:r>
            <a:r>
              <a:rPr lang="en-US" sz="2200" dirty="0">
                <a:solidFill>
                  <a:schemeClr val="bg2"/>
                </a:solidFill>
              </a:rPr>
              <a:t>of meaning/reporting of financial correction for EU budget</a:t>
            </a:r>
          </a:p>
          <a:p>
            <a:pPr marL="74295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Period </a:t>
            </a:r>
            <a:r>
              <a:rPr lang="en-US" sz="2200" dirty="0">
                <a:solidFill>
                  <a:schemeClr val="bg2"/>
                </a:solidFill>
              </a:rPr>
              <a:t>for retention of documents  (5 </a:t>
            </a:r>
            <a:r>
              <a:rPr lang="en-US" sz="2200" dirty="0" err="1">
                <a:solidFill>
                  <a:schemeClr val="bg2"/>
                </a:solidFill>
              </a:rPr>
              <a:t>yrs</a:t>
            </a:r>
            <a:r>
              <a:rPr lang="en-US" sz="2200" dirty="0">
                <a:solidFill>
                  <a:schemeClr val="bg2"/>
                </a:solidFill>
              </a:rPr>
              <a:t> now) – Art. 76.1</a:t>
            </a:r>
          </a:p>
          <a:p>
            <a:pPr marL="74295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chemeClr val="bg2"/>
                </a:solidFill>
              </a:rPr>
              <a:t>No </a:t>
            </a:r>
            <a:r>
              <a:rPr lang="en-US" sz="2200" dirty="0">
                <a:solidFill>
                  <a:schemeClr val="bg2"/>
                </a:solidFill>
              </a:rPr>
              <a:t>Commission audits for more than 3 years back; transmission of report within 3 months</a:t>
            </a: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506681-5F65-44EE-AD54-342072D21F28}"/>
</file>

<file path=customXml/itemProps2.xml><?xml version="1.0" encoding="utf-8"?>
<ds:datastoreItem xmlns:ds="http://schemas.openxmlformats.org/officeDocument/2006/customXml" ds:itemID="{B2359A39-EA73-4BE4-B305-F6171DEF9FEC}"/>
</file>

<file path=customXml/itemProps3.xml><?xml version="1.0" encoding="utf-8"?>
<ds:datastoreItem xmlns:ds="http://schemas.openxmlformats.org/officeDocument/2006/customXml" ds:itemID="{B067FB5A-6E5D-4825-B0CF-3B9F75CD7A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398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Verdana</vt:lpstr>
      <vt:lpstr>Wingdings</vt:lpstr>
      <vt:lpstr>Blank</vt:lpstr>
      <vt:lpstr>EU Budget for the future  Regional development and cohesion  Willebrord Sluijters Athens, 29 June 2018</vt:lpstr>
      <vt:lpstr>PowerPoint Presentation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Simplifying Management and Control  post 2020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SLUIJTERS Willibrordus (REGIO)</dc:creator>
  <cp:lastModifiedBy>SLUIJTERS Willibrordus (REGIO)</cp:lastModifiedBy>
  <cp:revision>350</cp:revision>
  <cp:lastPrinted>2018-06-28T08:53:09Z</cp:lastPrinted>
  <dcterms:created xsi:type="dcterms:W3CDTF">2018-03-19T13:44:15Z</dcterms:created>
  <dcterms:modified xsi:type="dcterms:W3CDTF">2018-06-28T10:26:22Z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0x01010011B1C1CFF8DAB947A82F6DF0ECF25287</vt:lpwstr>
  </property>
</Properties>
</file>