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78" r:id="rId3"/>
  </p:sldMasterIdLst>
  <p:notesMasterIdLst>
    <p:notesMasterId r:id="rId20"/>
  </p:notesMasterIdLst>
  <p:handoutMasterIdLst>
    <p:handoutMasterId r:id="rId21"/>
  </p:handoutMasterIdLst>
  <p:sldIdLst>
    <p:sldId id="260" r:id="rId4"/>
    <p:sldId id="326" r:id="rId5"/>
    <p:sldId id="327" r:id="rId6"/>
    <p:sldId id="317" r:id="rId7"/>
    <p:sldId id="318" r:id="rId8"/>
    <p:sldId id="324" r:id="rId9"/>
    <p:sldId id="328" r:id="rId10"/>
    <p:sldId id="329" r:id="rId11"/>
    <p:sldId id="322" r:id="rId12"/>
    <p:sldId id="330" r:id="rId13"/>
    <p:sldId id="332" r:id="rId14"/>
    <p:sldId id="314" r:id="rId15"/>
    <p:sldId id="334" r:id="rId16"/>
    <p:sldId id="323" r:id="rId17"/>
    <p:sldId id="335" r:id="rId18"/>
    <p:sldId id="270" r:id="rId19"/>
  </p:sldIdLst>
  <p:sldSz cx="24239538" cy="13716000"/>
  <p:notesSz cx="6815138" cy="9947275"/>
  <p:defaultTextStyle>
    <a:defPPr>
      <a:defRPr lang="el-GR"/>
    </a:defPPr>
    <a:lvl1pPr marL="0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1pPr>
    <a:lvl2pPr marL="91090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2pPr>
    <a:lvl3pPr marL="1821805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3pPr>
    <a:lvl4pPr marL="273270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4pPr>
    <a:lvl5pPr marL="3643609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5pPr>
    <a:lvl6pPr marL="455451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6pPr>
    <a:lvl7pPr marL="5465414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7pPr>
    <a:lvl8pPr marL="637631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8pPr>
    <a:lvl9pPr marL="7287221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F8C"/>
    <a:srgbClr val="2AB6CE"/>
    <a:srgbClr val="1F4E79"/>
    <a:srgbClr val="19BEDE"/>
    <a:srgbClr val="1F4D79"/>
    <a:srgbClr val="203864"/>
    <a:srgbClr val="79CA4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10" y="114"/>
      </p:cViewPr>
      <p:guideLst>
        <p:guide orient="horz" pos="4320"/>
        <p:guide pos="76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0" d="100"/>
          <a:sy n="130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A18BA-8FCC-4FB8-B48E-6140F3352C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DAE4B76-CA53-441D-9FCF-F806D9A9FED9}">
      <dgm:prSet phldrT="[Κείμενο]" custT="1"/>
      <dgm:spPr>
        <a:solidFill>
          <a:schemeClr val="tx2">
            <a:lumMod val="60000"/>
            <a:lumOff val="40000"/>
          </a:schemeClr>
        </a:solidFill>
        <a:ln>
          <a:solidFill>
            <a:srgbClr val="19BEDE"/>
          </a:solidFill>
        </a:ln>
      </dgm:spPr>
      <dgm:t>
        <a:bodyPr/>
        <a:lstStyle/>
        <a:p>
          <a:r>
            <a:rPr lang="el-GR" sz="6000" dirty="0" smtClean="0"/>
            <a:t>Έκθεση παρακολούθησης για </a:t>
          </a:r>
          <a:r>
            <a:rPr lang="el-GR" sz="6000" u="sng" dirty="0" smtClean="0"/>
            <a:t>κάθε Περιφέρεια</a:t>
          </a:r>
          <a:endParaRPr lang="el-GR" sz="6000" u="sng" dirty="0"/>
        </a:p>
      </dgm:t>
    </dgm:pt>
    <dgm:pt modelId="{AE514281-5027-4CA1-9FF5-76EBB481CAD7}" type="parTrans" cxnId="{C3B8F1B0-57F0-4AE3-8967-87FBAF53A586}">
      <dgm:prSet/>
      <dgm:spPr/>
      <dgm:t>
        <a:bodyPr/>
        <a:lstStyle/>
        <a:p>
          <a:endParaRPr lang="el-GR"/>
        </a:p>
      </dgm:t>
    </dgm:pt>
    <dgm:pt modelId="{A7DBE81E-15DB-46BE-968C-04F603320C8C}" type="sibTrans" cxnId="{C3B8F1B0-57F0-4AE3-8967-87FBAF53A586}">
      <dgm:prSet/>
      <dgm:spPr/>
      <dgm:t>
        <a:bodyPr/>
        <a:lstStyle/>
        <a:p>
          <a:endParaRPr lang="el-GR"/>
        </a:p>
      </dgm:t>
    </dgm:pt>
    <dgm:pt modelId="{A929462F-F797-4178-8DC5-B69680C015C2}">
      <dgm:prSet phldrT="[Κείμενο]" custT="1"/>
      <dgm:spPr/>
      <dgm:t>
        <a:bodyPr/>
        <a:lstStyle/>
        <a:p>
          <a:pPr marL="720725" indent="-720725"/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Το </a:t>
          </a:r>
          <a:r>
            <a:rPr lang="el-GR" sz="4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Αρμόδιο Περιφερειακό Όργανο </a:t>
          </a: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θα εκπονεί έως το </a:t>
          </a:r>
          <a:r>
            <a:rPr lang="el-GR" sz="4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τέλος Φεβρουαρίου </a:t>
          </a: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κάθε έτους, μία έκθεση παρακολούθησης με αντικείμενο την υλοποίηση της αντίστοιχης Περιφερειακής Εξειδίκευσης της ΕΣΕΕ</a:t>
          </a:r>
          <a:r>
            <a:rPr lang="en-US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 (</a:t>
          </a: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ΠΕ-ΕΣΕΕ).</a:t>
          </a:r>
          <a:endParaRPr lang="el-GR" sz="4000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E58EC7F-D4C9-4DC6-A78E-2C61D381CCEA}" type="parTrans" cxnId="{3191E9E6-23BB-4E3D-9063-A80B071252E5}">
      <dgm:prSet/>
      <dgm:spPr/>
      <dgm:t>
        <a:bodyPr/>
        <a:lstStyle/>
        <a:p>
          <a:endParaRPr lang="el-GR"/>
        </a:p>
      </dgm:t>
    </dgm:pt>
    <dgm:pt modelId="{A32FBCFD-F0BC-4E81-AFBB-0446F9530FCB}" type="sibTrans" cxnId="{3191E9E6-23BB-4E3D-9063-A80B071252E5}">
      <dgm:prSet/>
      <dgm:spPr/>
      <dgm:t>
        <a:bodyPr/>
        <a:lstStyle/>
        <a:p>
          <a:endParaRPr lang="el-GR"/>
        </a:p>
      </dgm:t>
    </dgm:pt>
    <dgm:pt modelId="{89409ACD-5869-42F8-951F-A774A49EF85E}">
      <dgm:prSet phldrT="[Κείμενο]" custT="1"/>
      <dgm:spPr>
        <a:solidFill>
          <a:schemeClr val="tx2">
            <a:lumMod val="60000"/>
            <a:lumOff val="40000"/>
          </a:schemeClr>
        </a:solidFill>
        <a:ln>
          <a:solidFill>
            <a:srgbClr val="19BEDE"/>
          </a:solidFill>
        </a:ln>
      </dgm:spPr>
      <dgm:t>
        <a:bodyPr/>
        <a:lstStyle/>
        <a:p>
          <a:r>
            <a:rPr lang="el-GR" sz="6000" dirty="0" smtClean="0"/>
            <a:t>Έκθεση παρακολούθησης για το </a:t>
          </a:r>
          <a:r>
            <a:rPr lang="el-GR" sz="6000" u="sng" dirty="0" smtClean="0"/>
            <a:t>σύνολο της ΕΣΕΕ</a:t>
          </a:r>
          <a:endParaRPr lang="el-GR" sz="6000" u="sng" dirty="0"/>
        </a:p>
      </dgm:t>
    </dgm:pt>
    <dgm:pt modelId="{B598FF12-F37A-4CBE-B0BC-7B32C3D2068A}" type="parTrans" cxnId="{A7A5087E-A3B9-4B24-9AB6-38252576D841}">
      <dgm:prSet/>
      <dgm:spPr/>
      <dgm:t>
        <a:bodyPr/>
        <a:lstStyle/>
        <a:p>
          <a:endParaRPr lang="el-GR"/>
        </a:p>
      </dgm:t>
    </dgm:pt>
    <dgm:pt modelId="{3B392C92-C898-42C3-8EFC-A66997FC7DC4}" type="sibTrans" cxnId="{A7A5087E-A3B9-4B24-9AB6-38252576D841}">
      <dgm:prSet/>
      <dgm:spPr/>
      <dgm:t>
        <a:bodyPr/>
        <a:lstStyle/>
        <a:p>
          <a:endParaRPr lang="el-GR"/>
        </a:p>
      </dgm:t>
    </dgm:pt>
    <dgm:pt modelId="{A76EDE3F-D756-4C78-B50A-F07FD5F5B7BE}">
      <dgm:prSet phldrT="[Κείμενο]" custT="1"/>
      <dgm:spPr/>
      <dgm:t>
        <a:bodyPr/>
        <a:lstStyle/>
        <a:p>
          <a:pPr marL="720725" indent="-720725"/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Η </a:t>
          </a:r>
          <a:r>
            <a:rPr lang="el-GR" sz="4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ΜΟΝ ΕΣΕΕ </a:t>
          </a: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θα εκπονεί έως το </a:t>
          </a:r>
          <a:r>
            <a:rPr lang="el-GR" sz="4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τέλος Απριλίου </a:t>
          </a: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κάθε έτους, μία έκθεση παρακολούθησης για το σύνολο της ΕΣΕΕ στην οποία θα παρατίθενται στοιχεία από τις επιμέρους εκθέσεις των Περιφερειών.</a:t>
          </a:r>
          <a:endParaRPr lang="el-GR" sz="4000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DD766F-0D14-4AF6-8A16-D7EDCCC721D8}" type="parTrans" cxnId="{C243B764-CFBE-400D-9F2C-F6730E300FAF}">
      <dgm:prSet/>
      <dgm:spPr/>
      <dgm:t>
        <a:bodyPr/>
        <a:lstStyle/>
        <a:p>
          <a:endParaRPr lang="el-GR"/>
        </a:p>
      </dgm:t>
    </dgm:pt>
    <dgm:pt modelId="{0AFB95FE-FA42-4ABC-9A64-6FA369AA4685}" type="sibTrans" cxnId="{C243B764-CFBE-400D-9F2C-F6730E300FAF}">
      <dgm:prSet/>
      <dgm:spPr/>
      <dgm:t>
        <a:bodyPr/>
        <a:lstStyle/>
        <a:p>
          <a:endParaRPr lang="el-GR"/>
        </a:p>
      </dgm:t>
    </dgm:pt>
    <dgm:pt modelId="{86C2AF40-F69C-4D8E-9F7A-B16805CF8589}">
      <dgm:prSet phldrT="[Κείμενο]" custT="1"/>
      <dgm:spPr/>
      <dgm:t>
        <a:bodyPr/>
        <a:lstStyle/>
        <a:p>
          <a:pPr marL="720725" indent="-720725"/>
          <a:endParaRPr lang="el-GR" sz="3000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176DA0AF-0101-46B4-8D3C-269845EF9662}" type="parTrans" cxnId="{8DB9404C-5FBE-4892-8567-8ECA58CB3DF0}">
      <dgm:prSet/>
      <dgm:spPr/>
      <dgm:t>
        <a:bodyPr/>
        <a:lstStyle/>
        <a:p>
          <a:endParaRPr lang="el-GR"/>
        </a:p>
      </dgm:t>
    </dgm:pt>
    <dgm:pt modelId="{EB237F20-9B55-44DF-A8CF-C8770F4F16FA}" type="sibTrans" cxnId="{8DB9404C-5FBE-4892-8567-8ECA58CB3DF0}">
      <dgm:prSet/>
      <dgm:spPr/>
      <dgm:t>
        <a:bodyPr/>
        <a:lstStyle/>
        <a:p>
          <a:endParaRPr lang="el-GR"/>
        </a:p>
      </dgm:t>
    </dgm:pt>
    <dgm:pt modelId="{22D31DA1-0F52-460C-B77D-DDEC4BF2038F}" type="pres">
      <dgm:prSet presAssocID="{B50A18BA-8FCC-4FB8-B48E-6140F3352C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F46AEF4-6A12-4879-B671-D9B76D02E868}" type="pres">
      <dgm:prSet presAssocID="{0DAE4B76-CA53-441D-9FCF-F806D9A9FED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5D69CF-0154-47A8-862A-9052857EEFB4}" type="pres">
      <dgm:prSet presAssocID="{0DAE4B76-CA53-441D-9FCF-F806D9A9FED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D621D8-158D-4695-AC65-5DE3C588463C}" type="pres">
      <dgm:prSet presAssocID="{89409ACD-5869-42F8-951F-A774A49EF8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EB7493-27B7-44D6-8FBF-70B37CEB29EA}" type="pres">
      <dgm:prSet presAssocID="{89409ACD-5869-42F8-951F-A774A49EF85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2246124-E638-4924-A854-2ACC3D4DDD38}" type="presOf" srcId="{A76EDE3F-D756-4C78-B50A-F07FD5F5B7BE}" destId="{DFEB7493-27B7-44D6-8FBF-70B37CEB29EA}" srcOrd="0" destOrd="0" presId="urn:microsoft.com/office/officeart/2005/8/layout/vList2"/>
    <dgm:cxn modelId="{8DB9404C-5FBE-4892-8567-8ECA58CB3DF0}" srcId="{0DAE4B76-CA53-441D-9FCF-F806D9A9FED9}" destId="{86C2AF40-F69C-4D8E-9F7A-B16805CF8589}" srcOrd="1" destOrd="0" parTransId="{176DA0AF-0101-46B4-8D3C-269845EF9662}" sibTransId="{EB237F20-9B55-44DF-A8CF-C8770F4F16FA}"/>
    <dgm:cxn modelId="{A7A5087E-A3B9-4B24-9AB6-38252576D841}" srcId="{B50A18BA-8FCC-4FB8-B48E-6140F3352C2F}" destId="{89409ACD-5869-42F8-951F-A774A49EF85E}" srcOrd="1" destOrd="0" parTransId="{B598FF12-F37A-4CBE-B0BC-7B32C3D2068A}" sibTransId="{3B392C92-C898-42C3-8EFC-A66997FC7DC4}"/>
    <dgm:cxn modelId="{95A5F4F5-2C02-4F99-9BD0-071F58698124}" type="presOf" srcId="{0DAE4B76-CA53-441D-9FCF-F806D9A9FED9}" destId="{8F46AEF4-6A12-4879-B671-D9B76D02E868}" srcOrd="0" destOrd="0" presId="urn:microsoft.com/office/officeart/2005/8/layout/vList2"/>
    <dgm:cxn modelId="{746560C8-FD7F-4413-AE16-5632750F1DCA}" type="presOf" srcId="{89409ACD-5869-42F8-951F-A774A49EF85E}" destId="{CED621D8-158D-4695-AC65-5DE3C588463C}" srcOrd="0" destOrd="0" presId="urn:microsoft.com/office/officeart/2005/8/layout/vList2"/>
    <dgm:cxn modelId="{C243B764-CFBE-400D-9F2C-F6730E300FAF}" srcId="{89409ACD-5869-42F8-951F-A774A49EF85E}" destId="{A76EDE3F-D756-4C78-B50A-F07FD5F5B7BE}" srcOrd="0" destOrd="0" parTransId="{61DD766F-0D14-4AF6-8A16-D7EDCCC721D8}" sibTransId="{0AFB95FE-FA42-4ABC-9A64-6FA369AA4685}"/>
    <dgm:cxn modelId="{4175641E-4C38-4243-84CD-C4F25CDE6FA8}" type="presOf" srcId="{86C2AF40-F69C-4D8E-9F7A-B16805CF8589}" destId="{E45D69CF-0154-47A8-862A-9052857EEFB4}" srcOrd="0" destOrd="1" presId="urn:microsoft.com/office/officeart/2005/8/layout/vList2"/>
    <dgm:cxn modelId="{3191E9E6-23BB-4E3D-9063-A80B071252E5}" srcId="{0DAE4B76-CA53-441D-9FCF-F806D9A9FED9}" destId="{A929462F-F797-4178-8DC5-B69680C015C2}" srcOrd="0" destOrd="0" parTransId="{2E58EC7F-D4C9-4DC6-A78E-2C61D381CCEA}" sibTransId="{A32FBCFD-F0BC-4E81-AFBB-0446F9530FCB}"/>
    <dgm:cxn modelId="{C3B8F1B0-57F0-4AE3-8967-87FBAF53A586}" srcId="{B50A18BA-8FCC-4FB8-B48E-6140F3352C2F}" destId="{0DAE4B76-CA53-441D-9FCF-F806D9A9FED9}" srcOrd="0" destOrd="0" parTransId="{AE514281-5027-4CA1-9FF5-76EBB481CAD7}" sibTransId="{A7DBE81E-15DB-46BE-968C-04F603320C8C}"/>
    <dgm:cxn modelId="{D4129A6B-2344-414D-BB4B-4DFB3391F228}" type="presOf" srcId="{A929462F-F797-4178-8DC5-B69680C015C2}" destId="{E45D69CF-0154-47A8-862A-9052857EEFB4}" srcOrd="0" destOrd="0" presId="urn:microsoft.com/office/officeart/2005/8/layout/vList2"/>
    <dgm:cxn modelId="{A7F7DE77-6C7A-440E-8E96-274D8C7B8644}" type="presOf" srcId="{B50A18BA-8FCC-4FB8-B48E-6140F3352C2F}" destId="{22D31DA1-0F52-460C-B77D-DDEC4BF2038F}" srcOrd="0" destOrd="0" presId="urn:microsoft.com/office/officeart/2005/8/layout/vList2"/>
    <dgm:cxn modelId="{37D5B166-5B9B-45A0-81E3-C0E9CDBC590D}" type="presParOf" srcId="{22D31DA1-0F52-460C-B77D-DDEC4BF2038F}" destId="{8F46AEF4-6A12-4879-B671-D9B76D02E868}" srcOrd="0" destOrd="0" presId="urn:microsoft.com/office/officeart/2005/8/layout/vList2"/>
    <dgm:cxn modelId="{1D22FA87-A7C8-4B96-96A7-FCD66405E16D}" type="presParOf" srcId="{22D31DA1-0F52-460C-B77D-DDEC4BF2038F}" destId="{E45D69CF-0154-47A8-862A-9052857EEFB4}" srcOrd="1" destOrd="0" presId="urn:microsoft.com/office/officeart/2005/8/layout/vList2"/>
    <dgm:cxn modelId="{876107D2-B8A6-4925-B631-80C2C3ACF2E7}" type="presParOf" srcId="{22D31DA1-0F52-460C-B77D-DDEC4BF2038F}" destId="{CED621D8-158D-4695-AC65-5DE3C588463C}" srcOrd="2" destOrd="0" presId="urn:microsoft.com/office/officeart/2005/8/layout/vList2"/>
    <dgm:cxn modelId="{DFB214D7-411A-4663-AC3E-71B6B5B4B2D4}" type="presParOf" srcId="{22D31DA1-0F52-460C-B77D-DDEC4BF2038F}" destId="{DFEB7493-27B7-44D6-8FBF-70B37CEB29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6AEF4-6A12-4879-B671-D9B76D02E868}">
      <dsp:nvSpPr>
        <dsp:cNvPr id="0" name=""/>
        <dsp:cNvSpPr/>
      </dsp:nvSpPr>
      <dsp:spPr>
        <a:xfrm>
          <a:off x="0" y="354151"/>
          <a:ext cx="20905788" cy="144494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rgbClr val="19BED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kern="1200" dirty="0" smtClean="0"/>
            <a:t>Έκθεση παρακολούθησης για </a:t>
          </a:r>
          <a:r>
            <a:rPr lang="el-GR" sz="6000" u="sng" kern="1200" dirty="0" smtClean="0"/>
            <a:t>κάθε Περιφέρεια</a:t>
          </a:r>
          <a:endParaRPr lang="el-GR" sz="6000" u="sng" kern="1200" dirty="0"/>
        </a:p>
      </dsp:txBody>
      <dsp:txXfrm>
        <a:off x="70537" y="424688"/>
        <a:ext cx="20764714" cy="1303875"/>
      </dsp:txXfrm>
    </dsp:sp>
    <dsp:sp modelId="{E45D69CF-0154-47A8-862A-9052857EEFB4}">
      <dsp:nvSpPr>
        <dsp:cNvPr id="0" name=""/>
        <dsp:cNvSpPr/>
      </dsp:nvSpPr>
      <dsp:spPr>
        <a:xfrm>
          <a:off x="0" y="1799101"/>
          <a:ext cx="20905788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759" tIns="50800" rIns="284480" bIns="50800" numCol="1" spcCol="1270" anchor="t" anchorCtr="0">
          <a:noAutofit/>
        </a:bodyPr>
        <a:lstStyle/>
        <a:p>
          <a:pPr marL="720725" lvl="1" indent="-720725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Το </a:t>
          </a:r>
          <a:r>
            <a:rPr lang="el-GR" sz="4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Αρμόδιο Περιφερειακό Όργανο </a:t>
          </a: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θα εκπονεί έως το </a:t>
          </a:r>
          <a:r>
            <a:rPr lang="el-GR" sz="4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τέλος Φεβρουαρίου </a:t>
          </a: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κάθε έτους, μία έκθεση παρακολούθησης με αντικείμενο την υλοποίηση της αντίστοιχης Περιφερειακής Εξειδίκευσης της ΕΣΕΕ</a:t>
          </a:r>
          <a:r>
            <a:rPr lang="en-US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 (</a:t>
          </a: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ΠΕ-ΕΣΕΕ).</a:t>
          </a:r>
          <a:endParaRPr lang="el-GR" sz="4000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720725" lvl="1" indent="-720725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l-GR" sz="3000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0" y="1799101"/>
        <a:ext cx="20905788" cy="2354625"/>
      </dsp:txXfrm>
    </dsp:sp>
    <dsp:sp modelId="{CED621D8-158D-4695-AC65-5DE3C588463C}">
      <dsp:nvSpPr>
        <dsp:cNvPr id="0" name=""/>
        <dsp:cNvSpPr/>
      </dsp:nvSpPr>
      <dsp:spPr>
        <a:xfrm>
          <a:off x="0" y="4153726"/>
          <a:ext cx="20905788" cy="144494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rgbClr val="19BED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kern="1200" dirty="0" smtClean="0"/>
            <a:t>Έκθεση παρακολούθησης για το </a:t>
          </a:r>
          <a:r>
            <a:rPr lang="el-GR" sz="6000" u="sng" kern="1200" dirty="0" smtClean="0"/>
            <a:t>σύνολο της ΕΣΕΕ</a:t>
          </a:r>
          <a:endParaRPr lang="el-GR" sz="6000" u="sng" kern="1200" dirty="0"/>
        </a:p>
      </dsp:txBody>
      <dsp:txXfrm>
        <a:off x="70537" y="4224263"/>
        <a:ext cx="20764714" cy="1303875"/>
      </dsp:txXfrm>
    </dsp:sp>
    <dsp:sp modelId="{DFEB7493-27B7-44D6-8FBF-70B37CEB29EA}">
      <dsp:nvSpPr>
        <dsp:cNvPr id="0" name=""/>
        <dsp:cNvSpPr/>
      </dsp:nvSpPr>
      <dsp:spPr>
        <a:xfrm>
          <a:off x="0" y="5598676"/>
          <a:ext cx="20905788" cy="178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759" tIns="50800" rIns="284480" bIns="50800" numCol="1" spcCol="1270" anchor="t" anchorCtr="0">
          <a:noAutofit/>
        </a:bodyPr>
        <a:lstStyle/>
        <a:p>
          <a:pPr marL="720725" lvl="1" indent="-720725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Η </a:t>
          </a:r>
          <a:r>
            <a:rPr lang="el-GR" sz="4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ΜΟΝ ΕΣΕΕ </a:t>
          </a: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θα εκπονεί έως το </a:t>
          </a:r>
          <a:r>
            <a:rPr lang="el-GR" sz="4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τέλος Απριλίου </a:t>
          </a:r>
          <a:r>
            <a:rPr lang="el-GR" sz="4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κάθε έτους, μία έκθεση παρακολούθησης για το σύνολο της ΕΣΕΕ στην οποία θα παρατίθενται στοιχεία από τις επιμέρους εκθέσεις των Περιφερειών.</a:t>
          </a:r>
          <a:endParaRPr lang="el-GR" sz="4000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0" y="5598676"/>
        <a:ext cx="20905788" cy="1782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60336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1C682-B04F-42F0-A1A5-87D9C83BFB2F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48187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60336" y="9448187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011AC-C355-4B94-8C4C-6E193CED857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93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60336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BDC8-5624-B640-A51D-7D100401FBD8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4600"/>
            <a:ext cx="59293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1515" y="4787125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48187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60336" y="9448187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0455-3940-E94B-B680-5585781AE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739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1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0046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6522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6154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1501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7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4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65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09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</p:spPr>
        <p:txBody>
          <a:bodyPr anchor="t"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061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90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948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1"/>
            <a:ext cx="20906602" cy="870267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77272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4"/>
            <a:ext cx="24239538" cy="13658745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66" y="1146630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27/04/2023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239538" cy="13675370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9" y="3599089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1541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025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807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25686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0228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468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347" y="12712703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174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715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27/04/2023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85BFCF-8BC1-254C-8BE2-AD13975F9B0E}"/>
              </a:ext>
            </a:extLst>
          </p:cNvPr>
          <p:cNvSpPr txBox="1"/>
          <p:nvPr/>
        </p:nvSpPr>
        <p:spPr>
          <a:xfrm>
            <a:off x="1432250" y="6817838"/>
            <a:ext cx="16821244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spc="200" dirty="0" smtClean="0">
                <a:solidFill>
                  <a:srgbClr val="19BEDE"/>
                </a:solidFill>
              </a:rPr>
              <a:t>Γενική Γραμματεία Δημοσίων Επενδύσεων και ΕΣΠΑ</a:t>
            </a:r>
            <a:endParaRPr lang="el-GR" sz="3600" b="1" spc="200" dirty="0">
              <a:solidFill>
                <a:srgbClr val="19BEDE"/>
              </a:solidFill>
            </a:endParaRPr>
          </a:p>
          <a:p>
            <a:endParaRPr lang="el-GR" sz="1050" b="1" i="1" dirty="0" smtClean="0">
              <a:solidFill>
                <a:srgbClr val="19BEDE"/>
              </a:solidFill>
            </a:endParaRPr>
          </a:p>
          <a:p>
            <a:r>
              <a:rPr lang="el-GR" sz="2800" b="1" i="1" dirty="0" smtClean="0">
                <a:solidFill>
                  <a:srgbClr val="19BEDE"/>
                </a:solidFill>
              </a:rPr>
              <a:t>Μονάδα Προγραμματισμού, Συντονισμού και Παρακολούθησης της                                                                     Εθνικής Στρατηγικής Έξυπνης Εξειδίκευσης</a:t>
            </a:r>
            <a:endParaRPr lang="el-GR" sz="2800" b="1" i="1" dirty="0">
              <a:solidFill>
                <a:srgbClr val="19BEDE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491673" y="4004691"/>
            <a:ext cx="196164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l-GR" altLang="en-US" sz="4400" b="1" u="sng" dirty="0">
                <a:solidFill>
                  <a:schemeClr val="bg1"/>
                </a:solidFill>
              </a:rPr>
              <a:t>1</a:t>
            </a:r>
            <a:r>
              <a:rPr lang="el-GR" altLang="en-US" sz="4400" b="1" u="sng" baseline="30000" dirty="0">
                <a:solidFill>
                  <a:schemeClr val="bg1"/>
                </a:solidFill>
              </a:rPr>
              <a:t>η</a:t>
            </a:r>
            <a:r>
              <a:rPr lang="el-GR" altLang="en-US" sz="4400" b="1" u="sng" dirty="0">
                <a:solidFill>
                  <a:schemeClr val="bg1"/>
                </a:solidFill>
              </a:rPr>
              <a:t> </a:t>
            </a:r>
            <a:r>
              <a:rPr lang="el-GR" altLang="en-US" sz="4400" b="1" u="sng" dirty="0" smtClean="0">
                <a:solidFill>
                  <a:schemeClr val="bg1"/>
                </a:solidFill>
              </a:rPr>
              <a:t>Συνάντηση Δικτύου Συντονισμού Στρατηγικής Έξυπνης Εξειδίκευσης</a:t>
            </a:r>
            <a:endParaRPr lang="el-GR" altLang="en-US" sz="4400" b="1" u="sng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l-GR" altLang="en-US" sz="40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l-GR" altLang="en-US" sz="4000" b="1" dirty="0" smtClean="0">
                <a:solidFill>
                  <a:schemeClr val="bg1"/>
                </a:solidFill>
              </a:rPr>
              <a:t>Τετάρτη</a:t>
            </a:r>
            <a:r>
              <a:rPr lang="el-GR" altLang="en-US" sz="4000" b="1" dirty="0">
                <a:solidFill>
                  <a:schemeClr val="bg1"/>
                </a:solidFill>
              </a:rPr>
              <a:t>, </a:t>
            </a:r>
            <a:r>
              <a:rPr lang="el-GR" altLang="en-US" sz="4000" b="1" dirty="0" smtClean="0">
                <a:solidFill>
                  <a:schemeClr val="bg1"/>
                </a:solidFill>
              </a:rPr>
              <a:t>26 Απριλίου 2023</a:t>
            </a:r>
          </a:p>
          <a:p>
            <a:pPr algn="ctr">
              <a:defRPr/>
            </a:pPr>
            <a:endParaRPr lang="el-G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66468" y="1886190"/>
            <a:ext cx="20906602" cy="2651126"/>
          </a:xfrm>
        </p:spPr>
        <p:txBody>
          <a:bodyPr>
            <a:normAutofit/>
          </a:bodyPr>
          <a:lstStyle/>
          <a:p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Διαδικασία Επιχειρηματικής Ανακάλυψης (ΔΕΑ)</a:t>
            </a:r>
          </a:p>
        </p:txBody>
      </p:sp>
    </p:spTree>
    <p:extLst>
      <p:ext uri="{BB962C8B-B14F-4D97-AF65-F5344CB8AC3E}">
        <p14:creationId xmlns:p14="http://schemas.microsoft.com/office/powerpoint/2010/main" val="14182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Χαρακτηριστικά της ΔΕΑ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4800" dirty="0">
                <a:solidFill>
                  <a:srgbClr val="1F4E79"/>
                </a:solidFill>
                <a:latin typeface="Calibri" panose="020F0502020204030204" pitchFamily="34" charset="0"/>
              </a:rPr>
              <a:t>Δυναμική διαδικασία, μέρος του κύκλου σχεδιασμού, υλοποίησης και αξιολόγησης της </a:t>
            </a:r>
            <a:r>
              <a:rPr lang="el-GR" sz="48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ΕΣΕΕ</a:t>
            </a:r>
            <a:endParaRPr lang="el-GR" sz="48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 lvl="0"/>
            <a:r>
              <a:rPr lang="el-GR" sz="4800" dirty="0">
                <a:solidFill>
                  <a:srgbClr val="1F4E79"/>
                </a:solidFill>
                <a:latin typeface="Calibri" panose="020F0502020204030204" pitchFamily="34" charset="0"/>
              </a:rPr>
              <a:t>Συστηματοποιημένη και </a:t>
            </a:r>
            <a:r>
              <a:rPr lang="el-GR" sz="48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τεκμηριωμένη </a:t>
            </a:r>
            <a:endParaRPr lang="el-GR" sz="48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 lvl="0"/>
            <a:r>
              <a:rPr lang="el-GR" sz="4800" dirty="0">
                <a:solidFill>
                  <a:srgbClr val="1F4E79"/>
                </a:solidFill>
                <a:latin typeface="Calibri" panose="020F0502020204030204" pitchFamily="34" charset="0"/>
              </a:rPr>
              <a:t>Συμμετοχική «από τα κάτω προς τα πάνω» διαδικασία, με επαρκή και ισότιμη εκπροσώπηση των φορέων της «τετραπλής έλικας</a:t>
            </a:r>
            <a:r>
              <a:rPr lang="el-GR" sz="48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»</a:t>
            </a:r>
            <a:endParaRPr lang="el-GR" sz="48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 lvl="0"/>
            <a:r>
              <a:rPr lang="el-GR" sz="4800" dirty="0">
                <a:solidFill>
                  <a:srgbClr val="1F4E79"/>
                </a:solidFill>
                <a:latin typeface="Calibri" panose="020F0502020204030204" pitchFamily="34" charset="0"/>
              </a:rPr>
              <a:t>Με την απαιτούμενη ανάλυση των τομέων προτεραιότητας (δηλαδή επαρκή βαθμό λεπτομέρειας – </a:t>
            </a:r>
            <a:r>
              <a:rPr lang="en-US" sz="4800" dirty="0">
                <a:solidFill>
                  <a:srgbClr val="1F4E79"/>
                </a:solidFill>
                <a:latin typeface="Calibri" panose="020F0502020204030204" pitchFamily="34" charset="0"/>
              </a:rPr>
              <a:t>granularity</a:t>
            </a:r>
            <a:r>
              <a:rPr lang="el-GR" sz="48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)</a:t>
            </a:r>
          </a:p>
          <a:p>
            <a:pPr lvl="0"/>
            <a:r>
              <a:rPr lang="el-GR" sz="4800" dirty="0">
                <a:solidFill>
                  <a:srgbClr val="1F4E79"/>
                </a:solidFill>
                <a:latin typeface="Calibri" panose="020F0502020204030204" pitchFamily="34" charset="0"/>
              </a:rPr>
              <a:t>Εστιασμένη (και) στην ανάδειξη νέων/ αναδυόμενων δραστηριοτήτων</a:t>
            </a:r>
          </a:p>
        </p:txBody>
      </p:sp>
    </p:spTree>
    <p:extLst>
      <p:ext uri="{BB962C8B-B14F-4D97-AF65-F5344CB8AC3E}">
        <p14:creationId xmlns:p14="http://schemas.microsoft.com/office/powerpoint/2010/main" val="34923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Αποτελέσματα ΔΕΑ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1666468" y="3323111"/>
            <a:ext cx="8616219" cy="7545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b="1" dirty="0" smtClean="0">
                <a:solidFill>
                  <a:srgbClr val="1F4E79"/>
                </a:solidFill>
              </a:rPr>
              <a:t>Εθνικό επίπεδο</a:t>
            </a:r>
            <a:r>
              <a:rPr lang="el-GR" sz="4400" dirty="0">
                <a:solidFill>
                  <a:srgbClr val="1F4E79"/>
                </a:solidFill>
              </a:rPr>
              <a:t>:</a:t>
            </a:r>
            <a:r>
              <a:rPr lang="el-GR" sz="4400" dirty="0" smtClean="0">
                <a:solidFill>
                  <a:srgbClr val="1F4E79"/>
                </a:solidFill>
              </a:rPr>
              <a:t> </a:t>
            </a:r>
            <a:r>
              <a:rPr lang="el-GR" sz="4400" dirty="0">
                <a:solidFill>
                  <a:srgbClr val="1F4E79"/>
                </a:solidFill>
              </a:rPr>
              <a:t>το όργανο για τη διενέργεια της Διαδικασίας Επιχειρηματικής Ανακάλυψης είναι οι Πλατφόρμες Καινοτομίας της </a:t>
            </a:r>
            <a:r>
              <a:rPr lang="el-GR" sz="4400" dirty="0" smtClean="0">
                <a:solidFill>
                  <a:srgbClr val="1F4E79"/>
                </a:solidFill>
              </a:rPr>
              <a:t>ΓΓΕΚ</a:t>
            </a:r>
          </a:p>
          <a:p>
            <a:pPr marL="0" indent="0">
              <a:buNone/>
            </a:pPr>
            <a:endParaRPr lang="el-GR" sz="4400" dirty="0" smtClean="0">
              <a:solidFill>
                <a:srgbClr val="1F4E79"/>
              </a:solidFill>
            </a:endParaRPr>
          </a:p>
          <a:p>
            <a:pPr marL="0" indent="0">
              <a:buNone/>
            </a:pPr>
            <a:r>
              <a:rPr lang="el-GR" sz="4400" b="1" dirty="0" smtClean="0">
                <a:solidFill>
                  <a:srgbClr val="1F4E79"/>
                </a:solidFill>
              </a:rPr>
              <a:t>Περιφερειακό επίπεδο:</a:t>
            </a:r>
            <a:r>
              <a:rPr lang="el-GR" sz="4400" dirty="0" smtClean="0">
                <a:solidFill>
                  <a:srgbClr val="1F4E79"/>
                </a:solidFill>
              </a:rPr>
              <a:t> </a:t>
            </a:r>
            <a:r>
              <a:rPr lang="el-GR" sz="4400" dirty="0">
                <a:solidFill>
                  <a:srgbClr val="1F4E79"/>
                </a:solidFill>
              </a:rPr>
              <a:t>η ΔΕΑ προγραμματίζεται, συντονίζεται και παρακολουθείται από το εκάστοτε Αρμόδιο Περιφερειακό Όργανο και υποστηρίζεται από το αντίστοιχο </a:t>
            </a:r>
            <a:r>
              <a:rPr lang="el-GR" sz="4400" dirty="0" smtClean="0">
                <a:solidFill>
                  <a:srgbClr val="1F4E79"/>
                </a:solidFill>
              </a:rPr>
              <a:t>ΠΣΕΚ</a:t>
            </a:r>
            <a:endParaRPr lang="el-GR" dirty="0"/>
          </a:p>
        </p:txBody>
      </p:sp>
      <p:sp>
        <p:nvSpPr>
          <p:cNvPr id="4" name="Θέση περιεχομένου 6"/>
          <p:cNvSpPr txBox="1">
            <a:spLocks/>
          </p:cNvSpPr>
          <p:nvPr/>
        </p:nvSpPr>
        <p:spPr>
          <a:xfrm>
            <a:off x="12732590" y="3323112"/>
            <a:ext cx="9978504" cy="7545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503" indent="-454503" algn="l" defTabSz="1818010" rtl="0" eaLnBrk="1" latinLnBrk="0" hangingPunct="1">
              <a:lnSpc>
                <a:spcPct val="90000"/>
              </a:lnSpc>
              <a:spcBef>
                <a:spcPts val="1988"/>
              </a:spcBef>
              <a:buFont typeface="Arial" panose="020B0604020202020204" pitchFamily="34" charset="0"/>
              <a:buChar char="•"/>
              <a:defRPr sz="5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350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4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251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151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052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9952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0853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1753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2654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Περιοχές παρέμβασης (2ο επίπεδο εξειδίκευσης) και προτεραιότητες (3ο επίπεδο εξειδίκευσης)</a:t>
            </a:r>
          </a:p>
          <a:p>
            <a:r>
              <a:rPr lang="el-GR" sz="48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Προτεραιότητες στο πεδίο των δεξιοτήτων του ανθρώπινου δυναμικού </a:t>
            </a:r>
          </a:p>
          <a:p>
            <a:r>
              <a:rPr lang="el-GR" sz="48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Προτεραιότητες στην προοπτική διαπεριφερειακών και διεθνών συνεργασιών</a:t>
            </a:r>
          </a:p>
          <a:p>
            <a:r>
              <a:rPr lang="el-GR" sz="48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Νέες, καινοτόμες ιδέες</a:t>
            </a:r>
            <a:endParaRPr lang="el-GR" sz="4800" dirty="0">
              <a:solidFill>
                <a:srgbClr val="1F4E7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Ραβδωτό δεξιό βέλος 2"/>
          <p:cNvSpPr/>
          <p:nvPr/>
        </p:nvSpPr>
        <p:spPr>
          <a:xfrm>
            <a:off x="10506972" y="5520570"/>
            <a:ext cx="1880558" cy="2087592"/>
          </a:xfrm>
          <a:prstGeom prst="strip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4045444" y="11248514"/>
            <a:ext cx="16148649" cy="1276709"/>
          </a:xfrm>
          <a:prstGeom prst="roundRect">
            <a:avLst>
              <a:gd name="adj" fmla="val 3693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εφαρμογή καταχώρισης των αποτελεσμάτων της ΔΕΑ βρίσκεται </a:t>
            </a:r>
            <a:r>
              <a:rPr lang="el-GR" dirty="0"/>
              <a:t>σε πιλοτικό στάδιο</a:t>
            </a:r>
            <a:r>
              <a:rPr lang="el-GR" dirty="0" smtClean="0"/>
              <a:t> ανάπτυξης στο ΔΙΑΥΛΟ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99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08030" y="1799926"/>
            <a:ext cx="20951304" cy="2651126"/>
          </a:xfrm>
        </p:spPr>
        <p:txBody>
          <a:bodyPr>
            <a:normAutofit/>
          </a:bodyPr>
          <a:lstStyle/>
          <a:p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Σύστημα Παρακολούθησης </a:t>
            </a:r>
            <a:r>
              <a:rPr lang="el-GR" alt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της Στρατηγικής Έξυπνης Εξειδίκευσης</a:t>
            </a:r>
            <a:endParaRPr lang="el-GR" sz="8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168224"/>
          </a:xfrm>
        </p:spPr>
        <p:txBody>
          <a:bodyPr>
            <a:normAutofit/>
          </a:bodyPr>
          <a:lstStyle/>
          <a:p>
            <a:r>
              <a:rPr lang="el-GR" sz="7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Σύστημα </a:t>
            </a:r>
            <a:r>
              <a:rPr lang="el-GR" sz="7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Παρακολούθησης: αντικείμενο και πηγές </a:t>
            </a:r>
            <a:endParaRPr lang="el-GR" sz="77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971801" y="3183059"/>
            <a:ext cx="4101860" cy="2622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Παρακολούθηση</a:t>
            </a:r>
            <a:r>
              <a:rPr lang="en-US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F4E79"/>
                </a:solidFill>
                <a:latin typeface="Calibri" panose="020F0502020204030204" pitchFamily="34" charset="0"/>
              </a:rPr>
              <a:t>της </a:t>
            </a:r>
            <a:r>
              <a:rPr lang="el-GR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υλοποίησης</a:t>
            </a:r>
            <a:r>
              <a:rPr lang="en-US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F4E79"/>
                </a:solidFill>
                <a:latin typeface="Calibri" panose="020F0502020204030204" pitchFamily="34" charset="0"/>
              </a:rPr>
              <a:t>των δράσεων ΕΣΕΕ στο πλαίσιο του ΕΣΠΑ και του </a:t>
            </a:r>
            <a:r>
              <a:rPr lang="en-US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ΕΣΑΑ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8195094" y="3183059"/>
            <a:ext cx="14664905" cy="2622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Ανάκτηση στοιχείων από το Πληροφοριακό Σύστημα της 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ΕΣΕΕ (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π.χ. </a:t>
            </a:r>
            <a:r>
              <a:rPr lang="en-US" sz="3200" i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π/υ</a:t>
            </a:r>
            <a:r>
              <a:rPr lang="en-US" sz="3200" i="1" dirty="0">
                <a:solidFill>
                  <a:srgbClr val="1F4E79"/>
                </a:solidFill>
                <a:latin typeface="Calibri" panose="020F0502020204030204" pitchFamily="34" charset="0"/>
              </a:rPr>
              <a:t>, εντάξεις, νομικές δεσμεύσεις, δαπάνες, δείκτες εκροών, δείκτες αποτελέσματος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)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- 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Η 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ΜΟΝ ΕΣΕΕ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επεξεργάζεται 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τα 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στοιχεία των τομεακών προγραμμάτων και του ΕΣΑΑ ενώ τα Αρμόδια Περιφερειακά Όργανα</a:t>
            </a:r>
            <a:r>
              <a:rPr lang="el-GR" sz="3200" dirty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των 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ΠεΠ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2965941" y="6254506"/>
            <a:ext cx="4101860" cy="2622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Παρακολούθηση</a:t>
            </a:r>
            <a:r>
              <a:rPr lang="en-US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 της </a:t>
            </a:r>
            <a:r>
              <a:rPr lang="en-US" sz="3200" b="1" dirty="0">
                <a:solidFill>
                  <a:srgbClr val="1F4E79"/>
                </a:solidFill>
                <a:latin typeface="Calibri" panose="020F0502020204030204" pitchFamily="34" charset="0"/>
              </a:rPr>
              <a:t>ΔΕΑ </a:t>
            </a:r>
            <a:r>
              <a:rPr lang="el-GR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σε</a:t>
            </a:r>
            <a:r>
              <a:rPr lang="en-US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εθνικό</a:t>
            </a:r>
            <a:r>
              <a:rPr lang="en-US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F4E79"/>
                </a:solidFill>
                <a:latin typeface="Calibri" panose="020F0502020204030204" pitchFamily="34" charset="0"/>
              </a:rPr>
              <a:t>και </a:t>
            </a:r>
            <a:r>
              <a:rPr lang="el-GR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περιφερειακό</a:t>
            </a:r>
            <a:r>
              <a:rPr lang="en-US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επίπεδο</a:t>
            </a:r>
            <a:endParaRPr lang="el-GR" sz="3200" dirty="0"/>
          </a:p>
        </p:txBody>
      </p:sp>
      <p:sp>
        <p:nvSpPr>
          <p:cNvPr id="9" name="Ορθογώνιο 8"/>
          <p:cNvSpPr/>
          <p:nvPr/>
        </p:nvSpPr>
        <p:spPr>
          <a:xfrm>
            <a:off x="8189234" y="6254506"/>
            <a:ext cx="14664905" cy="2622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Συλλογή στοιχείων των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συναντήσεων/ αποτελεσμάτων 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ΔΕ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Α, όπως: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φορείς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που συμμετείχαν ανά κατηγορία 4πλης 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έλικας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, καινοτόμες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ιδέες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που αναπτύχθηκαν</a:t>
            </a:r>
            <a:r>
              <a:rPr lang="el-GR" sz="3200" dirty="0">
                <a:solidFill>
                  <a:srgbClr val="1F4E79"/>
                </a:solidFill>
                <a:latin typeface="Calibri" panose="020F0502020204030204" pitchFamily="34" charset="0"/>
              </a:rPr>
              <a:t>, ανάγκες σε δεξιότητες ανθρώπινου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δυναμικού, κ.α.</a:t>
            </a:r>
            <a:endParaRPr lang="el-GR" sz="32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- Η ΜΟΝ ΕΣΕΕ συγκεντρώνει τα στοιχεία σε εθνικό επίπεδο και τα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Αρμόδια </a:t>
            </a:r>
            <a:r>
              <a:rPr lang="el-GR" sz="3200" dirty="0">
                <a:solidFill>
                  <a:srgbClr val="1F4E79"/>
                </a:solidFill>
                <a:latin typeface="Calibri" panose="020F0502020204030204" pitchFamily="34" charset="0"/>
              </a:rPr>
              <a:t>Περιφερειακά Όργανα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σε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>
                <a:solidFill>
                  <a:srgbClr val="1F4E79"/>
                </a:solidFill>
                <a:latin typeface="Calibri" panose="020F0502020204030204" pitchFamily="34" charset="0"/>
              </a:rPr>
              <a:t>περιφερειακό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και τα αποστέλουν στην ΜΟΝ ΕΣΕΕ</a:t>
            </a:r>
            <a:r>
              <a:rPr lang="el-GR" sz="3200" dirty="0">
                <a:solidFill>
                  <a:srgbClr val="1F4E79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977663" y="9308364"/>
            <a:ext cx="4101860" cy="2622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Παρακολούθηση</a:t>
            </a:r>
            <a:r>
              <a:rPr lang="en-US" sz="32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F4D79"/>
                </a:solidFill>
                <a:latin typeface="Calibri" panose="020F0502020204030204" pitchFamily="34" charset="0"/>
              </a:rPr>
              <a:t>των </a:t>
            </a:r>
            <a:r>
              <a:rPr lang="el-GR" sz="3200" b="1" dirty="0" smtClean="0">
                <a:solidFill>
                  <a:srgbClr val="1F4D79"/>
                </a:solidFill>
                <a:latin typeface="Calibri" panose="020F0502020204030204" pitchFamily="34" charset="0"/>
              </a:rPr>
              <a:t>δεικτών</a:t>
            </a:r>
            <a:r>
              <a:rPr lang="en-US" sz="3200" b="1" dirty="0" smtClean="0">
                <a:solidFill>
                  <a:srgbClr val="1F4D79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F4D79"/>
                </a:solidFill>
                <a:latin typeface="Calibri" panose="020F0502020204030204" pitchFamily="34" charset="0"/>
              </a:rPr>
              <a:t>του </a:t>
            </a:r>
            <a:r>
              <a:rPr lang="el-GR" sz="3200" b="1" dirty="0">
                <a:solidFill>
                  <a:srgbClr val="1F4D79"/>
                </a:solidFill>
                <a:latin typeface="Calibri" panose="020F0502020204030204" pitchFamily="34" charset="0"/>
              </a:rPr>
              <a:t>European </a:t>
            </a:r>
            <a:r>
              <a:rPr lang="el-GR" sz="3200" b="1" dirty="0" err="1">
                <a:solidFill>
                  <a:srgbClr val="1F4D79"/>
                </a:solidFill>
                <a:latin typeface="Calibri" panose="020F0502020204030204" pitchFamily="34" charset="0"/>
              </a:rPr>
              <a:t>Innovation</a:t>
            </a:r>
            <a:r>
              <a:rPr lang="el-GR" sz="3200" b="1" dirty="0">
                <a:solidFill>
                  <a:srgbClr val="1F4D79"/>
                </a:solidFill>
                <a:latin typeface="Calibri" panose="020F0502020204030204" pitchFamily="34" charset="0"/>
              </a:rPr>
              <a:t> </a:t>
            </a:r>
            <a:r>
              <a:rPr lang="el-GR" sz="3200" b="1" dirty="0" err="1" smtClean="0">
                <a:solidFill>
                  <a:srgbClr val="1F4D79"/>
                </a:solidFill>
                <a:latin typeface="Calibri" panose="020F0502020204030204" pitchFamily="34" charset="0"/>
              </a:rPr>
              <a:t>Scoreboard</a:t>
            </a:r>
            <a:endParaRPr lang="el-GR" sz="3200" dirty="0"/>
          </a:p>
        </p:txBody>
      </p:sp>
      <p:sp>
        <p:nvSpPr>
          <p:cNvPr id="11" name="Ορθογώνιο 10"/>
          <p:cNvSpPr/>
          <p:nvPr/>
        </p:nvSpPr>
        <p:spPr>
          <a:xfrm>
            <a:off x="8200956" y="9308364"/>
            <a:ext cx="14664905" cy="2622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Η ΜΟΝ ΕΣΕΕ συγκεντρώνει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τους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δείκτες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του </a:t>
            </a:r>
            <a:r>
              <a:rPr lang="el-GR" sz="3200" dirty="0">
                <a:solidFill>
                  <a:srgbClr val="1F4E79"/>
                </a:solidFill>
                <a:latin typeface="Calibri" panose="020F0502020204030204" pitchFamily="34" charset="0"/>
              </a:rPr>
              <a:t>EIS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 και τα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Αρμόδια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Περιφερειακά Όργανα τους περιφερειακούς δείκτες</a:t>
            </a:r>
            <a:r>
              <a:rPr lang="el-GR" sz="3200" dirty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τους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οποίους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προωθούν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στην</a:t>
            </a:r>
            <a:r>
              <a:rPr lang="en-US" sz="32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</a:rPr>
              <a:t>ΜΟΝ ΕΣΕΕ</a:t>
            </a:r>
            <a:r>
              <a:rPr lang="el-GR" sz="3200" dirty="0">
                <a:solidFill>
                  <a:srgbClr val="1F4E79"/>
                </a:solidFill>
                <a:latin typeface="Calibri" panose="020F0502020204030204" pitchFamily="34" charset="0"/>
              </a:rPr>
              <a:t>.</a:t>
            </a:r>
            <a:endParaRPr lang="el-GR" sz="3200" dirty="0">
              <a:solidFill>
                <a:srgbClr val="1F4D7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66468" y="741869"/>
            <a:ext cx="20906602" cy="1777041"/>
          </a:xfrm>
        </p:spPr>
        <p:txBody>
          <a:bodyPr>
            <a:normAutofit/>
          </a:bodyPr>
          <a:lstStyle/>
          <a:p>
            <a:r>
              <a:rPr lang="el-GR" sz="7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Σύστημ</a:t>
            </a:r>
            <a:r>
              <a:rPr lang="el-GR" sz="7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</a:t>
            </a:r>
            <a:r>
              <a:rPr lang="el-GR" sz="7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7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Παρακολούθησης</a:t>
            </a:r>
            <a:r>
              <a:rPr lang="en-US" sz="7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7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Ετήσιες Εκθέσεις 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454184"/>
              </p:ext>
            </p:extLst>
          </p:nvPr>
        </p:nvGraphicFramePr>
        <p:xfrm>
          <a:off x="1666875" y="2598830"/>
          <a:ext cx="20905788" cy="773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Κύμα 2"/>
          <p:cNvSpPr/>
          <p:nvPr/>
        </p:nvSpPr>
        <p:spPr>
          <a:xfrm>
            <a:off x="6142009" y="10610493"/>
            <a:ext cx="13834114" cy="2484408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Το Πληροφοριακό Σύστημα παρακολούθησης της ΕΣΕΕ βρίσκεται στο τέλος της πρώτης φάσης ανάπτυξή του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66468" y="3605844"/>
            <a:ext cx="20906602" cy="5745192"/>
          </a:xfrm>
        </p:spPr>
        <p:txBody>
          <a:bodyPr>
            <a:normAutofit/>
          </a:bodyPr>
          <a:lstStyle/>
          <a:p>
            <a:r>
              <a:rPr lang="el-GR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Δομή Διακυβέρνησης </a:t>
            </a:r>
            <a:r>
              <a:rPr lang="el-GR" altLang="el-GR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της Στρατηγικής Έξυπνης Εξειδίκευσης</a:t>
            </a:r>
            <a:endParaRPr lang="el-GR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l-GR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Διαδικασία Επιχειρηματικής Ανακάλυψης</a:t>
            </a:r>
          </a:p>
          <a:p>
            <a:r>
              <a:rPr lang="el-GR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Σύστημα Παρακολούθησης </a:t>
            </a:r>
            <a:r>
              <a:rPr lang="el-GR" altLang="el-GR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της Στρατηγικής Έξυπνης Εξειδίκευσης</a:t>
            </a:r>
            <a:endParaRPr lang="el-GR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</p:spPr>
        <p:txBody>
          <a:bodyPr>
            <a:normAutofit/>
          </a:bodyPr>
          <a:lstStyle/>
          <a:p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Περιεχόμενα παρουσίασης</a:t>
            </a:r>
          </a:p>
        </p:txBody>
      </p:sp>
    </p:spTree>
    <p:extLst>
      <p:ext uri="{BB962C8B-B14F-4D97-AF65-F5344CB8AC3E}">
        <p14:creationId xmlns:p14="http://schemas.microsoft.com/office/powerpoint/2010/main" val="38918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83721" y="1748168"/>
            <a:ext cx="20906602" cy="2651126"/>
          </a:xfrm>
        </p:spPr>
        <p:txBody>
          <a:bodyPr>
            <a:normAutofit/>
          </a:bodyPr>
          <a:lstStyle/>
          <a:p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Δομή </a:t>
            </a:r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Διακυβέρνησης </a:t>
            </a:r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της </a:t>
            </a:r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Στρατηγικής Έξυπνης Εξειδίκευσης</a:t>
            </a:r>
          </a:p>
        </p:txBody>
      </p:sp>
    </p:spTree>
    <p:extLst>
      <p:ext uri="{BB962C8B-B14F-4D97-AF65-F5344CB8AC3E}">
        <p14:creationId xmlns:p14="http://schemas.microsoft.com/office/powerpoint/2010/main" val="36215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Κύρια σημεία του θεσμικού πλαισίου (1/2)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723900"/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Ο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Νόμος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4712/2020 ορίζει τη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Γενική Γραμματεία Δημοσίων Επενδύσεων και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ΕΣΠΑ,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σε συνεργασία με τα συναρμόδια Υπουργεία και τις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Περιφέρειες, υπεύθυνη του συντονισμού της Στρατηγικής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Έξυπνης Εξειδίκευσης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Άρθρο 36, Ν. 4712/2020 (Α’ 146))</a:t>
            </a:r>
            <a:endParaRPr lang="el-GR" sz="54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723900" indent="-723900"/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Το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Συμβούλιο Εθνικής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Στρατηγικής Έξυπνης Εξειδίκευσης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συστήνεται εκ νέου, με κύριο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αντικείμενο την εισήγηση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προς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τον Υπουργό Ανάπτυξης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και Επενδύσεων της έγκρισης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της Εθνικής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Στρατηγικής Έξυπνης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Εξειδίκευσης (ΕΣΕΕ)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(Απόφαση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του Υπουργού Ανάπτυξης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&amp; Επενδύσεων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αριθ. 24448/26-02-2021 (Β’ 943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))</a:t>
            </a: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86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Κύρια σημεία του θεσμικού πλαισίου</a:t>
            </a:r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(2</a:t>
            </a:r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/</a:t>
            </a:r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2)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Συστήνεται η Μονάδα Προγραμματισμού, Συντονισμού και Παρακολούθησης της Εθνικής Στρατηγικής Έξυπνης Εξειδίκευσης (ΜΟΝ-ΕΣΕΕ) με κύρια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αποστολή τον προγραμματισμό, τη διαχείριση και τον συντονισμό της υλοποίησης της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ΕΣΕΕ.</a:t>
            </a:r>
          </a:p>
          <a:p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Το Δίκτυο Συντονισμού της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Στρατηγικής Έξυπνης Εξειδίκευσης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συστάθηκε και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συγκροτήθηκε (ΦΕΚ 2416/Β/ 12-04-2023)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με σκοπό τη συντονισμένη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αντιμετώπιση κοινών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θεμάτων και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την ενίσχυση της συμπληρωματικότητας μεταξύ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του εθνικού </a:t>
            </a:r>
            <a:r>
              <a:rPr lang="el-GR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και του περιφερειακού σκέλους της </a:t>
            </a:r>
            <a:r>
              <a:rPr lang="el-GR" sz="5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Στρατηγικής Έξυπνης Εξειδίκευσης.</a:t>
            </a:r>
            <a:endParaRPr lang="el-GR" sz="5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200" dirty="0"/>
          </a:p>
        </p:txBody>
      </p:sp>
    </p:spTree>
    <p:extLst>
      <p:ext uri="{BB962C8B-B14F-4D97-AF65-F5344CB8AC3E}">
        <p14:creationId xmlns:p14="http://schemas.microsoft.com/office/powerpoint/2010/main" val="37070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4712057" y="3944428"/>
            <a:ext cx="4340714" cy="1101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144000" rIns="144000" anchor="ctr">
            <a:noAutofit/>
          </a:bodyPr>
          <a:lstStyle/>
          <a:p>
            <a:pPr algn="ctr"/>
            <a:r>
              <a:rPr lang="el-GR" sz="2400" b="1" dirty="0"/>
              <a:t>Συμβούλιο Εθνικής Στρατηγικής Έξυπνης Εξειδίκευσης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5000089" y="2205886"/>
            <a:ext cx="3672432" cy="1079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rIns="144000" anchor="ctr">
            <a:noAutofit/>
          </a:bodyPr>
          <a:lstStyle/>
          <a:p>
            <a:pPr algn="ctr"/>
            <a:r>
              <a:rPr lang="el-GR" sz="2400" b="1" dirty="0"/>
              <a:t>Υπουργός Ανάπτυξης και Επενδύσεων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3477419" y="33175"/>
            <a:ext cx="17284700" cy="145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828800">
              <a:defRPr/>
            </a:pPr>
            <a:r>
              <a:rPr lang="el-GR" altLang="el-GR" sz="5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Δομή Διακυβέρνησης της Στρατηγικής Έξυπνης Εξειδίκευσης</a:t>
            </a:r>
          </a:p>
        </p:txBody>
      </p:sp>
      <p:cxnSp>
        <p:nvCxnSpPr>
          <p:cNvPr id="19" name="Ευθεία γραμμή σύνδεσης 18"/>
          <p:cNvCxnSpPr/>
          <p:nvPr/>
        </p:nvCxnSpPr>
        <p:spPr>
          <a:xfrm>
            <a:off x="3977361" y="5722499"/>
            <a:ext cx="16543468" cy="2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εία γραμμή σύνδεσης 42"/>
          <p:cNvCxnSpPr/>
          <p:nvPr/>
        </p:nvCxnSpPr>
        <p:spPr>
          <a:xfrm>
            <a:off x="4073245" y="10425149"/>
            <a:ext cx="16543468" cy="2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Ευθύγραμμο βέλος σύνδεσης 78"/>
          <p:cNvCxnSpPr>
            <a:stCxn id="27" idx="2"/>
            <a:endCxn id="2" idx="0"/>
          </p:cNvCxnSpPr>
          <p:nvPr/>
        </p:nvCxnSpPr>
        <p:spPr>
          <a:xfrm>
            <a:off x="16836305" y="3252134"/>
            <a:ext cx="2464" cy="6486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Στρογγυλεμένο ορθογώνιο 97"/>
          <p:cNvSpPr/>
          <p:nvPr/>
        </p:nvSpPr>
        <p:spPr>
          <a:xfrm>
            <a:off x="17769645" y="8458801"/>
            <a:ext cx="2016224" cy="974862"/>
          </a:xfrm>
          <a:custGeom>
            <a:avLst/>
            <a:gdLst>
              <a:gd name="connsiteX0" fmla="*/ 0 w 1080120"/>
              <a:gd name="connsiteY0" fmla="*/ 108014 h 648071"/>
              <a:gd name="connsiteX1" fmla="*/ 108014 w 1080120"/>
              <a:gd name="connsiteY1" fmla="*/ 0 h 648071"/>
              <a:gd name="connsiteX2" fmla="*/ 972106 w 1080120"/>
              <a:gd name="connsiteY2" fmla="*/ 0 h 648071"/>
              <a:gd name="connsiteX3" fmla="*/ 1080120 w 1080120"/>
              <a:gd name="connsiteY3" fmla="*/ 108014 h 648071"/>
              <a:gd name="connsiteX4" fmla="*/ 1080120 w 1080120"/>
              <a:gd name="connsiteY4" fmla="*/ 540057 h 648071"/>
              <a:gd name="connsiteX5" fmla="*/ 972106 w 1080120"/>
              <a:gd name="connsiteY5" fmla="*/ 648071 h 648071"/>
              <a:gd name="connsiteX6" fmla="*/ 108014 w 1080120"/>
              <a:gd name="connsiteY6" fmla="*/ 648071 h 648071"/>
              <a:gd name="connsiteX7" fmla="*/ 0 w 1080120"/>
              <a:gd name="connsiteY7" fmla="*/ 540057 h 648071"/>
              <a:gd name="connsiteX8" fmla="*/ 0 w 1080120"/>
              <a:gd name="connsiteY8" fmla="*/ 108014 h 648071"/>
              <a:gd name="connsiteX0" fmla="*/ 0 w 1080120"/>
              <a:gd name="connsiteY0" fmla="*/ 108014 h 648071"/>
              <a:gd name="connsiteX1" fmla="*/ 157890 w 1080120"/>
              <a:gd name="connsiteY1" fmla="*/ 83127 h 648071"/>
              <a:gd name="connsiteX2" fmla="*/ 972106 w 1080120"/>
              <a:gd name="connsiteY2" fmla="*/ 0 h 648071"/>
              <a:gd name="connsiteX3" fmla="*/ 1080120 w 1080120"/>
              <a:gd name="connsiteY3" fmla="*/ 108014 h 648071"/>
              <a:gd name="connsiteX4" fmla="*/ 1080120 w 1080120"/>
              <a:gd name="connsiteY4" fmla="*/ 540057 h 648071"/>
              <a:gd name="connsiteX5" fmla="*/ 972106 w 1080120"/>
              <a:gd name="connsiteY5" fmla="*/ 648071 h 648071"/>
              <a:gd name="connsiteX6" fmla="*/ 108014 w 1080120"/>
              <a:gd name="connsiteY6" fmla="*/ 648071 h 648071"/>
              <a:gd name="connsiteX7" fmla="*/ 0 w 1080120"/>
              <a:gd name="connsiteY7" fmla="*/ 540057 h 648071"/>
              <a:gd name="connsiteX8" fmla="*/ 0 w 1080120"/>
              <a:gd name="connsiteY8" fmla="*/ 108014 h 64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" h="648071">
                <a:moveTo>
                  <a:pt x="0" y="108014"/>
                </a:moveTo>
                <a:cubicBezTo>
                  <a:pt x="0" y="48360"/>
                  <a:pt x="98236" y="83127"/>
                  <a:pt x="157890" y="83127"/>
                </a:cubicBezTo>
                <a:cubicBezTo>
                  <a:pt x="445921" y="83127"/>
                  <a:pt x="684075" y="0"/>
                  <a:pt x="972106" y="0"/>
                </a:cubicBezTo>
                <a:cubicBezTo>
                  <a:pt x="1031760" y="0"/>
                  <a:pt x="1080120" y="48360"/>
                  <a:pt x="1080120" y="108014"/>
                </a:cubicBezTo>
                <a:lnTo>
                  <a:pt x="1080120" y="540057"/>
                </a:lnTo>
                <a:cubicBezTo>
                  <a:pt x="1080120" y="599711"/>
                  <a:pt x="1031760" y="648071"/>
                  <a:pt x="972106" y="648071"/>
                </a:cubicBezTo>
                <a:lnTo>
                  <a:pt x="108014" y="648071"/>
                </a:lnTo>
                <a:cubicBezTo>
                  <a:pt x="48360" y="648071"/>
                  <a:pt x="0" y="599711"/>
                  <a:pt x="0" y="540057"/>
                </a:cubicBezTo>
                <a:lnTo>
                  <a:pt x="0" y="108014"/>
                </a:lnTo>
                <a:close/>
              </a:path>
            </a:pathLst>
          </a:cu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ΔΕΑ</a:t>
            </a:r>
          </a:p>
        </p:txBody>
      </p:sp>
      <p:sp>
        <p:nvSpPr>
          <p:cNvPr id="51" name="Στρογγυλεμένο ορθογώνιο 97"/>
          <p:cNvSpPr/>
          <p:nvPr/>
        </p:nvSpPr>
        <p:spPr>
          <a:xfrm>
            <a:off x="10142187" y="8475427"/>
            <a:ext cx="2016224" cy="974862"/>
          </a:xfrm>
          <a:custGeom>
            <a:avLst/>
            <a:gdLst>
              <a:gd name="connsiteX0" fmla="*/ 0 w 1080120"/>
              <a:gd name="connsiteY0" fmla="*/ 108014 h 648071"/>
              <a:gd name="connsiteX1" fmla="*/ 108014 w 1080120"/>
              <a:gd name="connsiteY1" fmla="*/ 0 h 648071"/>
              <a:gd name="connsiteX2" fmla="*/ 972106 w 1080120"/>
              <a:gd name="connsiteY2" fmla="*/ 0 h 648071"/>
              <a:gd name="connsiteX3" fmla="*/ 1080120 w 1080120"/>
              <a:gd name="connsiteY3" fmla="*/ 108014 h 648071"/>
              <a:gd name="connsiteX4" fmla="*/ 1080120 w 1080120"/>
              <a:gd name="connsiteY4" fmla="*/ 540057 h 648071"/>
              <a:gd name="connsiteX5" fmla="*/ 972106 w 1080120"/>
              <a:gd name="connsiteY5" fmla="*/ 648071 h 648071"/>
              <a:gd name="connsiteX6" fmla="*/ 108014 w 1080120"/>
              <a:gd name="connsiteY6" fmla="*/ 648071 h 648071"/>
              <a:gd name="connsiteX7" fmla="*/ 0 w 1080120"/>
              <a:gd name="connsiteY7" fmla="*/ 540057 h 648071"/>
              <a:gd name="connsiteX8" fmla="*/ 0 w 1080120"/>
              <a:gd name="connsiteY8" fmla="*/ 108014 h 648071"/>
              <a:gd name="connsiteX0" fmla="*/ 0 w 1080120"/>
              <a:gd name="connsiteY0" fmla="*/ 108014 h 648071"/>
              <a:gd name="connsiteX1" fmla="*/ 157890 w 1080120"/>
              <a:gd name="connsiteY1" fmla="*/ 83127 h 648071"/>
              <a:gd name="connsiteX2" fmla="*/ 972106 w 1080120"/>
              <a:gd name="connsiteY2" fmla="*/ 0 h 648071"/>
              <a:gd name="connsiteX3" fmla="*/ 1080120 w 1080120"/>
              <a:gd name="connsiteY3" fmla="*/ 108014 h 648071"/>
              <a:gd name="connsiteX4" fmla="*/ 1080120 w 1080120"/>
              <a:gd name="connsiteY4" fmla="*/ 540057 h 648071"/>
              <a:gd name="connsiteX5" fmla="*/ 972106 w 1080120"/>
              <a:gd name="connsiteY5" fmla="*/ 648071 h 648071"/>
              <a:gd name="connsiteX6" fmla="*/ 108014 w 1080120"/>
              <a:gd name="connsiteY6" fmla="*/ 648071 h 648071"/>
              <a:gd name="connsiteX7" fmla="*/ 0 w 1080120"/>
              <a:gd name="connsiteY7" fmla="*/ 540057 h 648071"/>
              <a:gd name="connsiteX8" fmla="*/ 0 w 1080120"/>
              <a:gd name="connsiteY8" fmla="*/ 108014 h 64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" h="648071">
                <a:moveTo>
                  <a:pt x="0" y="108014"/>
                </a:moveTo>
                <a:cubicBezTo>
                  <a:pt x="0" y="48360"/>
                  <a:pt x="98236" y="83127"/>
                  <a:pt x="157890" y="83127"/>
                </a:cubicBezTo>
                <a:cubicBezTo>
                  <a:pt x="445921" y="83127"/>
                  <a:pt x="684075" y="0"/>
                  <a:pt x="972106" y="0"/>
                </a:cubicBezTo>
                <a:cubicBezTo>
                  <a:pt x="1031760" y="0"/>
                  <a:pt x="1080120" y="48360"/>
                  <a:pt x="1080120" y="108014"/>
                </a:cubicBezTo>
                <a:lnTo>
                  <a:pt x="1080120" y="540057"/>
                </a:lnTo>
                <a:cubicBezTo>
                  <a:pt x="1080120" y="599711"/>
                  <a:pt x="1031760" y="648071"/>
                  <a:pt x="972106" y="648071"/>
                </a:cubicBezTo>
                <a:lnTo>
                  <a:pt x="108014" y="648071"/>
                </a:lnTo>
                <a:cubicBezTo>
                  <a:pt x="48360" y="648071"/>
                  <a:pt x="0" y="599711"/>
                  <a:pt x="0" y="540057"/>
                </a:cubicBezTo>
                <a:lnTo>
                  <a:pt x="0" y="108014"/>
                </a:lnTo>
                <a:close/>
              </a:path>
            </a:pathLst>
          </a:cu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ΔΕΑ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000089" y="7002017"/>
            <a:ext cx="3677360" cy="1084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144000" rIns="144000" anchor="ctr">
            <a:noAutofit/>
          </a:bodyPr>
          <a:lstStyle/>
          <a:p>
            <a:pPr algn="ctr"/>
            <a:r>
              <a:rPr lang="el-GR" sz="2400" b="1" dirty="0"/>
              <a:t>ΜΟΝ ΕΣΕΕ</a:t>
            </a:r>
          </a:p>
        </p:txBody>
      </p:sp>
      <p:sp>
        <p:nvSpPr>
          <p:cNvPr id="71" name="Έλλειψη 44"/>
          <p:cNvSpPr/>
          <p:nvPr/>
        </p:nvSpPr>
        <p:spPr>
          <a:xfrm>
            <a:off x="14712057" y="10873822"/>
            <a:ext cx="2952304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rIns="144000" anchor="ctr">
            <a:noAutofit/>
          </a:bodyPr>
          <a:lstStyle/>
          <a:p>
            <a:pPr algn="ctr"/>
            <a:r>
              <a:rPr lang="el-GR" sz="2400" b="1" dirty="0"/>
              <a:t>Φορείς </a:t>
            </a:r>
            <a:r>
              <a:rPr lang="el-GR" sz="2400" b="1" dirty="0" smtClean="0"/>
              <a:t>Διαχείρισης</a:t>
            </a:r>
            <a:endParaRPr lang="el-GR" sz="2400" b="1" dirty="0"/>
          </a:p>
        </p:txBody>
      </p:sp>
      <p:sp>
        <p:nvSpPr>
          <p:cNvPr id="72" name="Έλλειψη 45"/>
          <p:cNvSpPr/>
          <p:nvPr/>
        </p:nvSpPr>
        <p:spPr>
          <a:xfrm>
            <a:off x="17088345" y="12313982"/>
            <a:ext cx="2952304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rIns="144000" anchor="ctr">
            <a:noAutofit/>
          </a:bodyPr>
          <a:lstStyle/>
          <a:p>
            <a:pPr algn="ctr"/>
            <a:r>
              <a:rPr lang="el-GR" sz="2400" b="1" dirty="0"/>
              <a:t>Φορείς Υλοποίησης</a:t>
            </a:r>
          </a:p>
        </p:txBody>
      </p:sp>
      <p:cxnSp>
        <p:nvCxnSpPr>
          <p:cNvPr id="55" name="Ευθύγραμμο βέλος σύνδεσης 54"/>
          <p:cNvCxnSpPr/>
          <p:nvPr/>
        </p:nvCxnSpPr>
        <p:spPr>
          <a:xfrm flipH="1">
            <a:off x="16827761" y="4985792"/>
            <a:ext cx="44536" cy="20162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/>
          <p:nvPr/>
        </p:nvCxnSpPr>
        <p:spPr>
          <a:xfrm>
            <a:off x="15753421" y="8086983"/>
            <a:ext cx="0" cy="28243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Στρογγυλεμένο ορθογώνιο 97"/>
          <p:cNvSpPr/>
          <p:nvPr/>
        </p:nvSpPr>
        <p:spPr>
          <a:xfrm>
            <a:off x="11017519" y="2064976"/>
            <a:ext cx="2390128" cy="1650072"/>
          </a:xfrm>
          <a:custGeom>
            <a:avLst/>
            <a:gdLst>
              <a:gd name="connsiteX0" fmla="*/ 0 w 1080120"/>
              <a:gd name="connsiteY0" fmla="*/ 108014 h 648071"/>
              <a:gd name="connsiteX1" fmla="*/ 108014 w 1080120"/>
              <a:gd name="connsiteY1" fmla="*/ 0 h 648071"/>
              <a:gd name="connsiteX2" fmla="*/ 972106 w 1080120"/>
              <a:gd name="connsiteY2" fmla="*/ 0 h 648071"/>
              <a:gd name="connsiteX3" fmla="*/ 1080120 w 1080120"/>
              <a:gd name="connsiteY3" fmla="*/ 108014 h 648071"/>
              <a:gd name="connsiteX4" fmla="*/ 1080120 w 1080120"/>
              <a:gd name="connsiteY4" fmla="*/ 540057 h 648071"/>
              <a:gd name="connsiteX5" fmla="*/ 972106 w 1080120"/>
              <a:gd name="connsiteY5" fmla="*/ 648071 h 648071"/>
              <a:gd name="connsiteX6" fmla="*/ 108014 w 1080120"/>
              <a:gd name="connsiteY6" fmla="*/ 648071 h 648071"/>
              <a:gd name="connsiteX7" fmla="*/ 0 w 1080120"/>
              <a:gd name="connsiteY7" fmla="*/ 540057 h 648071"/>
              <a:gd name="connsiteX8" fmla="*/ 0 w 1080120"/>
              <a:gd name="connsiteY8" fmla="*/ 108014 h 648071"/>
              <a:gd name="connsiteX0" fmla="*/ 0 w 1080120"/>
              <a:gd name="connsiteY0" fmla="*/ 108014 h 648071"/>
              <a:gd name="connsiteX1" fmla="*/ 157890 w 1080120"/>
              <a:gd name="connsiteY1" fmla="*/ 83127 h 648071"/>
              <a:gd name="connsiteX2" fmla="*/ 972106 w 1080120"/>
              <a:gd name="connsiteY2" fmla="*/ 0 h 648071"/>
              <a:gd name="connsiteX3" fmla="*/ 1080120 w 1080120"/>
              <a:gd name="connsiteY3" fmla="*/ 108014 h 648071"/>
              <a:gd name="connsiteX4" fmla="*/ 1080120 w 1080120"/>
              <a:gd name="connsiteY4" fmla="*/ 540057 h 648071"/>
              <a:gd name="connsiteX5" fmla="*/ 972106 w 1080120"/>
              <a:gd name="connsiteY5" fmla="*/ 648071 h 648071"/>
              <a:gd name="connsiteX6" fmla="*/ 108014 w 1080120"/>
              <a:gd name="connsiteY6" fmla="*/ 648071 h 648071"/>
              <a:gd name="connsiteX7" fmla="*/ 0 w 1080120"/>
              <a:gd name="connsiteY7" fmla="*/ 540057 h 648071"/>
              <a:gd name="connsiteX8" fmla="*/ 0 w 1080120"/>
              <a:gd name="connsiteY8" fmla="*/ 108014 h 64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" h="648071">
                <a:moveTo>
                  <a:pt x="0" y="108014"/>
                </a:moveTo>
                <a:cubicBezTo>
                  <a:pt x="0" y="48360"/>
                  <a:pt x="98236" y="83127"/>
                  <a:pt x="157890" y="83127"/>
                </a:cubicBezTo>
                <a:cubicBezTo>
                  <a:pt x="445921" y="83127"/>
                  <a:pt x="684075" y="0"/>
                  <a:pt x="972106" y="0"/>
                </a:cubicBezTo>
                <a:cubicBezTo>
                  <a:pt x="1031760" y="0"/>
                  <a:pt x="1080120" y="48360"/>
                  <a:pt x="1080120" y="108014"/>
                </a:cubicBezTo>
                <a:lnTo>
                  <a:pt x="1080120" y="540057"/>
                </a:lnTo>
                <a:cubicBezTo>
                  <a:pt x="1080120" y="599711"/>
                  <a:pt x="1031760" y="648071"/>
                  <a:pt x="972106" y="648071"/>
                </a:cubicBezTo>
                <a:lnTo>
                  <a:pt x="108014" y="648071"/>
                </a:lnTo>
                <a:cubicBezTo>
                  <a:pt x="48360" y="648071"/>
                  <a:pt x="0" y="599711"/>
                  <a:pt x="0" y="540057"/>
                </a:cubicBezTo>
                <a:lnTo>
                  <a:pt x="0" y="10801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2">
                    <a:lumMod val="75000"/>
                  </a:schemeClr>
                </a:solidFill>
              </a:rPr>
              <a:t>Συμβούλιο Συντονισμού &amp; Παρακολούθησης Αναπτυξιακών Παρεμβάσεων</a:t>
            </a:r>
          </a:p>
        </p:txBody>
      </p:sp>
      <p:cxnSp>
        <p:nvCxnSpPr>
          <p:cNvPr id="74" name="Ευθύγραμμο βέλος σύνδεσης 73"/>
          <p:cNvCxnSpPr>
            <a:stCxn id="71" idx="5"/>
            <a:endCxn id="72" idx="1"/>
          </p:cNvCxnSpPr>
          <p:nvPr/>
        </p:nvCxnSpPr>
        <p:spPr>
          <a:xfrm>
            <a:off x="17232007" y="11857224"/>
            <a:ext cx="288692" cy="6254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Ευθύγραμμο βέλος σύνδεσης 84"/>
          <p:cNvCxnSpPr/>
          <p:nvPr/>
        </p:nvCxnSpPr>
        <p:spPr>
          <a:xfrm>
            <a:off x="16836305" y="8086982"/>
            <a:ext cx="972072" cy="8038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/>
          <p:nvPr/>
        </p:nvCxnSpPr>
        <p:spPr>
          <a:xfrm>
            <a:off x="9893741" y="7703554"/>
            <a:ext cx="51000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8"/>
          <p:cNvSpPr>
            <a:spLocks noChangeArrowheads="1"/>
          </p:cNvSpPr>
          <p:nvPr/>
        </p:nvSpPr>
        <p:spPr bwMode="auto">
          <a:xfrm rot="16200000">
            <a:off x="2072072" y="3435042"/>
            <a:ext cx="3245518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ea typeface="Calibri"/>
                <a:cs typeface="Times New Roman"/>
              </a:rPr>
              <a:t>ΣΤΡΑΤΗΓΙΚΟ</a:t>
            </a:r>
            <a:endParaRPr lang="el-GR" altLang="el-GR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 rot="16200000">
            <a:off x="2254673" y="8370168"/>
            <a:ext cx="288032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ea typeface="Calibri"/>
                <a:cs typeface="Times New Roman"/>
              </a:rPr>
              <a:t>ΣΥΝΤΟΝΙΣΤΙΚΟ</a:t>
            </a:r>
            <a:endParaRPr lang="el-GR" altLang="el-GR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 rot="16200000">
            <a:off x="2426071" y="11964056"/>
            <a:ext cx="253752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ea typeface="Calibri"/>
                <a:cs typeface="Times New Roman"/>
              </a:rPr>
              <a:t>ΥΛΟΠΟΙΗΣΗΣ</a:t>
            </a:r>
          </a:p>
        </p:txBody>
      </p:sp>
      <p:sp>
        <p:nvSpPr>
          <p:cNvPr id="45" name="Έλλειψη 44"/>
          <p:cNvSpPr/>
          <p:nvPr/>
        </p:nvSpPr>
        <p:spPr>
          <a:xfrm>
            <a:off x="5855097" y="10873822"/>
            <a:ext cx="2952304" cy="11521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rIns="144000" anchor="ctr">
            <a:noAutofit/>
          </a:bodyPr>
          <a:lstStyle/>
          <a:p>
            <a:pPr algn="ctr"/>
            <a:r>
              <a:rPr lang="el-GR" sz="2400" b="1" dirty="0" smtClean="0"/>
              <a:t>Φορείς Διαχείρισης </a:t>
            </a:r>
            <a:endParaRPr lang="el-GR" sz="2400" b="1" dirty="0"/>
          </a:p>
        </p:txBody>
      </p:sp>
      <p:sp>
        <p:nvSpPr>
          <p:cNvPr id="46" name="Έλλειψη 45"/>
          <p:cNvSpPr/>
          <p:nvPr/>
        </p:nvSpPr>
        <p:spPr>
          <a:xfrm>
            <a:off x="8197995" y="12313982"/>
            <a:ext cx="2952304" cy="11521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rIns="144000" anchor="ctr">
            <a:noAutofit/>
          </a:bodyPr>
          <a:lstStyle/>
          <a:p>
            <a:pPr algn="ctr"/>
            <a:r>
              <a:rPr lang="el-GR" sz="2400" b="1" dirty="0"/>
              <a:t>Φορείς </a:t>
            </a:r>
            <a:r>
              <a:rPr lang="el-GR" sz="2400" b="1" dirty="0" smtClean="0"/>
              <a:t>Υλοποίησης</a:t>
            </a:r>
            <a:endParaRPr lang="el-GR" sz="2400" b="1" dirty="0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5667236" y="2610148"/>
            <a:ext cx="4236798" cy="1079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rIns="14400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Περιφερειάρχης</a:t>
            </a:r>
            <a:endParaRPr lang="el-G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4132155" y="6137921"/>
            <a:ext cx="2016224" cy="777794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indent="-27781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latin typeface="+mn-lt"/>
              </a:rPr>
              <a:t>ΠΣΕΚ</a:t>
            </a:r>
            <a:endParaRPr lang="el-GR" altLang="el-GR" sz="2400" b="1" kern="0" baseline="30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5667235" y="7161071"/>
            <a:ext cx="4253424" cy="10849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144000" rIns="144000" anchor="ctr">
            <a:noAutofit/>
          </a:bodyPr>
          <a:lstStyle/>
          <a:p>
            <a:pPr algn="ctr"/>
            <a:r>
              <a:rPr lang="el-GR" sz="2400" b="1" dirty="0"/>
              <a:t>Αρμόδιο Περιφερειακό Όργανο</a:t>
            </a:r>
          </a:p>
        </p:txBody>
      </p:sp>
      <p:cxnSp>
        <p:nvCxnSpPr>
          <p:cNvPr id="7" name="Ευθύγραμμο βέλος σύνδεσης 6"/>
          <p:cNvCxnSpPr>
            <a:stCxn id="42" idx="2"/>
            <a:endCxn id="36" idx="0"/>
          </p:cNvCxnSpPr>
          <p:nvPr/>
        </p:nvCxnSpPr>
        <p:spPr>
          <a:xfrm>
            <a:off x="7785635" y="3689649"/>
            <a:ext cx="8312" cy="3471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endCxn id="45" idx="0"/>
          </p:cNvCxnSpPr>
          <p:nvPr/>
        </p:nvCxnSpPr>
        <p:spPr>
          <a:xfrm flipH="1">
            <a:off x="7331249" y="8217742"/>
            <a:ext cx="35992" cy="2656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Ευθύγραμμο βέλος σύνδεσης 67"/>
          <p:cNvCxnSpPr>
            <a:stCxn id="45" idx="5"/>
            <a:endCxn id="46" idx="1"/>
          </p:cNvCxnSpPr>
          <p:nvPr/>
        </p:nvCxnSpPr>
        <p:spPr>
          <a:xfrm>
            <a:off x="8375048" y="11857224"/>
            <a:ext cx="255302" cy="6254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Ευθύγραμμο βέλος σύνδεσης 77"/>
          <p:cNvCxnSpPr/>
          <p:nvPr/>
        </p:nvCxnSpPr>
        <p:spPr>
          <a:xfrm>
            <a:off x="9239450" y="8291880"/>
            <a:ext cx="902738" cy="7429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Γωνιώδης σύνδεση 3"/>
          <p:cNvCxnSpPr>
            <a:stCxn id="49" idx="2"/>
            <a:endCxn id="36" idx="1"/>
          </p:cNvCxnSpPr>
          <p:nvPr/>
        </p:nvCxnSpPr>
        <p:spPr>
          <a:xfrm rot="16200000" flipH="1">
            <a:off x="5009831" y="7046150"/>
            <a:ext cx="787840" cy="52696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>
            <a:stCxn id="42" idx="3"/>
          </p:cNvCxnSpPr>
          <p:nvPr/>
        </p:nvCxnSpPr>
        <p:spPr>
          <a:xfrm flipV="1">
            <a:off x="9904034" y="2969569"/>
            <a:ext cx="1113486" cy="18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>
            <a:stCxn id="49" idx="0"/>
          </p:cNvCxnSpPr>
          <p:nvPr/>
        </p:nvCxnSpPr>
        <p:spPr>
          <a:xfrm flipV="1">
            <a:off x="5140268" y="3689648"/>
            <a:ext cx="1218862" cy="2448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13424273" y="2870288"/>
            <a:ext cx="1569480" cy="9928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5"/>
          <p:cNvSpPr txBox="1">
            <a:spLocks/>
          </p:cNvSpPr>
          <p:nvPr/>
        </p:nvSpPr>
        <p:spPr>
          <a:xfrm>
            <a:off x="1666468" y="946818"/>
            <a:ext cx="20906602" cy="2157328"/>
          </a:xfrm>
          <a:prstGeom prst="rect">
            <a:avLst/>
          </a:prstGeom>
        </p:spPr>
        <p:txBody>
          <a:bodyPr/>
          <a:lstStyle>
            <a:lvl1pPr algn="l" defTabSz="1818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Δομή Διακυβέρνησης</a:t>
            </a: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8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Εθνικό Επίπεδο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Θέση περιεχομένου 6"/>
          <p:cNvSpPr txBox="1">
            <a:spLocks/>
          </p:cNvSpPr>
          <p:nvPr/>
        </p:nvSpPr>
        <p:spPr>
          <a:xfrm>
            <a:off x="6566192" y="3038066"/>
            <a:ext cx="17232270" cy="9820683"/>
          </a:xfrm>
          <a:prstGeom prst="rect">
            <a:avLst/>
          </a:prstGeom>
        </p:spPr>
        <p:txBody>
          <a:bodyPr>
            <a:normAutofit/>
          </a:bodyPr>
          <a:lstStyle>
            <a:lvl1pPr marL="454503" indent="-454503" algn="l" defTabSz="1818010" rtl="0" eaLnBrk="1" latinLnBrk="0" hangingPunct="1">
              <a:lnSpc>
                <a:spcPct val="90000"/>
              </a:lnSpc>
              <a:spcBef>
                <a:spcPts val="1988"/>
              </a:spcBef>
              <a:buFont typeface="Arial" panose="020B0604020202020204" pitchFamily="34" charset="0"/>
              <a:buChar char="•"/>
              <a:defRPr sz="5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350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4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251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151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052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9952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0853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1753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2654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u="sng" dirty="0">
                <a:solidFill>
                  <a:srgbClr val="1F4E79"/>
                </a:solidFill>
                <a:latin typeface="Calibri" panose="020F0502020204030204" pitchFamily="34" charset="0"/>
              </a:rPr>
              <a:t>Στρατηγικό επίπεδο</a:t>
            </a:r>
            <a:r>
              <a:rPr lang="en-US" sz="3600" b="1" u="sng" dirty="0">
                <a:solidFill>
                  <a:srgbClr val="1F4E79"/>
                </a:solidFill>
                <a:latin typeface="Calibri" panose="020F0502020204030204" pitchFamily="34" charset="0"/>
              </a:rPr>
              <a:t>: </a:t>
            </a:r>
            <a:r>
              <a:rPr lang="el-GR" sz="3600" b="1" dirty="0">
                <a:solidFill>
                  <a:srgbClr val="1F4E79"/>
                </a:solidFill>
                <a:latin typeface="Calibri" panose="020F0502020204030204" pitchFamily="34" charset="0"/>
              </a:rPr>
              <a:t>Συμβούλιο Εθνικής Στρατηγικής Έξυπνης Εξειδίκευσης</a:t>
            </a:r>
            <a:r>
              <a:rPr lang="en-US" sz="3600" dirty="0">
                <a:solidFill>
                  <a:srgbClr val="1F4E79"/>
                </a:solidFill>
                <a:latin typeface="Calibri" panose="020F0502020204030204" pitchFamily="34" charset="0"/>
              </a:rPr>
              <a:t>: </a:t>
            </a:r>
            <a:r>
              <a:rPr lang="el-GR" sz="3600" dirty="0">
                <a:solidFill>
                  <a:srgbClr val="1F4E79"/>
                </a:solidFill>
                <a:latin typeface="Calibri" panose="020F0502020204030204" pitchFamily="34" charset="0"/>
              </a:rPr>
              <a:t>αποτελείται από αρμόδιους Γενικούς Γραμματείς, εκπρόσωπο της Ένωσης Περιφερειών Ελλάδας (ΕΝΠΕ) και τρία πρόσωπα εγνωσμένου κύρους από το χώρο της επιχειρηματικότητας, της έρευνας και των νέων </a:t>
            </a:r>
            <a:r>
              <a:rPr lang="el-GR" sz="36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τεχνολογιών.</a:t>
            </a:r>
          </a:p>
          <a:p>
            <a:endParaRPr lang="el-GR" sz="36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endParaRPr lang="el-GR" sz="36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r>
              <a:rPr lang="el-GR" sz="3600" b="1" u="sng" dirty="0">
                <a:solidFill>
                  <a:srgbClr val="1F4E79"/>
                </a:solidFill>
                <a:latin typeface="Calibri" panose="020F0502020204030204" pitchFamily="34" charset="0"/>
              </a:rPr>
              <a:t>Συντονιστικό επίπεδο</a:t>
            </a:r>
            <a:r>
              <a:rPr lang="en-US" sz="3600" b="1" u="sng" dirty="0">
                <a:solidFill>
                  <a:srgbClr val="1F4E79"/>
                </a:solidFill>
                <a:latin typeface="Calibri" panose="020F0502020204030204" pitchFamily="34" charset="0"/>
              </a:rPr>
              <a:t>: </a:t>
            </a:r>
            <a:r>
              <a:rPr lang="el-GR" sz="36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Μονάδα Προγραμματισμού, Συντονισμού και Παρακολούθησης της Εθνικής Στρατηγικής Έξυπνης Εξειδίκευσης </a:t>
            </a:r>
            <a:r>
              <a:rPr lang="en-US" sz="36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(</a:t>
            </a:r>
            <a:r>
              <a:rPr lang="el-GR" sz="36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ΜΟΝ-ΕΣΕΕ) </a:t>
            </a:r>
            <a:r>
              <a:rPr lang="el-GR" sz="36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και </a:t>
            </a:r>
            <a:r>
              <a:rPr lang="el-GR" sz="3600" b="1" dirty="0">
                <a:solidFill>
                  <a:srgbClr val="1F4E79"/>
                </a:solidFill>
                <a:latin typeface="Calibri" panose="020F0502020204030204" pitchFamily="34" charset="0"/>
              </a:rPr>
              <a:t>Μηχανισμός </a:t>
            </a:r>
            <a:r>
              <a:rPr lang="el-GR" sz="36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Επιχειρηματικής Ανακάλυψης</a:t>
            </a:r>
            <a:r>
              <a:rPr lang="el-GR" sz="3600" b="1" i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.</a:t>
            </a:r>
            <a:endParaRPr lang="el-GR" sz="36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endParaRPr lang="el-GR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l-GR" sz="3600" b="1" u="sng" dirty="0" smtClean="0">
                <a:solidFill>
                  <a:srgbClr val="1F4D79"/>
                </a:solidFill>
                <a:latin typeface="Calibri" panose="020F0502020204030204" pitchFamily="34" charset="0"/>
              </a:rPr>
              <a:t>Επίπεδο </a:t>
            </a:r>
            <a:r>
              <a:rPr lang="el-GR" sz="3600" b="1" u="sng" dirty="0">
                <a:solidFill>
                  <a:srgbClr val="1F4D79"/>
                </a:solidFill>
                <a:latin typeface="Calibri" panose="020F0502020204030204" pitchFamily="34" charset="0"/>
              </a:rPr>
              <a:t>υλοποίησης και διαχείρισης δράσεων</a:t>
            </a:r>
            <a:r>
              <a:rPr lang="en-US" sz="3600" b="1" u="sng" dirty="0">
                <a:solidFill>
                  <a:srgbClr val="1F4D79"/>
                </a:solidFill>
                <a:latin typeface="Calibri" panose="020F0502020204030204" pitchFamily="34" charset="0"/>
              </a:rPr>
              <a:t>: </a:t>
            </a:r>
            <a:r>
              <a:rPr lang="el-GR" sz="3600" dirty="0">
                <a:solidFill>
                  <a:srgbClr val="1F4D79"/>
                </a:solidFill>
                <a:latin typeface="Calibri" panose="020F0502020204030204" pitchFamily="34" charset="0"/>
              </a:rPr>
              <a:t>Φορείς διαχείρισης και υλοποίησης των επιμέρους δράσεων και </a:t>
            </a:r>
            <a:r>
              <a:rPr lang="el-GR" sz="3600" dirty="0" smtClean="0">
                <a:solidFill>
                  <a:srgbClr val="1F4D79"/>
                </a:solidFill>
                <a:latin typeface="Calibri" panose="020F0502020204030204" pitchFamily="34" charset="0"/>
              </a:rPr>
              <a:t>έργων</a:t>
            </a:r>
            <a:r>
              <a:rPr lang="el-GR" sz="3600" dirty="0" smtClean="0"/>
              <a:t>.</a:t>
            </a:r>
            <a:endParaRPr lang="el-GR" sz="3600" dirty="0">
              <a:solidFill>
                <a:srgbClr val="1F4D79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Ομάδα 54"/>
          <p:cNvGrpSpPr/>
          <p:nvPr/>
        </p:nvGrpSpPr>
        <p:grpSpPr>
          <a:xfrm>
            <a:off x="419611" y="2527615"/>
            <a:ext cx="6046223" cy="10048942"/>
            <a:chOff x="302473" y="2413315"/>
            <a:chExt cx="6046223" cy="10048942"/>
          </a:xfrm>
        </p:grpSpPr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 rot="16200000">
              <a:off x="-1104262" y="3820050"/>
              <a:ext cx="3245518" cy="4320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2400" dirty="0">
                  <a:ea typeface="Calibri"/>
                  <a:cs typeface="Times New Roman"/>
                </a:rPr>
                <a:t>ΣΤΡΑΤΗΓΙΚΟ</a:t>
              </a:r>
              <a:endParaRPr lang="el-GR" altLang="el-GR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 rot="16200000">
              <a:off x="-921661" y="7503900"/>
              <a:ext cx="2880320" cy="4320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2400" dirty="0">
                  <a:ea typeface="Calibri"/>
                  <a:cs typeface="Times New Roman"/>
                </a:rPr>
                <a:t>ΣΥΝΤΟΝΙΣΤΙΚΟ</a:t>
              </a:r>
              <a:endParaRPr lang="el-GR" altLang="el-GR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 rot="16200000">
              <a:off x="-750263" y="10977473"/>
              <a:ext cx="2537520" cy="4320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l-GR" sz="2400" dirty="0">
                  <a:ea typeface="Calibri"/>
                  <a:cs typeface="Times New Roman"/>
                </a:rPr>
                <a:t>ΥΛΟΠΟΙΗΣΗΣ</a:t>
              </a:r>
            </a:p>
          </p:txBody>
        </p:sp>
        <p:grpSp>
          <p:nvGrpSpPr>
            <p:cNvPr id="50" name="Ομάδα 49"/>
            <p:cNvGrpSpPr/>
            <p:nvPr/>
          </p:nvGrpSpPr>
          <p:grpSpPr>
            <a:xfrm>
              <a:off x="1020104" y="2590896"/>
              <a:ext cx="5328592" cy="9816435"/>
              <a:chOff x="14712057" y="2590896"/>
              <a:chExt cx="5328592" cy="9816435"/>
            </a:xfrm>
          </p:grpSpPr>
          <p:sp>
            <p:nvSpPr>
              <p:cNvPr id="39" name="Rectangle 9"/>
              <p:cNvSpPr>
                <a:spLocks noChangeArrowheads="1"/>
              </p:cNvSpPr>
              <p:nvPr/>
            </p:nvSpPr>
            <p:spPr bwMode="auto">
              <a:xfrm>
                <a:off x="14712057" y="4329438"/>
                <a:ext cx="4340714" cy="11019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44000" rIns="144000" anchor="ctr">
                <a:noAutofit/>
              </a:bodyPr>
              <a:lstStyle/>
              <a:p>
                <a:pPr algn="ctr"/>
                <a:r>
                  <a:rPr lang="el-GR" sz="2400" b="1" dirty="0"/>
                  <a:t>Συμβούλιο Εθνικής Στρατηγικής Έξυπνης Εξειδίκευσης</a:t>
                </a:r>
              </a:p>
            </p:txBody>
          </p:sp>
          <p:sp>
            <p:nvSpPr>
              <p:cNvPr id="40" name="Rectangle 9"/>
              <p:cNvSpPr>
                <a:spLocks noChangeArrowheads="1"/>
              </p:cNvSpPr>
              <p:nvPr/>
            </p:nvSpPr>
            <p:spPr bwMode="auto">
              <a:xfrm>
                <a:off x="15000089" y="2590896"/>
                <a:ext cx="3672432" cy="10795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144000" rIns="144000" anchor="ctr">
                <a:noAutofit/>
              </a:bodyPr>
              <a:lstStyle/>
              <a:p>
                <a:pPr algn="ctr"/>
                <a:r>
                  <a:rPr lang="el-GR" sz="2400" b="1" dirty="0"/>
                  <a:t>Υπουργός Ανάπτυξης και Επενδύσεων</a:t>
                </a:r>
              </a:p>
            </p:txBody>
          </p:sp>
          <p:cxnSp>
            <p:nvCxnSpPr>
              <p:cNvPr id="41" name="Ευθύγραμμο βέλος σύνδεσης 40"/>
              <p:cNvCxnSpPr>
                <a:stCxn id="40" idx="2"/>
                <a:endCxn id="39" idx="0"/>
              </p:cNvCxnSpPr>
              <p:nvPr/>
            </p:nvCxnSpPr>
            <p:spPr>
              <a:xfrm>
                <a:off x="16836305" y="3637144"/>
                <a:ext cx="2464" cy="64869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Στρογγυλεμένο ορθογώνιο 97"/>
              <p:cNvSpPr/>
              <p:nvPr/>
            </p:nvSpPr>
            <p:spPr>
              <a:xfrm>
                <a:off x="17769645" y="8458801"/>
                <a:ext cx="2016224" cy="974862"/>
              </a:xfrm>
              <a:custGeom>
                <a:avLst/>
                <a:gdLst>
                  <a:gd name="connsiteX0" fmla="*/ 0 w 1080120"/>
                  <a:gd name="connsiteY0" fmla="*/ 108014 h 648071"/>
                  <a:gd name="connsiteX1" fmla="*/ 108014 w 1080120"/>
                  <a:gd name="connsiteY1" fmla="*/ 0 h 648071"/>
                  <a:gd name="connsiteX2" fmla="*/ 972106 w 1080120"/>
                  <a:gd name="connsiteY2" fmla="*/ 0 h 648071"/>
                  <a:gd name="connsiteX3" fmla="*/ 1080120 w 1080120"/>
                  <a:gd name="connsiteY3" fmla="*/ 108014 h 648071"/>
                  <a:gd name="connsiteX4" fmla="*/ 1080120 w 1080120"/>
                  <a:gd name="connsiteY4" fmla="*/ 540057 h 648071"/>
                  <a:gd name="connsiteX5" fmla="*/ 972106 w 1080120"/>
                  <a:gd name="connsiteY5" fmla="*/ 648071 h 648071"/>
                  <a:gd name="connsiteX6" fmla="*/ 108014 w 1080120"/>
                  <a:gd name="connsiteY6" fmla="*/ 648071 h 648071"/>
                  <a:gd name="connsiteX7" fmla="*/ 0 w 1080120"/>
                  <a:gd name="connsiteY7" fmla="*/ 540057 h 648071"/>
                  <a:gd name="connsiteX8" fmla="*/ 0 w 1080120"/>
                  <a:gd name="connsiteY8" fmla="*/ 108014 h 648071"/>
                  <a:gd name="connsiteX0" fmla="*/ 0 w 1080120"/>
                  <a:gd name="connsiteY0" fmla="*/ 108014 h 648071"/>
                  <a:gd name="connsiteX1" fmla="*/ 157890 w 1080120"/>
                  <a:gd name="connsiteY1" fmla="*/ 83127 h 648071"/>
                  <a:gd name="connsiteX2" fmla="*/ 972106 w 1080120"/>
                  <a:gd name="connsiteY2" fmla="*/ 0 h 648071"/>
                  <a:gd name="connsiteX3" fmla="*/ 1080120 w 1080120"/>
                  <a:gd name="connsiteY3" fmla="*/ 108014 h 648071"/>
                  <a:gd name="connsiteX4" fmla="*/ 1080120 w 1080120"/>
                  <a:gd name="connsiteY4" fmla="*/ 540057 h 648071"/>
                  <a:gd name="connsiteX5" fmla="*/ 972106 w 1080120"/>
                  <a:gd name="connsiteY5" fmla="*/ 648071 h 648071"/>
                  <a:gd name="connsiteX6" fmla="*/ 108014 w 1080120"/>
                  <a:gd name="connsiteY6" fmla="*/ 648071 h 648071"/>
                  <a:gd name="connsiteX7" fmla="*/ 0 w 1080120"/>
                  <a:gd name="connsiteY7" fmla="*/ 540057 h 648071"/>
                  <a:gd name="connsiteX8" fmla="*/ 0 w 1080120"/>
                  <a:gd name="connsiteY8" fmla="*/ 108014 h 64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0120" h="648071">
                    <a:moveTo>
                      <a:pt x="0" y="108014"/>
                    </a:moveTo>
                    <a:cubicBezTo>
                      <a:pt x="0" y="48360"/>
                      <a:pt x="98236" y="83127"/>
                      <a:pt x="157890" y="83127"/>
                    </a:cubicBezTo>
                    <a:cubicBezTo>
                      <a:pt x="445921" y="83127"/>
                      <a:pt x="684075" y="0"/>
                      <a:pt x="972106" y="0"/>
                    </a:cubicBezTo>
                    <a:cubicBezTo>
                      <a:pt x="1031760" y="0"/>
                      <a:pt x="1080120" y="48360"/>
                      <a:pt x="1080120" y="108014"/>
                    </a:cubicBezTo>
                    <a:lnTo>
                      <a:pt x="1080120" y="540057"/>
                    </a:lnTo>
                    <a:cubicBezTo>
                      <a:pt x="1080120" y="599711"/>
                      <a:pt x="1031760" y="648071"/>
                      <a:pt x="972106" y="648071"/>
                    </a:cubicBezTo>
                    <a:lnTo>
                      <a:pt x="108014" y="648071"/>
                    </a:lnTo>
                    <a:cubicBezTo>
                      <a:pt x="48360" y="648071"/>
                      <a:pt x="0" y="599711"/>
                      <a:pt x="0" y="540057"/>
                    </a:cubicBezTo>
                    <a:lnTo>
                      <a:pt x="0" y="108014"/>
                    </a:lnTo>
                    <a:close/>
                  </a:path>
                </a:pathLst>
              </a:custGeom>
              <a:pattFill prst="dkUp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 b="1" dirty="0">
                    <a:solidFill>
                      <a:schemeClr val="tx1"/>
                    </a:solidFill>
                  </a:rPr>
                  <a:t>ΔΕΑ</a:t>
                </a:r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15000089" y="6544820"/>
                <a:ext cx="3677360" cy="108496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44000" rIns="144000" anchor="ctr">
                <a:noAutofit/>
              </a:bodyPr>
              <a:lstStyle/>
              <a:p>
                <a:pPr algn="ctr"/>
                <a:r>
                  <a:rPr lang="el-GR" sz="2400" b="1" dirty="0"/>
                  <a:t>ΜΟΝ ΕΣΕΕ</a:t>
                </a:r>
              </a:p>
            </p:txBody>
          </p:sp>
          <p:sp>
            <p:nvSpPr>
              <p:cNvPr id="44" name="Έλλειψη 44"/>
              <p:cNvSpPr/>
              <p:nvPr/>
            </p:nvSpPr>
            <p:spPr>
              <a:xfrm>
                <a:off x="14712057" y="9670670"/>
                <a:ext cx="2952304" cy="115212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144000" rIns="144000" anchor="ctr">
                <a:noAutofit/>
              </a:bodyPr>
              <a:lstStyle/>
              <a:p>
                <a:pPr algn="ctr"/>
                <a:r>
                  <a:rPr lang="el-GR" sz="2400" b="1" dirty="0"/>
                  <a:t>Φορείς </a:t>
                </a:r>
                <a:r>
                  <a:rPr lang="el-GR" sz="2400" b="1" dirty="0" smtClean="0"/>
                  <a:t>Διαχείρισης</a:t>
                </a:r>
                <a:endParaRPr lang="el-GR" sz="2400" b="1" dirty="0"/>
              </a:p>
            </p:txBody>
          </p:sp>
          <p:sp>
            <p:nvSpPr>
              <p:cNvPr id="45" name="Έλλειψη 45"/>
              <p:cNvSpPr/>
              <p:nvPr/>
            </p:nvSpPr>
            <p:spPr>
              <a:xfrm>
                <a:off x="17088345" y="11255203"/>
                <a:ext cx="2952304" cy="115212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144000" rIns="144000" anchor="ctr">
                <a:noAutofit/>
              </a:bodyPr>
              <a:lstStyle/>
              <a:p>
                <a:pPr algn="ctr"/>
                <a:r>
                  <a:rPr lang="el-GR" sz="2400" b="1" dirty="0"/>
                  <a:t>Φορείς Υλοποίησης</a:t>
                </a:r>
              </a:p>
            </p:txBody>
          </p:sp>
          <p:cxnSp>
            <p:nvCxnSpPr>
              <p:cNvPr id="46" name="Ευθύγραμμο βέλος σύνδεσης 45"/>
              <p:cNvCxnSpPr/>
              <p:nvPr/>
            </p:nvCxnSpPr>
            <p:spPr>
              <a:xfrm flipH="1">
                <a:off x="16827761" y="4985792"/>
                <a:ext cx="44536" cy="201622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Ευθύγραμμο βέλος σύνδεσης 46"/>
              <p:cNvCxnSpPr/>
              <p:nvPr/>
            </p:nvCxnSpPr>
            <p:spPr>
              <a:xfrm>
                <a:off x="15761385" y="7629786"/>
                <a:ext cx="0" cy="204088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Ευθύγραμμο βέλος σύνδεσης 47"/>
              <p:cNvCxnSpPr/>
              <p:nvPr/>
            </p:nvCxnSpPr>
            <p:spPr>
              <a:xfrm>
                <a:off x="17137805" y="10678420"/>
                <a:ext cx="288694" cy="76985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Ευθύγραμμο βέλος σύνδεσης 48"/>
              <p:cNvCxnSpPr>
                <a:stCxn id="43" idx="2"/>
              </p:cNvCxnSpPr>
              <p:nvPr/>
            </p:nvCxnSpPr>
            <p:spPr>
              <a:xfrm>
                <a:off x="16838769" y="7629786"/>
                <a:ext cx="969608" cy="126106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98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5"/>
          <p:cNvSpPr txBox="1">
            <a:spLocks/>
          </p:cNvSpPr>
          <p:nvPr/>
        </p:nvSpPr>
        <p:spPr>
          <a:xfrm>
            <a:off x="1666468" y="946818"/>
            <a:ext cx="20906602" cy="2157328"/>
          </a:xfrm>
          <a:prstGeom prst="rect">
            <a:avLst/>
          </a:prstGeom>
        </p:spPr>
        <p:txBody>
          <a:bodyPr/>
          <a:lstStyle>
            <a:lvl1pPr algn="l" defTabSz="1818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Δομή Διακυβέρνησης</a:t>
            </a: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8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Περιφερειακό Επίπεδο</a:t>
            </a:r>
            <a:endParaRPr lang="el-GR" sz="8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Θέση περιεχομένου 6"/>
          <p:cNvSpPr txBox="1">
            <a:spLocks/>
          </p:cNvSpPr>
          <p:nvPr/>
        </p:nvSpPr>
        <p:spPr>
          <a:xfrm>
            <a:off x="6930200" y="3104146"/>
            <a:ext cx="15735838" cy="9480883"/>
          </a:xfrm>
          <a:prstGeom prst="rect">
            <a:avLst/>
          </a:prstGeom>
        </p:spPr>
        <p:txBody>
          <a:bodyPr>
            <a:normAutofit/>
          </a:bodyPr>
          <a:lstStyle>
            <a:lvl1pPr marL="454503" indent="-454503" algn="l" defTabSz="1818010" rtl="0" eaLnBrk="1" latinLnBrk="0" hangingPunct="1">
              <a:lnSpc>
                <a:spcPct val="90000"/>
              </a:lnSpc>
              <a:spcBef>
                <a:spcPts val="1988"/>
              </a:spcBef>
              <a:buFont typeface="Arial" panose="020B0604020202020204" pitchFamily="34" charset="0"/>
              <a:buChar char="•"/>
              <a:defRPr sz="5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350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4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251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151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052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9952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0853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1753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2654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3600" b="1" u="sng" dirty="0">
                <a:solidFill>
                  <a:srgbClr val="1F4E79"/>
                </a:solidFill>
                <a:latin typeface="Calibri" panose="020F0502020204030204" pitchFamily="34" charset="0"/>
              </a:rPr>
              <a:t>Στρατηγικό επίπεδο</a:t>
            </a:r>
            <a:r>
              <a:rPr lang="en-US" sz="3600" b="1" u="sng" dirty="0">
                <a:solidFill>
                  <a:srgbClr val="1F4E79"/>
                </a:solidFill>
                <a:latin typeface="Calibri" panose="020F0502020204030204" pitchFamily="34" charset="0"/>
              </a:rPr>
              <a:t>: </a:t>
            </a:r>
            <a:r>
              <a:rPr lang="el-GR" sz="3600" b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Περιφερειάρχης</a:t>
            </a:r>
            <a:r>
              <a:rPr lang="el-GR" sz="3600" b="1" i="1" dirty="0" smtClean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el-GR" sz="36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εγκρίνει </a:t>
            </a:r>
            <a:r>
              <a:rPr lang="el-GR" sz="3600" dirty="0">
                <a:solidFill>
                  <a:srgbClr val="1F4E79"/>
                </a:solidFill>
                <a:latin typeface="Calibri" panose="020F0502020204030204" pitchFamily="34" charset="0"/>
              </a:rPr>
              <a:t>την περιφερειακή εξειδίκευση της Στρατηγικής Έξυπνης Εξειδίκευσης, </a:t>
            </a:r>
            <a:r>
              <a:rPr lang="el-GR" sz="36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ενημερώνεται </a:t>
            </a:r>
            <a:r>
              <a:rPr lang="el-GR" sz="3600" dirty="0">
                <a:solidFill>
                  <a:srgbClr val="1F4E79"/>
                </a:solidFill>
                <a:latin typeface="Calibri" panose="020F0502020204030204" pitchFamily="34" charset="0"/>
              </a:rPr>
              <a:t>για την πορεία υλοποίησής της και </a:t>
            </a:r>
            <a:r>
              <a:rPr lang="el-GR" sz="36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δίνει </a:t>
            </a:r>
            <a:r>
              <a:rPr lang="el-GR" sz="3600" dirty="0">
                <a:solidFill>
                  <a:srgbClr val="1F4E79"/>
                </a:solidFill>
                <a:latin typeface="Calibri" panose="020F0502020204030204" pitchFamily="34" charset="0"/>
              </a:rPr>
              <a:t>κατευθύνσεις προς το Αρμόδιο Περιφερειακό </a:t>
            </a:r>
            <a:r>
              <a:rPr lang="el-GR" sz="36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Όργανο.</a:t>
            </a:r>
            <a:endParaRPr lang="el-GR" sz="3600" dirty="0"/>
          </a:p>
          <a:p>
            <a:endParaRPr lang="el-GR" sz="36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endParaRPr lang="el-GR" sz="36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r>
              <a:rPr lang="el-GR" sz="3600" b="1" u="sng" dirty="0">
                <a:solidFill>
                  <a:srgbClr val="1F4E79"/>
                </a:solidFill>
                <a:latin typeface="Calibri" panose="020F0502020204030204" pitchFamily="34" charset="0"/>
              </a:rPr>
              <a:t>Συντονιστικό επίπεδο</a:t>
            </a:r>
            <a:r>
              <a:rPr lang="en-US" sz="3600" b="1" u="sng" dirty="0">
                <a:solidFill>
                  <a:srgbClr val="1F4E79"/>
                </a:solidFill>
                <a:latin typeface="Calibri" panose="020F0502020204030204" pitchFamily="34" charset="0"/>
              </a:rPr>
              <a:t>: </a:t>
            </a:r>
            <a:r>
              <a:rPr lang="el-GR" sz="3600" b="1" dirty="0">
                <a:solidFill>
                  <a:srgbClr val="1F4E79"/>
                </a:solidFill>
                <a:latin typeface="Calibri" panose="020F0502020204030204" pitchFamily="34" charset="0"/>
              </a:rPr>
              <a:t>Αρμόδιο Περιφερειακό Όργανο για τη Στρατηγική Έξυπνης Εξειδίκευσης </a:t>
            </a:r>
            <a:r>
              <a:rPr lang="el-GR" sz="3600" dirty="0">
                <a:solidFill>
                  <a:srgbClr val="1F4E79"/>
                </a:solidFill>
                <a:latin typeface="Calibri" panose="020F0502020204030204" pitchFamily="34" charset="0"/>
              </a:rPr>
              <a:t>που η κάθε Περιφέρεια ορίζει ενώ προβλέπεται και η αξιοποίηση του </a:t>
            </a:r>
            <a:r>
              <a:rPr lang="el-GR" sz="3600" b="1" dirty="0">
                <a:solidFill>
                  <a:srgbClr val="1F4E79"/>
                </a:solidFill>
                <a:latin typeface="Calibri" panose="020F0502020204030204" pitchFamily="34" charset="0"/>
              </a:rPr>
              <a:t>Περιφερειακού Συμβουλίου Έρευνας και Καινοτομίας </a:t>
            </a:r>
            <a:r>
              <a:rPr lang="el-GR" sz="3600" dirty="0">
                <a:solidFill>
                  <a:srgbClr val="1F4E79"/>
                </a:solidFill>
                <a:latin typeface="Calibri" panose="020F0502020204030204" pitchFamily="34" charset="0"/>
              </a:rPr>
              <a:t>(ΠΣΕΚ</a:t>
            </a:r>
            <a:r>
              <a:rPr lang="el-GR" sz="3600" dirty="0" smtClean="0">
                <a:solidFill>
                  <a:srgbClr val="1F4E79"/>
                </a:solidFill>
                <a:latin typeface="Calibri" panose="020F0502020204030204" pitchFamily="34" charset="0"/>
              </a:rPr>
              <a:t>).</a:t>
            </a:r>
            <a:endParaRPr lang="el-GR" sz="36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endParaRPr lang="el-GR" sz="36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endParaRPr lang="el-GR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l-GR" sz="3600" b="1" u="sng" dirty="0" smtClean="0">
                <a:solidFill>
                  <a:srgbClr val="1F4D79"/>
                </a:solidFill>
                <a:latin typeface="Calibri" panose="020F0502020204030204" pitchFamily="34" charset="0"/>
              </a:rPr>
              <a:t>Επίπεδο </a:t>
            </a:r>
            <a:r>
              <a:rPr lang="el-GR" sz="3600" b="1" u="sng" dirty="0">
                <a:solidFill>
                  <a:srgbClr val="1F4D79"/>
                </a:solidFill>
                <a:latin typeface="Calibri" panose="020F0502020204030204" pitchFamily="34" charset="0"/>
              </a:rPr>
              <a:t>υλοποίησης και διαχείρισης δράσεων</a:t>
            </a:r>
            <a:r>
              <a:rPr lang="en-US" sz="3600" b="1" u="sng" dirty="0">
                <a:solidFill>
                  <a:srgbClr val="1F4D79"/>
                </a:solidFill>
                <a:latin typeface="Calibri" panose="020F0502020204030204" pitchFamily="34" charset="0"/>
              </a:rPr>
              <a:t>: </a:t>
            </a:r>
            <a:r>
              <a:rPr lang="el-GR" sz="3600" dirty="0">
                <a:solidFill>
                  <a:srgbClr val="1F4D79"/>
                </a:solidFill>
                <a:latin typeface="Calibri" panose="020F0502020204030204" pitchFamily="34" charset="0"/>
              </a:rPr>
              <a:t>Φορείς διαχείρισης και υλοποίησης των επιμέρους δράσεων και </a:t>
            </a:r>
            <a:r>
              <a:rPr lang="el-GR" sz="3600" dirty="0" smtClean="0">
                <a:solidFill>
                  <a:srgbClr val="1F4D79"/>
                </a:solidFill>
                <a:latin typeface="Calibri" panose="020F0502020204030204" pitchFamily="34" charset="0"/>
              </a:rPr>
              <a:t>έργων</a:t>
            </a:r>
            <a:r>
              <a:rPr lang="el-GR" sz="3600" dirty="0" smtClean="0"/>
              <a:t>.</a:t>
            </a:r>
            <a:endParaRPr lang="el-GR" sz="3600" dirty="0">
              <a:solidFill>
                <a:srgbClr val="1F4D79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533445" y="3123196"/>
            <a:ext cx="5959011" cy="8839640"/>
            <a:chOff x="365589" y="3104146"/>
            <a:chExt cx="5959011" cy="8839640"/>
          </a:xfrm>
        </p:grpSpPr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 rot="16200000">
              <a:off x="-429007" y="3898744"/>
              <a:ext cx="2132094" cy="5428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2400" dirty="0">
                  <a:ea typeface="Calibri"/>
                  <a:cs typeface="Times New Roman"/>
                </a:rPr>
                <a:t>ΣΤΡΑΤΗΓΙΚΟ</a:t>
              </a:r>
              <a:endParaRPr lang="el-GR" altLang="el-GR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 rot="16200000">
              <a:off x="-760520" y="6948333"/>
              <a:ext cx="2795119" cy="5429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2400" dirty="0">
                  <a:ea typeface="Calibri"/>
                  <a:cs typeface="Times New Roman"/>
                </a:rPr>
                <a:t>ΣΥΝΤΟΝΙΣΤΙΚΟ</a:t>
              </a:r>
              <a:endParaRPr lang="el-GR" altLang="el-GR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 rot="16200000">
              <a:off x="-610867" y="10386889"/>
              <a:ext cx="2495816" cy="5429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l-GR" sz="2400" dirty="0">
                  <a:ea typeface="Calibri"/>
                  <a:cs typeface="Times New Roman"/>
                </a:rPr>
                <a:t>ΥΛΟΠΟΙΗΣΗΣ</a:t>
              </a:r>
            </a:p>
          </p:txBody>
        </p:sp>
        <p:sp>
          <p:nvSpPr>
            <p:cNvPr id="24" name="Έλλειψη 44"/>
            <p:cNvSpPr/>
            <p:nvPr/>
          </p:nvSpPr>
          <p:spPr>
            <a:xfrm>
              <a:off x="1666468" y="9524936"/>
              <a:ext cx="2562632" cy="10494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144000" rIns="144000" anchor="ctr">
              <a:noAutofit/>
            </a:bodyPr>
            <a:lstStyle/>
            <a:p>
              <a:pPr algn="ctr"/>
              <a:r>
                <a:rPr lang="el-GR" sz="2400" b="1" dirty="0" smtClean="0"/>
                <a:t>Φορείς Διαχείρισης </a:t>
              </a:r>
              <a:endParaRPr lang="el-GR" sz="2400" b="1" dirty="0"/>
            </a:p>
          </p:txBody>
        </p:sp>
        <p:sp>
          <p:nvSpPr>
            <p:cNvPr id="25" name="Έλλειψη 45"/>
            <p:cNvSpPr/>
            <p:nvPr/>
          </p:nvSpPr>
          <p:spPr>
            <a:xfrm>
              <a:off x="3760843" y="10820399"/>
              <a:ext cx="2563757" cy="112338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144000" rIns="144000" anchor="ctr">
              <a:noAutofit/>
            </a:bodyPr>
            <a:lstStyle/>
            <a:p>
              <a:pPr algn="ctr"/>
              <a:r>
                <a:rPr lang="el-GR" sz="2400" b="1" dirty="0"/>
                <a:t>Φορείς </a:t>
              </a:r>
              <a:r>
                <a:rPr lang="el-GR" sz="2400" b="1" dirty="0" smtClean="0"/>
                <a:t>Υλοποίησης</a:t>
              </a:r>
              <a:endParaRPr lang="el-GR" sz="2400" b="1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2167298" y="3340461"/>
              <a:ext cx="2891032" cy="8132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144000" rIns="144000" anchor="ctr">
              <a:noAutofit/>
            </a:bodyPr>
            <a:lstStyle/>
            <a:p>
              <a:pPr algn="ctr"/>
              <a:r>
                <a:rPr lang="el-GR" sz="2400" b="1" dirty="0" smtClean="0">
                  <a:solidFill>
                    <a:schemeClr val="tx2">
                      <a:lumMod val="75000"/>
                    </a:schemeClr>
                  </a:solidFill>
                </a:rPr>
                <a:t>Περιφερειάρχης</a:t>
              </a:r>
              <a:endParaRPr lang="el-GR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291266" y="5822223"/>
              <a:ext cx="1375796" cy="708971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indent="-277813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sz="2400" b="1" dirty="0">
                  <a:latin typeface="+mn-lt"/>
                </a:rPr>
                <a:t>ΠΣΕΚ</a:t>
              </a:r>
              <a:endParaRPr lang="el-GR" altLang="el-GR" sz="2400" b="1" kern="0" baseline="30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2338747" y="6883059"/>
              <a:ext cx="2902376" cy="14115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square" lIns="144000" rIns="144000" anchor="ctr">
              <a:noAutofit/>
            </a:bodyPr>
            <a:lstStyle/>
            <a:p>
              <a:pPr algn="ctr"/>
              <a:r>
                <a:rPr lang="el-GR" sz="2400" b="1" dirty="0"/>
                <a:t>Αρμόδιο Περιφερειακό Όργανο</a:t>
              </a:r>
            </a:p>
          </p:txBody>
        </p:sp>
        <p:cxnSp>
          <p:nvCxnSpPr>
            <p:cNvPr id="29" name="Ευθύγραμμο βέλος σύνδεσης 28"/>
            <p:cNvCxnSpPr>
              <a:stCxn id="26" idx="2"/>
              <a:endCxn id="28" idx="0"/>
            </p:cNvCxnSpPr>
            <p:nvPr/>
          </p:nvCxnSpPr>
          <p:spPr>
            <a:xfrm>
              <a:off x="3612814" y="4153669"/>
              <a:ext cx="177121" cy="272939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 flipH="1">
              <a:off x="3355545" y="8294623"/>
              <a:ext cx="35356" cy="12303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/>
            <p:cNvCxnSpPr>
              <a:stCxn id="24" idx="5"/>
              <a:endCxn id="25" idx="1"/>
            </p:cNvCxnSpPr>
            <p:nvPr/>
          </p:nvCxnSpPr>
          <p:spPr>
            <a:xfrm>
              <a:off x="3853811" y="10420663"/>
              <a:ext cx="282486" cy="5642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Γωνιώδης σύνδεση 31"/>
            <p:cNvCxnSpPr>
              <a:stCxn id="27" idx="2"/>
              <a:endCxn id="28" idx="1"/>
            </p:cNvCxnSpPr>
            <p:nvPr/>
          </p:nvCxnSpPr>
          <p:spPr>
            <a:xfrm rot="16200000" flipH="1">
              <a:off x="1630132" y="6880225"/>
              <a:ext cx="1057647" cy="359583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>
              <a:stCxn id="27" idx="0"/>
            </p:cNvCxnSpPr>
            <p:nvPr/>
          </p:nvCxnSpPr>
          <p:spPr>
            <a:xfrm flipV="1">
              <a:off x="1979164" y="4153669"/>
              <a:ext cx="687898" cy="16685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3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Αναγκαίος Πρόσφορος Όρος: συνεχής παρακολούθηση 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723900" indent="-723900">
              <a:buNone/>
            </a:pPr>
            <a:r>
              <a:rPr lang="el-GR" sz="5200" dirty="0">
                <a:solidFill>
                  <a:srgbClr val="1F4E79"/>
                </a:solidFill>
              </a:rPr>
              <a:t>1. </a:t>
            </a:r>
            <a:r>
              <a:rPr lang="el-GR" sz="5200" dirty="0" smtClean="0">
                <a:solidFill>
                  <a:srgbClr val="1F4E79"/>
                </a:solidFill>
              </a:rPr>
              <a:t> Επικαιροποιημένη </a:t>
            </a:r>
            <a:r>
              <a:rPr lang="el-GR" sz="5200" dirty="0">
                <a:solidFill>
                  <a:srgbClr val="1F4E79"/>
                </a:solidFill>
              </a:rPr>
              <a:t>ανάλυση των προκλήσεων για τη διάδοση της καινοτομίας και την ψηφιοποίηση.</a:t>
            </a:r>
          </a:p>
          <a:p>
            <a:pPr marL="723900" indent="-723900">
              <a:buNone/>
            </a:pPr>
            <a:r>
              <a:rPr lang="el-GR" sz="5200" dirty="0">
                <a:solidFill>
                  <a:srgbClr val="1F4E79"/>
                </a:solidFill>
              </a:rPr>
              <a:t>2. </a:t>
            </a:r>
            <a:r>
              <a:rPr lang="el-GR" sz="5200" dirty="0" smtClean="0">
                <a:solidFill>
                  <a:srgbClr val="1F4E79"/>
                </a:solidFill>
              </a:rPr>
              <a:t> Ύπαρξη </a:t>
            </a:r>
            <a:r>
              <a:rPr lang="el-GR" sz="5200" dirty="0">
                <a:solidFill>
                  <a:srgbClr val="1F4E79"/>
                </a:solidFill>
              </a:rPr>
              <a:t>αρμόδιου περιφερειακού ή εθνικού οργανισμού ή φορέα που είναι υπεύθυνος για τη διαχείριση της Στρατηγικής Έξυπνης Εξειδίκευσης.</a:t>
            </a:r>
          </a:p>
          <a:p>
            <a:pPr marL="723900" indent="-723900">
              <a:buNone/>
            </a:pPr>
            <a:r>
              <a:rPr lang="el-GR" sz="5200" dirty="0">
                <a:solidFill>
                  <a:srgbClr val="1F4E79"/>
                </a:solidFill>
              </a:rPr>
              <a:t>3. </a:t>
            </a:r>
            <a:r>
              <a:rPr lang="el-GR" sz="5200" dirty="0" smtClean="0">
                <a:solidFill>
                  <a:srgbClr val="1F4E79"/>
                </a:solidFill>
              </a:rPr>
              <a:t> Εργαλεία </a:t>
            </a:r>
            <a:r>
              <a:rPr lang="el-GR" sz="5200" dirty="0">
                <a:solidFill>
                  <a:srgbClr val="1F4E79"/>
                </a:solidFill>
              </a:rPr>
              <a:t>παρακολούθησης και αξιολόγησης για τη μέτρηση των επιδόσεων ως προς την επίτευξη των στόχων της στρατηγικής.</a:t>
            </a:r>
          </a:p>
          <a:p>
            <a:pPr marL="723900" indent="-723900">
              <a:buNone/>
            </a:pPr>
            <a:r>
              <a:rPr lang="el-GR" sz="5200" dirty="0">
                <a:solidFill>
                  <a:srgbClr val="1F4E79"/>
                </a:solidFill>
              </a:rPr>
              <a:t>4. </a:t>
            </a:r>
            <a:r>
              <a:rPr lang="el-GR" sz="5200" dirty="0" smtClean="0">
                <a:solidFill>
                  <a:srgbClr val="1F4E79"/>
                </a:solidFill>
              </a:rPr>
              <a:t> Λειτουργία </a:t>
            </a:r>
            <a:r>
              <a:rPr lang="el-GR" sz="5200" dirty="0">
                <a:solidFill>
                  <a:srgbClr val="1F4E79"/>
                </a:solidFill>
              </a:rPr>
              <a:t>της συνεργασίας των ενδιαφερομένων μερών («Διαδικασία Επιχειρηματικής Ανακάλυψης»).</a:t>
            </a:r>
          </a:p>
          <a:p>
            <a:pPr marL="723900" indent="-723900">
              <a:buNone/>
            </a:pPr>
            <a:r>
              <a:rPr lang="el-GR" sz="5200" dirty="0">
                <a:solidFill>
                  <a:srgbClr val="1F4E79"/>
                </a:solidFill>
              </a:rPr>
              <a:t>5. </a:t>
            </a:r>
            <a:r>
              <a:rPr lang="el-GR" sz="5200" dirty="0" smtClean="0">
                <a:solidFill>
                  <a:srgbClr val="1F4E79"/>
                </a:solidFill>
              </a:rPr>
              <a:t> Αναγκαίες </a:t>
            </a:r>
            <a:r>
              <a:rPr lang="el-GR" sz="5200" dirty="0">
                <a:solidFill>
                  <a:srgbClr val="1F4E79"/>
                </a:solidFill>
              </a:rPr>
              <a:t>δράσεις για τη βελτίωση των εθνικών ή περιφερειακών συστημάτων έρευνας και καινοτομίας, εφόσον απαιτούνται.</a:t>
            </a:r>
          </a:p>
          <a:p>
            <a:pPr marL="723900" indent="-723900">
              <a:buNone/>
            </a:pPr>
            <a:r>
              <a:rPr lang="el-GR" sz="5200" dirty="0">
                <a:solidFill>
                  <a:srgbClr val="1F4E79"/>
                </a:solidFill>
              </a:rPr>
              <a:t>6</a:t>
            </a:r>
            <a:r>
              <a:rPr lang="el-GR" sz="5200" dirty="0" smtClean="0">
                <a:solidFill>
                  <a:srgbClr val="1F4E79"/>
                </a:solidFill>
              </a:rPr>
              <a:t>. Κατά </a:t>
            </a:r>
            <a:r>
              <a:rPr lang="el-GR" sz="5200" dirty="0">
                <a:solidFill>
                  <a:srgbClr val="1F4E79"/>
                </a:solidFill>
              </a:rPr>
              <a:t>περίπτωση, δράσεις για τη στήριξη της βιομηχανικής μετάβασης.</a:t>
            </a:r>
          </a:p>
          <a:p>
            <a:pPr marL="723900" indent="-723900">
              <a:buNone/>
            </a:pPr>
            <a:r>
              <a:rPr lang="el-GR" sz="5200" dirty="0">
                <a:solidFill>
                  <a:srgbClr val="1F4E79"/>
                </a:solidFill>
              </a:rPr>
              <a:t>7. </a:t>
            </a:r>
            <a:r>
              <a:rPr lang="el-GR" sz="5200" dirty="0" smtClean="0">
                <a:solidFill>
                  <a:srgbClr val="1F4E79"/>
                </a:solidFill>
              </a:rPr>
              <a:t> Μέτρα </a:t>
            </a:r>
            <a:r>
              <a:rPr lang="el-GR" sz="5200" dirty="0">
                <a:solidFill>
                  <a:srgbClr val="1F4E79"/>
                </a:solidFill>
              </a:rPr>
              <a:t>για την ενίσχυση της συνεργασίας με εταίρους εκτός συγκεκριμένου κράτους μέλους σε τομείς προτεραιότητας που υποστηρίζει η στρατηγική έξυπνης εξειδίκευσης.</a:t>
            </a:r>
          </a:p>
          <a:p>
            <a:pPr marL="1258888" lvl="0" indent="-723900">
              <a:buFont typeface="+mj-lt"/>
              <a:buAutoNum type="arabicPeriod"/>
            </a:pPr>
            <a:endParaRPr lang="el-GR" sz="13500" dirty="0"/>
          </a:p>
          <a:p>
            <a:pPr marL="0" indent="0">
              <a:buNone/>
            </a:pPr>
            <a:endParaRPr lang="el-GR" sz="61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5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11B1C1CFF8DAB947A82F6DF0ECF25287" ma:contentTypeVersion="1" ma:contentTypeDescription="Δημιουργία νέου εγγράφου" ma:contentTypeScope="" ma:versionID="71897cb30e9ffdb094ac41dff693c6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C067186-7897-4BB8-8102-E7F1E6C6E8E0}"/>
</file>

<file path=customXml/itemProps2.xml><?xml version="1.0" encoding="utf-8"?>
<ds:datastoreItem xmlns:ds="http://schemas.openxmlformats.org/officeDocument/2006/customXml" ds:itemID="{2F45DCDB-3F2A-4D6A-B557-F4CE8957A3C2}"/>
</file>

<file path=customXml/itemProps3.xml><?xml version="1.0" encoding="utf-8"?>
<ds:datastoreItem xmlns:ds="http://schemas.openxmlformats.org/officeDocument/2006/customXml" ds:itemID="{388AE540-9D79-401D-B947-D1C9F4F06539}"/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1014</Words>
  <Application>Microsoft Office PowerPoint</Application>
  <PresentationFormat>Προσαρμογή</PresentationFormat>
  <Paragraphs>116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Προσαρμοσμένη σχεδίαση</vt:lpstr>
      <vt:lpstr>1_Προσαρμοσμένη σχεδίαση</vt:lpstr>
      <vt:lpstr>base</vt:lpstr>
      <vt:lpstr>Παρουσίαση του PowerPoint</vt:lpstr>
      <vt:lpstr>Περιεχόμενα παρουσίασης</vt:lpstr>
      <vt:lpstr>Δομή Διακυβέρνησης της Στρατηγικής Έξυπνης Εξειδίκευσης</vt:lpstr>
      <vt:lpstr>Κύρια σημεία του θεσμικού πλαισίου (1/2)</vt:lpstr>
      <vt:lpstr>Κύρια σημεία του θεσμικού πλαισίου(2/2)</vt:lpstr>
      <vt:lpstr>Παρουσίαση του PowerPoint</vt:lpstr>
      <vt:lpstr>Παρουσίαση του PowerPoint</vt:lpstr>
      <vt:lpstr>Παρουσίαση του PowerPoint</vt:lpstr>
      <vt:lpstr>Αναγκαίος Πρόσφορος Όρος: συνεχής παρακολούθηση </vt:lpstr>
      <vt:lpstr>Διαδικασία Επιχειρηματικής Ανακάλυψης (ΔΕΑ)</vt:lpstr>
      <vt:lpstr>Χαρακτηριστικά της ΔΕΑ</vt:lpstr>
      <vt:lpstr>Αποτελέσματα ΔΕΑ</vt:lpstr>
      <vt:lpstr>Σύστημα Παρακολούθησης της Στρατηγικής Έξυπνης Εξειδίκευσης</vt:lpstr>
      <vt:lpstr>Σύστημα Παρακολούθησης: αντικείμενο και πηγές </vt:lpstr>
      <vt:lpstr>Σύστημα Παρακολούθησης: Ετήσιες Εκθέσεις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Πελεκάση, Σταυρούλα</cp:lastModifiedBy>
  <cp:revision>335</cp:revision>
  <cp:lastPrinted>2023-04-26T06:35:14Z</cp:lastPrinted>
  <dcterms:created xsi:type="dcterms:W3CDTF">2022-06-03T15:25:51Z</dcterms:created>
  <dcterms:modified xsi:type="dcterms:W3CDTF">2023-04-27T07:50:05Z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0x01010011B1C1CFF8DAB947A82F6DF0ECF25287</vt:lpwstr>
  </property>
</Properties>
</file>