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comment1.xml" ContentType="application/vnd.openxmlformats-officedocument.presentationml.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7"/>
  </p:notesMasterIdLst>
  <p:handoutMasterIdLst>
    <p:handoutMasterId r:id="rId38"/>
  </p:handoutMasterIdLst>
  <p:sldIdLst>
    <p:sldId id="258" r:id="rId5"/>
    <p:sldId id="393" r:id="rId6"/>
    <p:sldId id="401" r:id="rId7"/>
    <p:sldId id="414" r:id="rId8"/>
    <p:sldId id="404" r:id="rId9"/>
    <p:sldId id="421" r:id="rId10"/>
    <p:sldId id="407" r:id="rId11"/>
    <p:sldId id="408" r:id="rId12"/>
    <p:sldId id="409" r:id="rId13"/>
    <p:sldId id="405" r:id="rId14"/>
    <p:sldId id="402" r:id="rId15"/>
    <p:sldId id="410" r:id="rId16"/>
    <p:sldId id="391" r:id="rId17"/>
    <p:sldId id="390" r:id="rId18"/>
    <p:sldId id="412" r:id="rId19"/>
    <p:sldId id="413" r:id="rId20"/>
    <p:sldId id="415" r:id="rId21"/>
    <p:sldId id="416" r:id="rId22"/>
    <p:sldId id="417" r:id="rId23"/>
    <p:sldId id="443" r:id="rId24"/>
    <p:sldId id="423" r:id="rId25"/>
    <p:sldId id="424" r:id="rId26"/>
    <p:sldId id="427" r:id="rId27"/>
    <p:sldId id="428" r:id="rId28"/>
    <p:sldId id="446" r:id="rId29"/>
    <p:sldId id="447" r:id="rId30"/>
    <p:sldId id="284" r:id="rId31"/>
    <p:sldId id="449" r:id="rId32"/>
    <p:sldId id="439" r:id="rId33"/>
    <p:sldId id="440" r:id="rId34"/>
    <p:sldId id="441" r:id="rId35"/>
    <p:sldId id="442" r:id="rId36"/>
  </p:sldIdLst>
  <p:sldSz cx="12192000" cy="6858000"/>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ONTIKAKIS Dimitrios (JRC-SEVILLA)" initials="PD(" lastIdx="1" clrIdx="0">
    <p:extLst>
      <p:ext uri="{19B8F6BF-5375-455C-9EA6-DF929625EA0E}">
        <p15:presenceInfo xmlns:p15="http://schemas.microsoft.com/office/powerpoint/2012/main" userId="S-1-5-21-1606980848-2025429265-839522115-7898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356B1"/>
    <a:srgbClr val="024EA2"/>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62" autoAdjust="0"/>
    <p:restoredTop sz="77907" autoAdjust="0"/>
  </p:normalViewPr>
  <p:slideViewPr>
    <p:cSldViewPr snapToGrid="0">
      <p:cViewPr varScale="1">
        <p:scale>
          <a:sx n="90" d="100"/>
          <a:sy n="90" d="100"/>
        </p:scale>
        <p:origin x="1638" y="66"/>
      </p:cViewPr>
      <p:guideLst>
        <p:guide orient="horz" pos="2092"/>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01-29T10:39:36.544" idx="1">
    <p:pos x="10" y="10"/>
    <p:text/>
    <p:extLst>
      <p:ext uri="{C676402C-5697-4E1C-873F-D02D1690AC5C}">
        <p15:threadingInfo xmlns:p15="http://schemas.microsoft.com/office/powerpoint/2012/main" timeZoneBias="-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8056"/>
          </a:xfrm>
          <a:prstGeom prst="rect">
            <a:avLst/>
          </a:prstGeom>
        </p:spPr>
        <p:txBody>
          <a:bodyPr vert="horz" lIns="91440" tIns="45720" rIns="91440" bIns="45720" rtlCol="0"/>
          <a:lstStyle>
            <a:lvl1pPr algn="r">
              <a:defRPr sz="1200"/>
            </a:lvl1pPr>
          </a:lstStyle>
          <a:p>
            <a:fld id="{3A939EFE-0303-44F6-9A16-FD3B5E015DB1}" type="datetimeFigureOut">
              <a:rPr lang="en-GB" smtClean="0"/>
              <a:t>29/01/2025</a:t>
            </a:fld>
            <a:endParaRPr lang="en-GB"/>
          </a:p>
        </p:txBody>
      </p:sp>
      <p:sp>
        <p:nvSpPr>
          <p:cNvPr id="4" name="Footer Placeholder 3"/>
          <p:cNvSpPr>
            <a:spLocks noGrp="1"/>
          </p:cNvSpPr>
          <p:nvPr>
            <p:ph type="ftr" sz="quarter" idx="2"/>
          </p:nvPr>
        </p:nvSpPr>
        <p:spPr>
          <a:xfrm>
            <a:off x="0" y="9428584"/>
            <a:ext cx="2889938"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7607" y="9428584"/>
            <a:ext cx="2889938" cy="498055"/>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A3B926D1-0013-4A80-B64E-9D824EE65210}" type="datetimeFigureOut">
              <a:rPr lang="en-GB" smtClean="0"/>
              <a:t>29/01/2025</a:t>
            </a:fld>
            <a:endParaRPr lang="en-GB"/>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1</a:t>
            </a:fld>
            <a:endParaRPr lang="en-GB"/>
          </a:p>
        </p:txBody>
      </p:sp>
    </p:spTree>
    <p:extLst>
      <p:ext uri="{BB962C8B-B14F-4D97-AF65-F5344CB8AC3E}">
        <p14:creationId xmlns:p14="http://schemas.microsoft.com/office/powerpoint/2010/main" val="2525198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Recognise that the road towards sustainability is long and winding. The transition won’t happen overnight.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Governments actions should focus on two fronts: (1) </a:t>
            </a:r>
            <a:r>
              <a:rPr lang="en-US" baseline="0" dirty="0" smtClean="0"/>
              <a:t>support emergent systems aligned with SDGs and, in parallel, (2) support the transition of the dominant unsustainable systems, ensuring that no one is left behind.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r>
              <a:rPr lang="en-GB" dirty="0" smtClean="0"/>
              <a:t>Important </a:t>
            </a:r>
            <a:r>
              <a:rPr lang="en-GB" b="1" dirty="0" smtClean="0"/>
              <a:t>to repurpose S3 </a:t>
            </a:r>
            <a:r>
              <a:rPr lang="en-GB" dirty="0" smtClean="0"/>
              <a:t>in this direction</a:t>
            </a:r>
            <a:r>
              <a:rPr lang="en-GB" baseline="0" dirty="0" smtClean="0"/>
              <a:t> and to also </a:t>
            </a:r>
            <a:r>
              <a:rPr lang="en-GB" b="1" baseline="0" dirty="0" smtClean="0"/>
              <a:t>support the gradual transition of underlying policy support systems</a:t>
            </a:r>
            <a:r>
              <a:rPr lang="en-GB" baseline="0" dirty="0" smtClean="0"/>
              <a:t>. </a:t>
            </a:r>
          </a:p>
          <a:p>
            <a:endParaRPr lang="en-GB" baseline="0" dirty="0" smtClean="0"/>
          </a:p>
        </p:txBody>
      </p:sp>
      <p:sp>
        <p:nvSpPr>
          <p:cNvPr id="4" name="Slide Number Placeholder 3"/>
          <p:cNvSpPr>
            <a:spLocks noGrp="1"/>
          </p:cNvSpPr>
          <p:nvPr>
            <p:ph type="sldNum" sz="quarter" idx="10"/>
          </p:nvPr>
        </p:nvSpPr>
        <p:spPr/>
        <p:txBody>
          <a:bodyPr/>
          <a:lstStyle/>
          <a:p>
            <a:fld id="{59CF2995-AB43-4B7C-B8CD-9DC7C3692A9C}" type="slidenum">
              <a:rPr lang="en-GB" smtClean="0"/>
              <a:t>13</a:t>
            </a:fld>
            <a:endParaRPr lang="en-GB"/>
          </a:p>
        </p:txBody>
      </p:sp>
    </p:spTree>
    <p:extLst>
      <p:ext uri="{BB962C8B-B14F-4D97-AF65-F5344CB8AC3E}">
        <p14:creationId xmlns:p14="http://schemas.microsoft.com/office/powerpoint/2010/main" val="1355634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Two pre-requisites for this to happen: </a:t>
            </a:r>
          </a:p>
          <a:p>
            <a:r>
              <a:rPr lang="en-GB" dirty="0" smtClean="0"/>
              <a:t>First, working</a:t>
            </a:r>
            <a:r>
              <a:rPr lang="en-GB" baseline="0" dirty="0" smtClean="0"/>
              <a:t> closely with local stakeholders to set priorities that combine societal (e.g. reduction of youth unemployment and emigration Lleida), economic (new business models and investments for higher value added activities) and environmental (reduction in pollution </a:t>
            </a:r>
            <a:r>
              <a:rPr lang="en-GB" baseline="0" dirty="0" smtClean="0"/>
              <a:t>from intensive animal farming in Lleida) and develop tentative/adaptive roadmaps for their implantation, called “Shared Agendas”</a:t>
            </a:r>
          </a:p>
          <a:p>
            <a:endParaRPr lang="en-GB" baseline="0" dirty="0" smtClean="0"/>
          </a:p>
          <a:p>
            <a:r>
              <a:rPr lang="en-GB" baseline="0" dirty="0" smtClean="0"/>
              <a:t>Second prerequisite, to introduce system upgrades in public administration that allows timely coordination, real-time monitoring and adaptation.</a:t>
            </a:r>
            <a:endParaRPr lang="en-GB" dirty="0" smtClean="0"/>
          </a:p>
          <a:p>
            <a:endParaRPr lang="en-GB" dirty="0" smtClean="0"/>
          </a:p>
          <a:p>
            <a:r>
              <a:rPr lang="en-GB" dirty="0" smtClean="0"/>
              <a:t>Of particular</a:t>
            </a:r>
            <a:r>
              <a:rPr lang="en-GB" baseline="0" dirty="0" smtClean="0"/>
              <a:t> interest to a Greek context, given the similarities of the governance systems, is the administrative mechanism they developed to implement such an unconventional S3, the Opportunities Discovery Mechanism. Training and long-term capacity building for all public officials a key feature. </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14</a:t>
            </a:fld>
            <a:endParaRPr lang="en-GB"/>
          </a:p>
        </p:txBody>
      </p:sp>
    </p:spTree>
    <p:extLst>
      <p:ext uri="{BB962C8B-B14F-4D97-AF65-F5344CB8AC3E}">
        <p14:creationId xmlns:p14="http://schemas.microsoft.com/office/powerpoint/2010/main" val="3365138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19</a:t>
            </a:fld>
            <a:endParaRPr lang="en-GB"/>
          </a:p>
        </p:txBody>
      </p:sp>
    </p:spTree>
    <p:extLst>
      <p:ext uri="{BB962C8B-B14F-4D97-AF65-F5344CB8AC3E}">
        <p14:creationId xmlns:p14="http://schemas.microsoft.com/office/powerpoint/2010/main" val="1914891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20</a:t>
            </a:fld>
            <a:endParaRPr lang="en-GB"/>
          </a:p>
        </p:txBody>
      </p:sp>
    </p:spTree>
    <p:extLst>
      <p:ext uri="{BB962C8B-B14F-4D97-AF65-F5344CB8AC3E}">
        <p14:creationId xmlns:p14="http://schemas.microsoft.com/office/powerpoint/2010/main" val="20068860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So </a:t>
            </a:r>
            <a:r>
              <a:rPr lang="it-IT" dirty="0" err="1" smtClean="0"/>
              <a:t>how</a:t>
            </a:r>
            <a:r>
              <a:rPr lang="it-IT" dirty="0" smtClean="0"/>
              <a:t> do </a:t>
            </a:r>
            <a:r>
              <a:rPr lang="it-IT" dirty="0" err="1" smtClean="0"/>
              <a:t>you</a:t>
            </a:r>
            <a:r>
              <a:rPr lang="it-IT" baseline="0" dirty="0" smtClean="0"/>
              <a:t> do </a:t>
            </a:r>
            <a:r>
              <a:rPr lang="it-IT" baseline="0" dirty="0" err="1" smtClean="0"/>
              <a:t>it</a:t>
            </a:r>
            <a:r>
              <a:rPr lang="it-IT" baseline="0" dirty="0" smtClean="0"/>
              <a:t>, </a:t>
            </a:r>
            <a:r>
              <a:rPr lang="it-IT" baseline="0" dirty="0" err="1" smtClean="0"/>
              <a:t>if</a:t>
            </a:r>
            <a:r>
              <a:rPr lang="it-IT" baseline="0" dirty="0" smtClean="0"/>
              <a:t> </a:t>
            </a:r>
            <a:r>
              <a:rPr lang="it-IT" baseline="0" dirty="0" err="1" smtClean="0"/>
              <a:t>you</a:t>
            </a:r>
            <a:r>
              <a:rPr lang="it-IT" baseline="0" dirty="0" smtClean="0"/>
              <a:t> </a:t>
            </a:r>
            <a:r>
              <a:rPr lang="it-IT" baseline="0" dirty="0" err="1" smtClean="0"/>
              <a:t>want</a:t>
            </a:r>
            <a:r>
              <a:rPr lang="it-IT" baseline="0" dirty="0" smtClean="0"/>
              <a:t> to </a:t>
            </a:r>
            <a:r>
              <a:rPr lang="it-IT" baseline="0" dirty="0" err="1" smtClean="0"/>
              <a:t>try</a:t>
            </a:r>
            <a:r>
              <a:rPr lang="it-IT" baseline="0" dirty="0" smtClean="0"/>
              <a:t> </a:t>
            </a:r>
            <a:r>
              <a:rPr lang="it-IT" baseline="0" dirty="0" err="1" smtClean="0"/>
              <a:t>it</a:t>
            </a:r>
            <a:r>
              <a:rPr lang="it-IT" baseline="0" dirty="0" smtClean="0"/>
              <a:t> </a:t>
            </a:r>
            <a:r>
              <a:rPr lang="it-IT" baseline="0" dirty="0" err="1" smtClean="0"/>
              <a:t>at</a:t>
            </a:r>
            <a:r>
              <a:rPr lang="it-IT" baseline="0" dirty="0" smtClean="0"/>
              <a:t> home? The JRC </a:t>
            </a:r>
            <a:r>
              <a:rPr lang="it-IT" baseline="0" dirty="0" err="1" smtClean="0"/>
              <a:t>ACTIONbook</a:t>
            </a:r>
            <a:r>
              <a:rPr lang="it-IT" baseline="0" smtClean="0"/>
              <a:t> can help!</a:t>
            </a:r>
            <a:endParaRPr lang="it-IT"/>
          </a:p>
        </p:txBody>
      </p:sp>
      <p:sp>
        <p:nvSpPr>
          <p:cNvPr id="4" name="Segnaposto numero diapositiva 3"/>
          <p:cNvSpPr>
            <a:spLocks noGrp="1"/>
          </p:cNvSpPr>
          <p:nvPr>
            <p:ph type="sldNum" sz="quarter" idx="5"/>
          </p:nvPr>
        </p:nvSpPr>
        <p:spPr/>
        <p:txBody>
          <a:bodyPr/>
          <a:lstStyle/>
          <a:p>
            <a:fld id="{59CF2995-AB43-4B7C-B8CD-9DC7C3692A9C}" type="slidenum">
              <a:rPr lang="en-GB" smtClean="0"/>
              <a:pPr/>
              <a:t>21</a:t>
            </a:fld>
            <a:endParaRPr lang="en-GB"/>
          </a:p>
        </p:txBody>
      </p:sp>
    </p:spTree>
    <p:extLst>
      <p:ext uri="{BB962C8B-B14F-4D97-AF65-F5344CB8AC3E}">
        <p14:creationId xmlns:p14="http://schemas.microsoft.com/office/powerpoint/2010/main" val="2685463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9CF2995-AB43-4B7C-B8CD-9DC7C3692A9C}" type="slidenum">
              <a:rPr lang="en-GB" smtClean="0"/>
              <a:pPr/>
              <a:t>22</a:t>
            </a:fld>
            <a:endParaRPr lang="en-GB"/>
          </a:p>
        </p:txBody>
      </p:sp>
    </p:spTree>
    <p:extLst>
      <p:ext uri="{BB962C8B-B14F-4D97-AF65-F5344CB8AC3E}">
        <p14:creationId xmlns:p14="http://schemas.microsoft.com/office/powerpoint/2010/main" val="3064739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Six chapters and activities on a thematic basis. </a:t>
            </a:r>
          </a:p>
          <a:p>
            <a:pPr marL="171450" indent="-171450">
              <a:buFontTx/>
              <a:buChar char="-"/>
            </a:pPr>
            <a:r>
              <a:rPr lang="en-US" sz="1200" b="1" i="0" u="none" strike="noStrike" kern="1200" baseline="0" dirty="0">
                <a:solidFill>
                  <a:schemeClr val="tx1"/>
                </a:solidFill>
                <a:latin typeface="+mn-lt"/>
                <a:ea typeface="+mn-ea"/>
                <a:cs typeface="+mn-cs"/>
              </a:rPr>
              <a:t>modular</a:t>
            </a:r>
            <a:r>
              <a:rPr lang="en-US" sz="1200" b="0" i="0" u="none" strike="noStrike" kern="1200" baseline="0" dirty="0">
                <a:solidFill>
                  <a:schemeClr val="tx1"/>
                </a:solidFill>
                <a:latin typeface="+mn-lt"/>
                <a:ea typeface="+mn-ea"/>
                <a:cs typeface="+mn-cs"/>
              </a:rPr>
              <a:t>. Depending on your </a:t>
            </a:r>
            <a:r>
              <a:rPr lang="en-US" sz="1200" b="1" i="0" u="none" strike="noStrike" kern="1200" baseline="0" dirty="0">
                <a:solidFill>
                  <a:schemeClr val="tx1"/>
                </a:solidFill>
                <a:latin typeface="+mn-lt"/>
                <a:ea typeface="+mn-ea"/>
                <a:cs typeface="+mn-cs"/>
              </a:rPr>
              <a:t>goal</a:t>
            </a:r>
            <a:r>
              <a:rPr lang="en-US" sz="1200" b="0" i="0" u="none" strike="noStrike" kern="1200" baseline="0" dirty="0">
                <a:solidFill>
                  <a:schemeClr val="tx1"/>
                </a:solidFill>
                <a:latin typeface="+mn-lt"/>
                <a:ea typeface="+mn-ea"/>
                <a:cs typeface="+mn-cs"/>
              </a:rPr>
              <a:t>, some activities can be initiated, continued, or (temporarily) left aside</a:t>
            </a:r>
          </a:p>
          <a:p>
            <a:pPr marL="171450" indent="-171450">
              <a:buFontTx/>
              <a:buChar char="-"/>
            </a:pPr>
            <a:r>
              <a:rPr lang="en-US" sz="1200" b="0" i="0" u="none" strike="noStrike" kern="1200" baseline="0" dirty="0">
                <a:solidFill>
                  <a:schemeClr val="tx1"/>
                </a:solidFill>
                <a:latin typeface="+mn-lt"/>
                <a:ea typeface="+mn-ea"/>
                <a:cs typeface="+mn-cs"/>
              </a:rPr>
              <a:t>Activities are ongoing and take place </a:t>
            </a:r>
            <a:r>
              <a:rPr lang="en-US" sz="1200" b="1" i="0" u="none" strike="noStrike" kern="1200" baseline="0" dirty="0">
                <a:solidFill>
                  <a:schemeClr val="tx1"/>
                </a:solidFill>
                <a:latin typeface="+mn-lt"/>
                <a:ea typeface="+mn-ea"/>
                <a:cs typeface="+mn-cs"/>
              </a:rPr>
              <a:t>in parallel</a:t>
            </a:r>
            <a:r>
              <a:rPr lang="en-US" sz="1200" b="0" i="0" u="none" strike="noStrike" kern="1200" baseline="0" dirty="0">
                <a:solidFill>
                  <a:schemeClr val="tx1"/>
                </a:solidFill>
                <a:latin typeface="+mn-lt"/>
                <a:ea typeface="+mn-ea"/>
                <a:cs typeface="+mn-cs"/>
              </a:rPr>
              <a:t>. </a:t>
            </a:r>
          </a:p>
          <a:p>
            <a:pPr marL="171450" indent="-171450">
              <a:buFontTx/>
              <a:buChar cha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Therefore, the activities are not in any particular order. </a:t>
            </a:r>
            <a:r>
              <a:rPr lang="en-US" sz="1200" b="1" i="0" u="none" strike="noStrike" kern="1200" baseline="0" dirty="0">
                <a:solidFill>
                  <a:schemeClr val="tx1"/>
                </a:solidFill>
                <a:latin typeface="+mn-lt"/>
                <a:ea typeface="+mn-ea"/>
                <a:cs typeface="+mn-cs"/>
              </a:rPr>
              <a:t>The pages can be shuffled into a different order</a:t>
            </a:r>
            <a:r>
              <a:rPr lang="en-US" sz="1200" b="0" i="0" u="none" strike="noStrike" kern="1200" baseline="0" dirty="0">
                <a:solidFill>
                  <a:schemeClr val="tx1"/>
                </a:solidFill>
                <a:latin typeface="+mn-lt"/>
                <a:ea typeface="+mn-ea"/>
                <a:cs typeface="+mn-cs"/>
              </a:rPr>
              <a:t>. For example, you can punch them along the left margin and bind them in a ring binder, so they can be used when needed or in a different order. They can also be used as slides, thanks to their horizontal layout. </a:t>
            </a:r>
          </a:p>
          <a:p>
            <a:r>
              <a:rPr lang="en-US" sz="1200" b="0" i="0" u="none" strike="noStrike" kern="1200" baseline="0" dirty="0">
                <a:solidFill>
                  <a:schemeClr val="tx1"/>
                </a:solidFill>
                <a:latin typeface="+mn-lt"/>
                <a:ea typeface="+mn-ea"/>
                <a:cs typeface="+mn-cs"/>
              </a:rPr>
              <a:t>The chapters and activities described here are not meant to be faithfully followed but provide </a:t>
            </a:r>
            <a:r>
              <a:rPr lang="en-US" sz="1200" b="1" i="0" u="none" strike="noStrike" kern="1200" baseline="0" dirty="0">
                <a:solidFill>
                  <a:schemeClr val="tx1"/>
                </a:solidFill>
                <a:latin typeface="+mn-lt"/>
                <a:ea typeface="+mn-ea"/>
                <a:cs typeface="+mn-cs"/>
              </a:rPr>
              <a:t>input for reflection and action</a:t>
            </a:r>
            <a:r>
              <a:rPr lang="en-US" sz="1200" b="0" i="0" u="none" strike="noStrike" kern="1200" baseline="0" dirty="0">
                <a:solidFill>
                  <a:schemeClr val="tx1"/>
                </a:solidFill>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pPr/>
              <a:t>23</a:t>
            </a:fld>
            <a:endParaRPr lang="en-GB"/>
          </a:p>
        </p:txBody>
      </p:sp>
    </p:spTree>
    <p:extLst>
      <p:ext uri="{BB962C8B-B14F-4D97-AF65-F5344CB8AC3E}">
        <p14:creationId xmlns:p14="http://schemas.microsoft.com/office/powerpoint/2010/main" val="915131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2F158A5-4FAC-4D24-B884-C8326512B96D}" type="slidenum">
              <a:rPr lang="en-GB" smtClean="0"/>
              <a:t>25</a:t>
            </a:fld>
            <a:endParaRPr lang="en-GB"/>
          </a:p>
        </p:txBody>
      </p:sp>
    </p:spTree>
    <p:extLst>
      <p:ext uri="{BB962C8B-B14F-4D97-AF65-F5344CB8AC3E}">
        <p14:creationId xmlns:p14="http://schemas.microsoft.com/office/powerpoint/2010/main" val="2049646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27</a:t>
            </a:fld>
            <a:endParaRPr lang="en-GB"/>
          </a:p>
        </p:txBody>
      </p:sp>
    </p:spTree>
    <p:extLst>
      <p:ext uri="{BB962C8B-B14F-4D97-AF65-F5344CB8AC3E}">
        <p14:creationId xmlns:p14="http://schemas.microsoft.com/office/powerpoint/2010/main" val="20075199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2F158A5-4FAC-4D24-B884-C8326512B96D}" type="slidenum">
              <a:rPr lang="en-GB" smtClean="0"/>
              <a:t>29</a:t>
            </a:fld>
            <a:endParaRPr lang="en-GB"/>
          </a:p>
        </p:txBody>
      </p:sp>
    </p:spTree>
    <p:extLst>
      <p:ext uri="{BB962C8B-B14F-4D97-AF65-F5344CB8AC3E}">
        <p14:creationId xmlns:p14="http://schemas.microsoft.com/office/powerpoint/2010/main" val="1614191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We</a:t>
            </a:r>
            <a:r>
              <a:rPr lang="en-GB" baseline="0" dirty="0" smtClean="0"/>
              <a:t> are l</a:t>
            </a:r>
            <a:r>
              <a:rPr lang="en-GB" dirty="0" smtClean="0"/>
              <a:t>iving through exceptional times: need to act</a:t>
            </a:r>
            <a:r>
              <a:rPr lang="en-GB" baseline="0" dirty="0" smtClean="0"/>
              <a:t> quickly to address climate change while leaving none behind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This is also a unique occasion to secure Europe’s position in the economy of the future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Now is the time for a new approach to development strategies: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There are deep global transformations of basic human support systems, including food, housing, energy, transport;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The European Green Deal isn’t just a climate policy, it is a social and an industrial policy, anticipating future EU competitiveness passing through sustainability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Innovation scholars are now emphasising a new way to understand innovation and to influence it, focusing on system-level innovation and on the design of transformative innovation policies.</a:t>
            </a:r>
          </a:p>
        </p:txBody>
      </p:sp>
      <p:sp>
        <p:nvSpPr>
          <p:cNvPr id="4" name="Slide Number Placeholder 3"/>
          <p:cNvSpPr>
            <a:spLocks noGrp="1"/>
          </p:cNvSpPr>
          <p:nvPr>
            <p:ph type="sldNum" sz="quarter" idx="10"/>
          </p:nvPr>
        </p:nvSpPr>
        <p:spPr/>
        <p:txBody>
          <a:bodyPr/>
          <a:lstStyle/>
          <a:p>
            <a:fld id="{59CF2995-AB43-4B7C-B8CD-9DC7C3692A9C}" type="slidenum">
              <a:rPr lang="en-GB" smtClean="0"/>
              <a:t>2</a:t>
            </a:fld>
            <a:endParaRPr lang="en-GB"/>
          </a:p>
        </p:txBody>
      </p:sp>
    </p:spTree>
    <p:extLst>
      <p:ext uri="{BB962C8B-B14F-4D97-AF65-F5344CB8AC3E}">
        <p14:creationId xmlns:p14="http://schemas.microsoft.com/office/powerpoint/2010/main" val="29762823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Font typeface="Arial" panose="020B0604020202020204" pitchFamily="34" charset="0"/>
              <a:buChar char="•"/>
            </a:pPr>
            <a:r>
              <a:rPr lang="en-GB" b="1">
                <a:latin typeface="EC Square Sans Cond Pro"/>
              </a:rPr>
              <a:t>Raise awareness</a:t>
            </a:r>
            <a:r>
              <a:rPr lang="en-GB">
                <a:latin typeface="EC Square Sans Cond Pro"/>
              </a:rPr>
              <a:t> and enhance understanding of transformative innovation policies.</a:t>
            </a:r>
            <a:endParaRPr lang="en-IE">
              <a:latin typeface="EC Square Sans Cond Pro"/>
              <a:cs typeface="Arial"/>
            </a:endParaRPr>
          </a:p>
          <a:p>
            <a:pPr>
              <a:buFont typeface="Arial" panose="020B0604020202020204" pitchFamily="34" charset="0"/>
              <a:buChar char="•"/>
            </a:pPr>
            <a:r>
              <a:rPr lang="en-GB">
                <a:latin typeface="EC Square Sans Cond Pro"/>
              </a:rPr>
              <a:t>Enhance the readiness of territories to implement transformative innovation policies through the </a:t>
            </a:r>
            <a:r>
              <a:rPr lang="en-GB" b="1">
                <a:latin typeface="EC Square Sans Cond Pro"/>
              </a:rPr>
              <a:t>development of new capacities</a:t>
            </a:r>
            <a:r>
              <a:rPr lang="en-GB">
                <a:latin typeface="EC Square Sans Cond Pro"/>
              </a:rPr>
              <a:t>.</a:t>
            </a:r>
            <a:endParaRPr lang="en-GB">
              <a:latin typeface="EC Square Sans Cond Pro"/>
              <a:cs typeface="Arial"/>
            </a:endParaRPr>
          </a:p>
          <a:p>
            <a:pPr lvl="0">
              <a:buFont typeface="Arial" panose="020B0604020202020204" pitchFamily="34" charset="0"/>
              <a:buChar char="•"/>
            </a:pPr>
            <a:r>
              <a:rPr lang="en-IE" b="1">
                <a:latin typeface="EC Square Sans Cond Pro"/>
              </a:rPr>
              <a:t>Experiment</a:t>
            </a:r>
            <a:r>
              <a:rPr lang="en-IE">
                <a:latin typeface="EC Square Sans Cond Pro"/>
              </a:rPr>
              <a:t> using participatory and innovative approaches to address complex sustainability transition challenges.</a:t>
            </a:r>
            <a:endParaRPr lang="en-IE">
              <a:latin typeface="EC Square Sans Cond Pro"/>
              <a:cs typeface="Arial"/>
            </a:endParaRPr>
          </a:p>
          <a:p>
            <a:pPr>
              <a:buFont typeface="Arial" panose="020B0604020202020204" pitchFamily="34" charset="0"/>
              <a:buChar char="•"/>
            </a:pPr>
            <a:r>
              <a:rPr lang="en-IE">
                <a:latin typeface="EC Square Sans Cond Pro"/>
              </a:rPr>
              <a:t>Challenge-based</a:t>
            </a:r>
          </a:p>
          <a:p>
            <a:endParaRPr lang="en-IE">
              <a:ea typeface="Calibri"/>
              <a:cs typeface="Calibri"/>
            </a:endParaRPr>
          </a:p>
        </p:txBody>
      </p:sp>
      <p:sp>
        <p:nvSpPr>
          <p:cNvPr id="4" name="Slide Number Placeholder 3"/>
          <p:cNvSpPr>
            <a:spLocks noGrp="1"/>
          </p:cNvSpPr>
          <p:nvPr>
            <p:ph type="sldNum" sz="quarter" idx="10"/>
          </p:nvPr>
        </p:nvSpPr>
        <p:spPr/>
        <p:txBody>
          <a:bodyPr/>
          <a:lstStyle/>
          <a:p>
            <a:fld id="{E22BEC26-E91F-4A74-A0F2-B2AC3325FF26}" type="slidenum">
              <a:rPr lang="en-GB" smtClean="0"/>
              <a:t>31</a:t>
            </a:fld>
            <a:endParaRPr lang="en-GB"/>
          </a:p>
        </p:txBody>
      </p:sp>
    </p:spTree>
    <p:extLst>
      <p:ext uri="{BB962C8B-B14F-4D97-AF65-F5344CB8AC3E}">
        <p14:creationId xmlns:p14="http://schemas.microsoft.com/office/powerpoint/2010/main" val="2781394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59CF2995-AB43-4B7C-B8CD-9DC7C3692A9C}" type="slidenum">
              <a:rPr lang="en-GB" smtClean="0"/>
              <a:pPr/>
              <a:t>32</a:t>
            </a:fld>
            <a:endParaRPr lang="en-GB"/>
          </a:p>
        </p:txBody>
      </p:sp>
    </p:spTree>
    <p:extLst>
      <p:ext uri="{BB962C8B-B14F-4D97-AF65-F5344CB8AC3E}">
        <p14:creationId xmlns:p14="http://schemas.microsoft.com/office/powerpoint/2010/main" val="931604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3</a:t>
            </a:fld>
            <a:endParaRPr lang="en-GB"/>
          </a:p>
        </p:txBody>
      </p:sp>
    </p:spTree>
    <p:extLst>
      <p:ext uri="{BB962C8B-B14F-4D97-AF65-F5344CB8AC3E}">
        <p14:creationId xmlns:p14="http://schemas.microsoft.com/office/powerpoint/2010/main" val="2001949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ZLTs are spaces (physical and/or virtual) for carrying out tests and experimentation in a real or near-real environment, thus reducing the time it takes for new technologies to reach the market. They are particularly relevant when regulatory factors are critical for the entry of a technology into the market.​</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5</a:t>
            </a:fld>
            <a:endParaRPr lang="en-GB"/>
          </a:p>
        </p:txBody>
      </p:sp>
    </p:spTree>
    <p:extLst>
      <p:ext uri="{BB962C8B-B14F-4D97-AF65-F5344CB8AC3E}">
        <p14:creationId xmlns:p14="http://schemas.microsoft.com/office/powerpoint/2010/main" val="3822315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good illustration of demand-led TIP: a thematic ministry</a:t>
            </a:r>
            <a:r>
              <a:rPr lang="en-GB" baseline="0" dirty="0" smtClean="0"/>
              <a:t> (in this case defence) has a need which can be partly catered through experimental innovation. Multiple-value creation, i.e. combining economic and societal/environmental needs,  a key objective.</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6</a:t>
            </a:fld>
            <a:endParaRPr lang="en-GB"/>
          </a:p>
        </p:txBody>
      </p:sp>
    </p:spTree>
    <p:extLst>
      <p:ext uri="{BB962C8B-B14F-4D97-AF65-F5344CB8AC3E}">
        <p14:creationId xmlns:p14="http://schemas.microsoft.com/office/powerpoint/2010/main" val="3031614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Location chosen</a:t>
            </a:r>
            <a:r>
              <a:rPr lang="en-GB" baseline="0" dirty="0" smtClean="0"/>
              <a:t>, at an old naval base, in the </a:t>
            </a:r>
            <a:r>
              <a:rPr lang="en-GB" baseline="0" dirty="0" err="1" smtClean="0"/>
              <a:t>Troia</a:t>
            </a:r>
            <a:r>
              <a:rPr lang="en-GB" baseline="0" dirty="0" smtClean="0"/>
              <a:t> peninsula to the south of Lisbon has a privileged geography for experimentation. The new facility combined military and civilian investment. Leveraged unique knowledge of domestic companies and universities and is attracting interest by many national and international companies and </a:t>
            </a:r>
            <a:r>
              <a:rPr lang="en-GB" baseline="0" dirty="0" err="1" smtClean="0"/>
              <a:t>startups</a:t>
            </a:r>
            <a:r>
              <a:rPr lang="en-GB" baseline="0" dirty="0" smtClean="0"/>
              <a:t>.</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7</a:t>
            </a:fld>
            <a:endParaRPr lang="en-GB"/>
          </a:p>
        </p:txBody>
      </p:sp>
    </p:spTree>
    <p:extLst>
      <p:ext uri="{BB962C8B-B14F-4D97-AF65-F5344CB8AC3E}">
        <p14:creationId xmlns:p14="http://schemas.microsoft.com/office/powerpoint/2010/main" val="2934579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One</a:t>
            </a:r>
            <a:r>
              <a:rPr lang="en-GB" baseline="0" dirty="0" smtClean="0"/>
              <a:t> way is to develop a holistic approach to coordinating and curating a multi-ministry/department, multi-level policy mix. </a:t>
            </a:r>
          </a:p>
          <a:p>
            <a:endParaRPr lang="en-GB" baseline="0" dirty="0" smtClean="0"/>
          </a:p>
          <a:p>
            <a:r>
              <a:rPr lang="en-GB" baseline="0" dirty="0" smtClean="0"/>
              <a:t>A garden needs a gardener.</a:t>
            </a:r>
          </a:p>
          <a:p>
            <a:endParaRPr lang="en-GB" baseline="0" dirty="0"/>
          </a:p>
          <a:p>
            <a:r>
              <a:rPr lang="en-GB" baseline="0" dirty="0" smtClean="0"/>
              <a:t>Key role on coordination/policy coherence by the super-ministry (BMK) on INNOVATION, TECHNOLOGY, ENERGY, ENVIRONMENT AND MOBILITY.</a:t>
            </a:r>
          </a:p>
        </p:txBody>
      </p:sp>
      <p:sp>
        <p:nvSpPr>
          <p:cNvPr id="4" name="Slide Number Placeholder 3"/>
          <p:cNvSpPr>
            <a:spLocks noGrp="1"/>
          </p:cNvSpPr>
          <p:nvPr>
            <p:ph type="sldNum" sz="quarter" idx="10"/>
          </p:nvPr>
        </p:nvSpPr>
        <p:spPr/>
        <p:txBody>
          <a:bodyPr/>
          <a:lstStyle/>
          <a:p>
            <a:fld id="{59CF2995-AB43-4B7C-B8CD-9DC7C3692A9C}" type="slidenum">
              <a:rPr lang="en-GB" smtClean="0"/>
              <a:t>10</a:t>
            </a:fld>
            <a:endParaRPr lang="en-GB"/>
          </a:p>
        </p:txBody>
      </p:sp>
    </p:spTree>
    <p:extLst>
      <p:ext uri="{BB962C8B-B14F-4D97-AF65-F5344CB8AC3E}">
        <p14:creationId xmlns:p14="http://schemas.microsoft.com/office/powerpoint/2010/main" val="1882346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Led by Federal Ministry of Education,</a:t>
            </a:r>
            <a:r>
              <a:rPr lang="en-GB" baseline="0" dirty="0" smtClean="0"/>
              <a:t> Science and Research.</a:t>
            </a:r>
          </a:p>
          <a:p>
            <a:endParaRPr lang="en-GB" baseline="0" dirty="0" smtClean="0"/>
          </a:p>
          <a:p>
            <a:r>
              <a:rPr lang="en-GB" baseline="0" dirty="0" smtClean="0"/>
              <a:t>Starting point EU missions: adapting to climate change, cancer prevention and cure, restoring oceans and water, 100 climate neutral and smart cities, healthy soils.</a:t>
            </a:r>
            <a:endParaRPr lang="en-GB" baseline="0" dirty="0" smtClean="0"/>
          </a:p>
          <a:p>
            <a:endParaRPr lang="en-GB" baseline="0" dirty="0" smtClean="0"/>
          </a:p>
          <a:p>
            <a:r>
              <a:rPr lang="en-GB" baseline="0" dirty="0" smtClean="0"/>
              <a:t>Takes the EU missions and maps them to complementary measures and instruments at the national, regional, and local levels.  </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11</a:t>
            </a:fld>
            <a:endParaRPr lang="en-GB"/>
          </a:p>
        </p:txBody>
      </p:sp>
    </p:spTree>
    <p:extLst>
      <p:ext uri="{BB962C8B-B14F-4D97-AF65-F5344CB8AC3E}">
        <p14:creationId xmlns:p14="http://schemas.microsoft.com/office/powerpoint/2010/main" val="3500590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Catalonia</a:t>
            </a:r>
            <a:r>
              <a:rPr lang="en-GB" baseline="0" dirty="0" smtClean="0"/>
              <a:t> used the occasion of the introduction of an S3 strategy, in the previous decade, as an opportunity to better integrate and coordinate policies for multiple value creation, focusing on specific challenges for Catalan society.</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12</a:t>
            </a:fld>
            <a:endParaRPr lang="en-GB"/>
          </a:p>
        </p:txBody>
      </p:sp>
    </p:spTree>
    <p:extLst>
      <p:ext uri="{BB962C8B-B14F-4D97-AF65-F5344CB8AC3E}">
        <p14:creationId xmlns:p14="http://schemas.microsoft.com/office/powerpoint/2010/main" val="42327977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smtClean="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smtClean="0"/>
              <a:t>Edit Master text styles</a:t>
            </a: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smtClean="0"/>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smtClean="0"/>
              <a:t>Edit Master text styles</a:t>
            </a: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smtClean="0"/>
              <a:t>Click icon to add picture</a:t>
            </a:r>
            <a:endParaRPr lang="en-GB" dirty="0"/>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smtClean="0"/>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smtClean="0"/>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smtClean="0"/>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smtClean="0"/>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smtClean="0"/>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smtClean="0"/>
              <a:t>Edit Master text styles</a:t>
            </a: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smtClean="0"/>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smtClean="0"/>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smtClean="0"/>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smtClean="0"/>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smtClean="0"/>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smtClean="0"/>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smtClean="0"/>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smtClean="0"/>
              <a:t>Edit Master text styles</a:t>
            </a: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smtClean="0"/>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smtClean="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smtClean="0"/>
              <a:t>Edit Master text styles</a:t>
            </a: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ntent - 2 column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buClr>
                <a:srgbClr val="2B91C5"/>
              </a:buClr>
              <a:defRPr/>
            </a:lvl1pPr>
            <a:lvl2pPr>
              <a:buClr>
                <a:srgbClr val="2B91C5"/>
              </a:buClr>
              <a:defRPr/>
            </a:lvl2pPr>
            <a:lvl3pPr>
              <a:spcBef>
                <a:spcPts val="0"/>
              </a:spcBef>
              <a:buClr>
                <a:srgbClr val="2B91C5"/>
              </a:buClr>
              <a:defRPr/>
            </a:lvl3pPr>
            <a:lvl4pPr>
              <a:buClr>
                <a:srgbClr val="2B91C5"/>
              </a:buClr>
              <a:defRPr/>
            </a:lvl4pPr>
            <a:lvl5pPr>
              <a:buClr>
                <a:srgbClr val="2B91C5"/>
              </a:buClr>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970722" y="57522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Tree>
    <p:extLst>
      <p:ext uri="{BB962C8B-B14F-4D97-AF65-F5344CB8AC3E}">
        <p14:creationId xmlns:p14="http://schemas.microsoft.com/office/powerpoint/2010/main" val="32766352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ítol i objectes">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lvl1pPr>
              <a:defRPr>
                <a:solidFill>
                  <a:schemeClr val="accent6"/>
                </a:solidFill>
              </a:defRPr>
            </a:lvl1pPr>
          </a:lstStyle>
          <a:p>
            <a:r>
              <a:rPr lang="ca-ES" dirty="0"/>
              <a:t>Feu clic aquí per editar l'estil</a:t>
            </a:r>
          </a:p>
        </p:txBody>
      </p:sp>
      <p:sp>
        <p:nvSpPr>
          <p:cNvPr id="3" name="Contenidor de contingut 2"/>
          <p:cNvSpPr>
            <a:spLocks noGrp="1"/>
          </p:cNvSpPr>
          <p:nvPr>
            <p:ph idx="1"/>
          </p:nvPr>
        </p:nvSpPr>
        <p:spPr>
          <a:xfrm>
            <a:off x="475200" y="2059201"/>
            <a:ext cx="11285429" cy="3674056"/>
          </a:xfrm>
        </p:spPr>
        <p:txBody>
          <a:bodyPr/>
          <a:lstStyle/>
          <a:p>
            <a:pPr lvl="0"/>
            <a:r>
              <a:rPr lang="ca-ES" dirty="0"/>
              <a:t>Feu clic aquí per editar estils</a:t>
            </a:r>
          </a:p>
          <a:p>
            <a:pPr lvl="1"/>
            <a:r>
              <a:rPr lang="ca-ES" dirty="0"/>
              <a:t>Segon nivell</a:t>
            </a:r>
          </a:p>
          <a:p>
            <a:pPr lvl="2"/>
            <a:r>
              <a:rPr lang="ca-ES" dirty="0"/>
              <a:t>Tercer nivell</a:t>
            </a:r>
          </a:p>
          <a:p>
            <a:pPr lvl="3"/>
            <a:r>
              <a:rPr lang="ca-ES" dirty="0"/>
              <a:t>Quart nivell</a:t>
            </a:r>
          </a:p>
          <a:p>
            <a:pPr lvl="4"/>
            <a:r>
              <a:rPr lang="ca-ES" dirty="0"/>
              <a:t>Cinquè nivell</a:t>
            </a:r>
          </a:p>
        </p:txBody>
      </p:sp>
      <p:sp>
        <p:nvSpPr>
          <p:cNvPr id="5" name="Contenidor de text 4"/>
          <p:cNvSpPr>
            <a:spLocks noGrp="1"/>
          </p:cNvSpPr>
          <p:nvPr>
            <p:ph type="body" sz="quarter" idx="13"/>
          </p:nvPr>
        </p:nvSpPr>
        <p:spPr>
          <a:xfrm>
            <a:off x="475199" y="1268413"/>
            <a:ext cx="11428800" cy="428400"/>
          </a:xfrm>
        </p:spPr>
        <p:txBody>
          <a:bodyPr>
            <a:normAutofit/>
          </a:bodyPr>
          <a:lstStyle>
            <a:lvl1pPr marL="0" indent="0">
              <a:buFontTx/>
              <a:buNone/>
              <a:defRPr sz="2200" b="1"/>
            </a:lvl1pPr>
          </a:lstStyle>
          <a:p>
            <a:pPr lvl="0"/>
            <a:r>
              <a:rPr lang="ca-ES" dirty="0"/>
              <a:t>Feu clic aquí per editar estils</a:t>
            </a:r>
          </a:p>
        </p:txBody>
      </p:sp>
      <p:sp>
        <p:nvSpPr>
          <p:cNvPr id="6" name="Contenidor de número de diapositiva 5">
            <a:extLst>
              <a:ext uri="{FF2B5EF4-FFF2-40B4-BE49-F238E27FC236}">
                <a16:creationId xmlns:a16="http://schemas.microsoft.com/office/drawing/2014/main" id="{6316F54B-A39A-45B8-8290-0F2EF88DDF54}"/>
              </a:ext>
            </a:extLst>
          </p:cNvPr>
          <p:cNvSpPr>
            <a:spLocks noGrp="1"/>
          </p:cNvSpPr>
          <p:nvPr>
            <p:ph type="sldNum" sz="quarter" idx="14"/>
          </p:nvPr>
        </p:nvSpPr>
        <p:spPr/>
        <p:txBody>
          <a:bodyPr/>
          <a:lstStyle>
            <a:lvl1pPr>
              <a:defRPr/>
            </a:lvl1pPr>
          </a:lstStyle>
          <a:p>
            <a:pPr>
              <a:defRPr/>
            </a:pPr>
            <a:fld id="{B3FB35A9-2120-41A7-921A-BC891782E592}" type="slidenum">
              <a:rPr lang="ca-ES" altLang="en-US"/>
              <a:pPr>
                <a:defRPr/>
              </a:pPr>
              <a:t>‹#›</a:t>
            </a:fld>
            <a:endParaRPr lang="ca-ES" altLang="en-US" dirty="0"/>
          </a:p>
        </p:txBody>
      </p:sp>
    </p:spTree>
    <p:extLst>
      <p:ext uri="{BB962C8B-B14F-4D97-AF65-F5344CB8AC3E}">
        <p14:creationId xmlns:p14="http://schemas.microsoft.com/office/powerpoint/2010/main" val="7466523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Horizontal Picture and Conten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63280" y="-62165"/>
            <a:ext cx="12318560" cy="3468939"/>
          </a:xfrm>
          <a:prstGeom prst="rect">
            <a:avLst/>
          </a:prstGeom>
          <a:solidFill>
            <a:schemeClr val="bg2"/>
          </a:solidFill>
          <a:ln w="28575" cmpd="sng">
            <a:solidFill>
              <a:schemeClr val="accent5"/>
            </a:solidFill>
          </a:ln>
        </p:spPr>
        <p:txBody>
          <a:bodyPr/>
          <a:lstStyle>
            <a:lvl1pPr marL="0" indent="0">
              <a:buClr>
                <a:schemeClr val="accent2"/>
              </a:buClr>
              <a:buFont typeface="Arial"/>
              <a:buNone/>
              <a:defRPr/>
            </a:lvl1pPr>
          </a:lstStyle>
          <a:p>
            <a:endParaRPr lang="en-GB" noProof="0"/>
          </a:p>
        </p:txBody>
      </p:sp>
      <p:sp>
        <p:nvSpPr>
          <p:cNvPr id="2" name="Title 1"/>
          <p:cNvSpPr>
            <a:spLocks noGrp="1"/>
          </p:cNvSpPr>
          <p:nvPr>
            <p:ph type="title"/>
          </p:nvPr>
        </p:nvSpPr>
        <p:spPr>
          <a:xfrm>
            <a:off x="957385" y="2818576"/>
            <a:ext cx="10287000" cy="628377"/>
          </a:xfrm>
          <a:prstGeom prst="rect">
            <a:avLst/>
          </a:prstGeom>
          <a:solidFill>
            <a:schemeClr val="bg1"/>
          </a:solidFill>
        </p:spPr>
        <p:txBody>
          <a:bodyPr wrap="square" anchor="b">
            <a:spAutoFit/>
          </a:bodyPr>
          <a:lstStyle>
            <a:lvl1pPr>
              <a:defRPr sz="3800"/>
            </a:lvl1pPr>
          </a:lstStyle>
          <a:p>
            <a:r>
              <a:rPr lang="en-GB" noProof="0"/>
              <a:t>Click to edit Master title style</a:t>
            </a:r>
          </a:p>
        </p:txBody>
      </p:sp>
      <p:sp>
        <p:nvSpPr>
          <p:cNvPr id="6" name="Text Placeholder 5"/>
          <p:cNvSpPr>
            <a:spLocks noGrp="1"/>
          </p:cNvSpPr>
          <p:nvPr>
            <p:ph type="body" sz="quarter" idx="14" hasCustomPrompt="1"/>
          </p:nvPr>
        </p:nvSpPr>
        <p:spPr>
          <a:xfrm>
            <a:off x="957385" y="3630613"/>
            <a:ext cx="10287000" cy="2365375"/>
          </a:xfrm>
          <a:prstGeom prst="rect">
            <a:avLst/>
          </a:prstGeom>
        </p:spPr>
        <p:txBody>
          <a:bodyPr/>
          <a:lstStyle>
            <a:lvl1pPr marL="0" indent="-342900" algn="l">
              <a:buClr>
                <a:schemeClr val="accent5"/>
              </a:buClr>
              <a:buFont typeface="Arial"/>
              <a:buNone/>
              <a:defRPr/>
            </a:lvl1pPr>
            <a:lvl2pPr marL="800100" indent="-342900">
              <a:buClr>
                <a:schemeClr val="accent5"/>
              </a:buClr>
              <a:buFont typeface="Arial"/>
              <a:buNone/>
              <a:defRPr/>
            </a:lvl2pPr>
            <a:lvl3pPr marL="1200150" indent="-285750">
              <a:buClr>
                <a:schemeClr val="accent5"/>
              </a:buClr>
              <a:buFont typeface="Arial"/>
              <a:buNone/>
              <a:defRPr/>
            </a:lvl3pPr>
            <a:lvl4pPr marL="1657350" indent="-285750">
              <a:buClr>
                <a:schemeClr val="accent5"/>
              </a:buClr>
              <a:buFont typeface="Arial"/>
              <a:buNone/>
              <a:defRPr/>
            </a:lvl4pPr>
            <a:lvl5pPr marL="2114550" indent="-285750">
              <a:buClr>
                <a:schemeClr val="accent5"/>
              </a:buClr>
              <a:buFont typeface="Arial"/>
              <a:buNone/>
              <a:defRPr/>
            </a:lvl5pPr>
          </a:lstStyle>
          <a:p>
            <a:pPr lvl="0"/>
            <a:r>
              <a:rPr lang="en-GB" noProof="0"/>
              <a:t>Insert text</a:t>
            </a:r>
          </a:p>
        </p:txBody>
      </p:sp>
    </p:spTree>
    <p:extLst>
      <p:ext uri="{BB962C8B-B14F-4D97-AF65-F5344CB8AC3E}">
        <p14:creationId xmlns:p14="http://schemas.microsoft.com/office/powerpoint/2010/main" val="2487106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smtClean="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smtClean="0"/>
              <a:t>Edit Master text styles</a:t>
            </a: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smtClean="0"/>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smtClean="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smtClean="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dirty="0"/>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smtClean="0"/>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4"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 id="2147483671" r:id="rId20"/>
    <p:sldLayoutId id="2147483672" r:id="rId21"/>
    <p:sldLayoutId id="2147483673" r:id="rId22"/>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hyperlink" Target="https://stip.oecd.org/moip/case-studies/11" TargetMode="External"/><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hyperlink" Target="https://place-based-innovation.ec.europa.eu/projects-0/preparatory-action-2024-2026_en"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22.xml"/><Relationship Id="rId5" Type="http://schemas.openxmlformats.org/officeDocument/2006/relationships/comments" Target="../comments/comment1.xml"/><Relationship Id="rId4" Type="http://schemas.openxmlformats.org/officeDocument/2006/relationships/hyperlink" Target="https://place-based-innovation.ec.europa.eu/actionbook-innovation-place-based-transformations_en"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30.png"/><Relationship Id="rId5" Type="http://schemas.openxmlformats.org/officeDocument/2006/relationships/image" Target="../media/image29.jpeg"/><Relationship Id="rId10" Type="http://schemas.openxmlformats.org/officeDocument/2006/relationships/image" Target="../media/image34.png"/><Relationship Id="rId4" Type="http://schemas.openxmlformats.org/officeDocument/2006/relationships/hyperlink" Target="https://place-based-innovation.ec.europa.eu/index_en" TargetMode="External"/><Relationship Id="rId9"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36.png"/><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hyperlink" Target="mailto:dimitrios.pontikakis@ec.europa.eu" TargetMode="Externa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hyperlink" Target="mailto:EUPA2025@JRC" TargetMode="External"/><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hyperlink" Target="https://ec.europa.eu/eusurvey/runner/EUPA-EOI-PlaceBasedTransformation" TargetMode="External"/><Relationship Id="rId5" Type="http://schemas.openxmlformats.org/officeDocument/2006/relationships/image" Target="../media/image33.svg"/><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hyperlink" Target="https://stip.oecd.org/moip/" TargetMode="External"/><Relationship Id="rId2" Type="http://schemas.openxmlformats.org/officeDocument/2006/relationships/hyperlink" Target="https://publications.jrc.ec.europa.eu/repository/handle/JRC135826" TargetMode="External"/><Relationship Id="rId1" Type="http://schemas.openxmlformats.org/officeDocument/2006/relationships/slideLayout" Target="../slideLayouts/slideLayout11.xml"/><Relationship Id="rId4" Type="http://schemas.openxmlformats.org/officeDocument/2006/relationships/hyperlink" Target="https://www.uu.nl/en/research/copernicus-institute-of-sustainable-development/mission-oriented-innovation-policy-observatory"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9.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400" dirty="0"/>
              <a:t>Transformative Innovation Policies: </a:t>
            </a:r>
            <a:r>
              <a:rPr lang="en-US" sz="4400" dirty="0" smtClean="0"/>
              <a:t/>
            </a:r>
            <a:br>
              <a:rPr lang="en-US" sz="4400" dirty="0" smtClean="0"/>
            </a:br>
            <a:r>
              <a:rPr lang="en-US" sz="4400" dirty="0" smtClean="0"/>
              <a:t>Examples </a:t>
            </a:r>
            <a:r>
              <a:rPr lang="en-US" sz="4400" dirty="0"/>
              <a:t>from EU member states </a:t>
            </a:r>
            <a:r>
              <a:rPr lang="en-US" sz="4400" dirty="0" smtClean="0"/>
              <a:t/>
            </a:r>
            <a:br>
              <a:rPr lang="en-US" sz="4400" dirty="0" smtClean="0"/>
            </a:br>
            <a:r>
              <a:rPr lang="en-US" sz="4400" dirty="0" smtClean="0"/>
              <a:t>and </a:t>
            </a:r>
            <a:r>
              <a:rPr lang="en-US" sz="4400" dirty="0"/>
              <a:t>the JRC </a:t>
            </a:r>
            <a:r>
              <a:rPr lang="en-US" sz="4400" dirty="0" err="1" smtClean="0"/>
              <a:t>ACTIONbook</a:t>
            </a:r>
            <a:endParaRPr lang="en-GB" sz="4400" dirty="0"/>
          </a:p>
        </p:txBody>
      </p:sp>
      <p:sp>
        <p:nvSpPr>
          <p:cNvPr id="8" name="Text Placeholder 7"/>
          <p:cNvSpPr>
            <a:spLocks noGrp="1"/>
          </p:cNvSpPr>
          <p:nvPr>
            <p:ph type="body" sz="quarter" idx="13"/>
          </p:nvPr>
        </p:nvSpPr>
        <p:spPr>
          <a:xfrm>
            <a:off x="1864021" y="4636634"/>
            <a:ext cx="9719953" cy="528998"/>
          </a:xfrm>
        </p:spPr>
        <p:txBody>
          <a:bodyPr/>
          <a:lstStyle/>
          <a:p>
            <a:r>
              <a:rPr lang="en-GB" i="0" dirty="0" smtClean="0"/>
              <a:t>Dimitrios</a:t>
            </a:r>
            <a:r>
              <a:rPr lang="en-GB" dirty="0" smtClean="0"/>
              <a:t> </a:t>
            </a:r>
            <a:r>
              <a:rPr lang="en-GB" i="0" dirty="0" smtClean="0"/>
              <a:t>PONTIKAKIS</a:t>
            </a:r>
            <a:r>
              <a:rPr lang="en-GB" dirty="0" smtClean="0"/>
              <a:t>, JRC B7, Innovation Policies and Economic Impact, European Commission </a:t>
            </a:r>
          </a:p>
        </p:txBody>
      </p:sp>
    </p:spTree>
    <p:extLst>
      <p:ext uri="{BB962C8B-B14F-4D97-AF65-F5344CB8AC3E}">
        <p14:creationId xmlns:p14="http://schemas.microsoft.com/office/powerpoint/2010/main" val="11213718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233737" y="3989880"/>
            <a:ext cx="8383526" cy="2820020"/>
          </a:xfrm>
          <a:prstGeom prst="rect">
            <a:avLst/>
          </a:prstGeom>
        </p:spPr>
      </p:pic>
      <p:sp>
        <p:nvSpPr>
          <p:cNvPr id="4" name="Content Placeholder 3"/>
          <p:cNvSpPr>
            <a:spLocks noGrp="1"/>
          </p:cNvSpPr>
          <p:nvPr>
            <p:ph sz="half" idx="1"/>
          </p:nvPr>
        </p:nvSpPr>
        <p:spPr>
          <a:xfrm>
            <a:off x="556269" y="1503953"/>
            <a:ext cx="3520427" cy="3763134"/>
          </a:xfrm>
        </p:spPr>
        <p:txBody>
          <a:bodyPr/>
          <a:lstStyle/>
          <a:p>
            <a:pPr marL="0" indent="0">
              <a:buNone/>
            </a:pPr>
            <a:r>
              <a:rPr lang="en-GB" sz="1800" b="1" dirty="0" smtClean="0"/>
              <a:t>Multi-level governance</a:t>
            </a:r>
          </a:p>
          <a:p>
            <a:pPr>
              <a:spcAft>
                <a:spcPts val="600"/>
              </a:spcAft>
            </a:pPr>
            <a:r>
              <a:rPr lang="en-GB" sz="1800" dirty="0" smtClean="0"/>
              <a:t>EU </a:t>
            </a:r>
          </a:p>
          <a:p>
            <a:pPr>
              <a:spcAft>
                <a:spcPts val="600"/>
              </a:spcAft>
            </a:pPr>
            <a:r>
              <a:rPr lang="en-GB" sz="1800" dirty="0" smtClean="0"/>
              <a:t>Federal Ministry for Climate, Environment, Energy, Mobility, Innovation and Technology </a:t>
            </a:r>
          </a:p>
          <a:p>
            <a:pPr>
              <a:spcAft>
                <a:spcPts val="600"/>
              </a:spcAft>
            </a:pPr>
            <a:r>
              <a:rPr lang="en-GB" sz="1800" dirty="0" smtClean="0"/>
              <a:t>Regions</a:t>
            </a:r>
          </a:p>
          <a:p>
            <a:pPr>
              <a:spcAft>
                <a:spcPts val="600"/>
              </a:spcAft>
            </a:pPr>
            <a:r>
              <a:rPr lang="en-GB" sz="1800" dirty="0" smtClean="0"/>
              <a:t>Cities</a:t>
            </a:r>
          </a:p>
          <a:p>
            <a:endParaRPr lang="en-GB" dirty="0"/>
          </a:p>
        </p:txBody>
      </p:sp>
      <p:sp>
        <p:nvSpPr>
          <p:cNvPr id="5" name="Content Placeholder 4"/>
          <p:cNvSpPr>
            <a:spLocks noGrp="1"/>
          </p:cNvSpPr>
          <p:nvPr>
            <p:ph sz="half" idx="13"/>
          </p:nvPr>
        </p:nvSpPr>
        <p:spPr>
          <a:xfrm>
            <a:off x="8161591" y="93943"/>
            <a:ext cx="3976099" cy="3763134"/>
          </a:xfrm>
        </p:spPr>
        <p:txBody>
          <a:bodyPr/>
          <a:lstStyle/>
          <a:p>
            <a:pPr marL="0" indent="0">
              <a:buNone/>
            </a:pPr>
            <a:r>
              <a:rPr lang="en-US" b="1" dirty="0"/>
              <a:t>Thematic </a:t>
            </a:r>
            <a:r>
              <a:rPr lang="en-US" b="1" dirty="0" smtClean="0"/>
              <a:t>areas</a:t>
            </a:r>
          </a:p>
          <a:p>
            <a:pPr marL="0" indent="0">
              <a:spcAft>
                <a:spcPts val="600"/>
              </a:spcAft>
              <a:buNone/>
            </a:pPr>
            <a:r>
              <a:rPr lang="en-US" sz="1600" u="sng" dirty="0" smtClean="0"/>
              <a:t>Shaping </a:t>
            </a:r>
            <a:r>
              <a:rPr lang="en-US" sz="1600" u="sng" dirty="0"/>
              <a:t>green and digital </a:t>
            </a:r>
            <a:r>
              <a:rPr lang="en-US" sz="1600" u="sng" dirty="0" smtClean="0"/>
              <a:t>transformation</a:t>
            </a:r>
          </a:p>
          <a:p>
            <a:pPr>
              <a:spcAft>
                <a:spcPts val="600"/>
              </a:spcAft>
            </a:pPr>
            <a:r>
              <a:rPr lang="en-US" sz="1400" dirty="0" smtClean="0"/>
              <a:t>Climate-neutral </a:t>
            </a:r>
            <a:r>
              <a:rPr lang="en-US" sz="1400" dirty="0"/>
              <a:t>cities and </a:t>
            </a:r>
            <a:r>
              <a:rPr lang="en-US" sz="1400" dirty="0" smtClean="0"/>
              <a:t>communities</a:t>
            </a:r>
          </a:p>
          <a:p>
            <a:pPr>
              <a:spcAft>
                <a:spcPts val="600"/>
              </a:spcAft>
            </a:pPr>
            <a:r>
              <a:rPr lang="en-US" sz="1400" dirty="0" smtClean="0"/>
              <a:t>Energy transition</a:t>
            </a:r>
          </a:p>
          <a:p>
            <a:pPr>
              <a:spcAft>
                <a:spcPts val="600"/>
              </a:spcAft>
            </a:pPr>
            <a:r>
              <a:rPr lang="en-US" sz="1400" dirty="0" smtClean="0"/>
              <a:t>Mobility transition</a:t>
            </a:r>
          </a:p>
          <a:p>
            <a:pPr>
              <a:spcAft>
                <a:spcPts val="600"/>
              </a:spcAft>
            </a:pPr>
            <a:r>
              <a:rPr lang="en-US" sz="1400" dirty="0" smtClean="0"/>
              <a:t>Circular </a:t>
            </a:r>
            <a:r>
              <a:rPr lang="en-US" sz="1400" dirty="0"/>
              <a:t>economy </a:t>
            </a:r>
            <a:r>
              <a:rPr lang="en-US" sz="1400" dirty="0" smtClean="0"/>
              <a:t>and production</a:t>
            </a:r>
          </a:p>
          <a:p>
            <a:pPr marL="0" indent="0">
              <a:spcAft>
                <a:spcPts val="600"/>
              </a:spcAft>
              <a:buNone/>
            </a:pPr>
            <a:r>
              <a:rPr lang="en-US" sz="1600" u="sng" dirty="0" smtClean="0"/>
              <a:t>Strengthen </a:t>
            </a:r>
            <a:r>
              <a:rPr lang="en-US" sz="1600" u="sng" dirty="0"/>
              <a:t>innovation and </a:t>
            </a:r>
            <a:r>
              <a:rPr lang="en-US" sz="1600" u="sng" dirty="0" smtClean="0"/>
              <a:t>resilience</a:t>
            </a:r>
          </a:p>
          <a:p>
            <a:pPr>
              <a:spcAft>
                <a:spcPts val="600"/>
              </a:spcAft>
            </a:pPr>
            <a:r>
              <a:rPr lang="en-US" sz="1400" dirty="0" smtClean="0"/>
              <a:t>Future </a:t>
            </a:r>
            <a:r>
              <a:rPr lang="en-US" sz="1400" dirty="0"/>
              <a:t>skills and ability to </a:t>
            </a:r>
            <a:r>
              <a:rPr lang="en-US" sz="1400" dirty="0" smtClean="0"/>
              <a:t>innovate</a:t>
            </a:r>
          </a:p>
          <a:p>
            <a:pPr>
              <a:spcAft>
                <a:spcPts val="600"/>
              </a:spcAft>
            </a:pPr>
            <a:r>
              <a:rPr lang="en-US" sz="1400" dirty="0" smtClean="0"/>
              <a:t>Diversity </a:t>
            </a:r>
            <a:r>
              <a:rPr lang="en-US" sz="1400" dirty="0"/>
              <a:t>and equal </a:t>
            </a:r>
            <a:r>
              <a:rPr lang="en-US" sz="1400" dirty="0" smtClean="0"/>
              <a:t>participation</a:t>
            </a:r>
          </a:p>
          <a:p>
            <a:pPr>
              <a:spcAft>
                <a:spcPts val="600"/>
              </a:spcAft>
            </a:pPr>
            <a:r>
              <a:rPr lang="en-US" sz="1400" dirty="0" smtClean="0"/>
              <a:t>Multipliers </a:t>
            </a:r>
            <a:r>
              <a:rPr lang="en-US" sz="1400" dirty="0"/>
              <a:t>and </a:t>
            </a:r>
            <a:r>
              <a:rPr lang="en-US" sz="1400" dirty="0" smtClean="0"/>
              <a:t>platforms</a:t>
            </a:r>
          </a:p>
          <a:p>
            <a:pPr>
              <a:spcAft>
                <a:spcPts val="600"/>
              </a:spcAft>
            </a:pPr>
            <a:r>
              <a:rPr lang="en-US" sz="1400" dirty="0" smtClean="0"/>
              <a:t>Networking </a:t>
            </a:r>
            <a:r>
              <a:rPr lang="en-US" sz="1400" dirty="0"/>
              <a:t>between business and </a:t>
            </a:r>
            <a:r>
              <a:rPr lang="en-US" sz="1400" dirty="0" smtClean="0"/>
              <a:t>science</a:t>
            </a:r>
          </a:p>
          <a:p>
            <a:pPr>
              <a:spcAft>
                <a:spcPts val="600"/>
              </a:spcAft>
            </a:pPr>
            <a:r>
              <a:rPr lang="en-US" sz="1400" dirty="0" smtClean="0"/>
              <a:t>Research </a:t>
            </a:r>
            <a:r>
              <a:rPr lang="en-US" sz="1400" dirty="0"/>
              <a:t>and technology </a:t>
            </a:r>
            <a:r>
              <a:rPr lang="en-US" sz="1400" dirty="0" smtClean="0"/>
              <a:t>infrastructures</a:t>
            </a:r>
          </a:p>
          <a:p>
            <a:pPr marL="0" indent="0">
              <a:spcAft>
                <a:spcPts val="600"/>
              </a:spcAft>
              <a:buNone/>
            </a:pPr>
            <a:r>
              <a:rPr lang="en-US" sz="1600" u="sng" dirty="0" smtClean="0"/>
              <a:t>Recognize </a:t>
            </a:r>
            <a:r>
              <a:rPr lang="en-US" sz="1600" u="sng" dirty="0"/>
              <a:t>and realize innovation </a:t>
            </a:r>
            <a:r>
              <a:rPr lang="en-US" sz="1600" u="sng" dirty="0" smtClean="0"/>
              <a:t>opportunities</a:t>
            </a:r>
          </a:p>
          <a:p>
            <a:pPr>
              <a:spcAft>
                <a:spcPts val="600"/>
              </a:spcAft>
            </a:pPr>
            <a:r>
              <a:rPr lang="en-US" sz="1400" dirty="0" smtClean="0"/>
              <a:t>Digitalization </a:t>
            </a:r>
            <a:r>
              <a:rPr lang="en-US" sz="1400" dirty="0"/>
              <a:t>and key </a:t>
            </a:r>
            <a:r>
              <a:rPr lang="en-US" sz="1400" dirty="0" smtClean="0"/>
              <a:t>technologies</a:t>
            </a:r>
          </a:p>
          <a:p>
            <a:pPr>
              <a:spcAft>
                <a:spcPts val="600"/>
              </a:spcAft>
            </a:pPr>
            <a:r>
              <a:rPr lang="en-US" sz="1400" dirty="0" smtClean="0"/>
              <a:t>Space </a:t>
            </a:r>
            <a:r>
              <a:rPr lang="en-US" sz="1400" dirty="0"/>
              <a:t>and aviation technologies</a:t>
            </a:r>
            <a:endParaRPr lang="en-GB" sz="1400" dirty="0"/>
          </a:p>
        </p:txBody>
      </p:sp>
      <p:sp>
        <p:nvSpPr>
          <p:cNvPr id="6" name="Content Placeholder 5"/>
          <p:cNvSpPr>
            <a:spLocks noGrp="1"/>
          </p:cNvSpPr>
          <p:nvPr>
            <p:ph sz="half" idx="14"/>
          </p:nvPr>
        </p:nvSpPr>
        <p:spPr>
          <a:xfrm>
            <a:off x="4076696" y="1398020"/>
            <a:ext cx="3358489" cy="3763134"/>
          </a:xfrm>
        </p:spPr>
        <p:txBody>
          <a:bodyPr/>
          <a:lstStyle/>
          <a:p>
            <a:pPr marL="0" indent="0">
              <a:buNone/>
            </a:pPr>
            <a:r>
              <a:rPr lang="en-US" sz="1800" b="1" dirty="0" smtClean="0"/>
              <a:t>Directions</a:t>
            </a:r>
          </a:p>
          <a:p>
            <a:r>
              <a:rPr lang="en-US" sz="1800" dirty="0" smtClean="0"/>
              <a:t>Advancing </a:t>
            </a:r>
            <a:r>
              <a:rPr lang="en-US" sz="1800" dirty="0"/>
              <a:t>holistic policy with agile </a:t>
            </a:r>
            <a:r>
              <a:rPr lang="en-US" sz="1800" dirty="0" smtClean="0"/>
              <a:t>administration</a:t>
            </a:r>
          </a:p>
          <a:p>
            <a:r>
              <a:rPr lang="en-US" sz="1800" dirty="0"/>
              <a:t>Develop and design new solutions using </a:t>
            </a:r>
            <a:r>
              <a:rPr lang="en-US" sz="1800" dirty="0" smtClean="0"/>
              <a:t>RTI </a:t>
            </a:r>
            <a:r>
              <a:rPr lang="en-US" sz="1800" dirty="0"/>
              <a:t>push and </a:t>
            </a:r>
            <a:r>
              <a:rPr lang="en-US" sz="1800" dirty="0" smtClean="0"/>
              <a:t>pull</a:t>
            </a:r>
          </a:p>
          <a:p>
            <a:r>
              <a:rPr lang="en-US" sz="1800" dirty="0"/>
              <a:t>Building and strengthening innovation communities</a:t>
            </a:r>
            <a:endParaRPr lang="en-GB" sz="1800" dirty="0"/>
          </a:p>
        </p:txBody>
      </p:sp>
      <p:sp>
        <p:nvSpPr>
          <p:cNvPr id="2" name="Title 1"/>
          <p:cNvSpPr>
            <a:spLocks noGrp="1"/>
          </p:cNvSpPr>
          <p:nvPr>
            <p:ph type="title"/>
          </p:nvPr>
        </p:nvSpPr>
        <p:spPr>
          <a:xfrm>
            <a:off x="970722" y="482860"/>
            <a:ext cx="6909557" cy="782357"/>
          </a:xfrm>
        </p:spPr>
        <p:txBody>
          <a:bodyPr/>
          <a:lstStyle/>
          <a:p>
            <a:r>
              <a:rPr lang="en-GB" dirty="0" smtClean="0"/>
              <a:t>Austria’s transformative policy mix</a:t>
            </a:r>
            <a:endParaRPr lang="en-GB" dirty="0"/>
          </a:p>
        </p:txBody>
      </p:sp>
      <p:sp>
        <p:nvSpPr>
          <p:cNvPr id="8" name="TextBox 7"/>
          <p:cNvSpPr txBox="1"/>
          <p:nvPr/>
        </p:nvSpPr>
        <p:spPr>
          <a:xfrm>
            <a:off x="7435185" y="6448937"/>
            <a:ext cx="3393777" cy="255913"/>
          </a:xfrm>
          <a:prstGeom prst="rect">
            <a:avLst/>
          </a:prstGeom>
          <a:noFill/>
        </p:spPr>
        <p:txBody>
          <a:bodyPr wrap="square" rtlCol="0">
            <a:spAutoFit/>
          </a:bodyPr>
          <a:lstStyle/>
          <a:p>
            <a:r>
              <a:rPr lang="en-GB" sz="1000" i="1" dirty="0" smtClean="0"/>
              <a:t>Source</a:t>
            </a:r>
            <a:r>
              <a:rPr lang="en-GB" sz="1000" dirty="0" smtClean="0"/>
              <a:t>: Susanne Meyers, </a:t>
            </a:r>
            <a:r>
              <a:rPr lang="en-GB" sz="1000" dirty="0" smtClean="0"/>
              <a:t>BMK, </a:t>
            </a:r>
            <a:r>
              <a:rPr lang="en-GB" sz="1000" dirty="0" smtClean="0"/>
              <a:t>Austria </a:t>
            </a:r>
            <a:endParaRPr lang="en-GB" sz="1000" dirty="0"/>
          </a:p>
        </p:txBody>
      </p:sp>
    </p:spTree>
    <p:extLst>
      <p:ext uri="{BB962C8B-B14F-4D97-AF65-F5344CB8AC3E}">
        <p14:creationId xmlns:p14="http://schemas.microsoft.com/office/powerpoint/2010/main" val="27327437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2974267" y="1825626"/>
            <a:ext cx="5438830" cy="3763134"/>
          </a:xfrm>
          <a:prstGeom prst="rect">
            <a:avLst/>
          </a:prstGeom>
        </p:spPr>
      </p:pic>
      <p:sp>
        <p:nvSpPr>
          <p:cNvPr id="2" name="Content Placeholder 1"/>
          <p:cNvSpPr>
            <a:spLocks noGrp="1"/>
          </p:cNvSpPr>
          <p:nvPr>
            <p:ph sz="half" idx="1"/>
          </p:nvPr>
        </p:nvSpPr>
        <p:spPr>
          <a:xfrm>
            <a:off x="323191" y="1825626"/>
            <a:ext cx="3358489" cy="3763134"/>
          </a:xfrm>
        </p:spPr>
        <p:txBody>
          <a:bodyPr/>
          <a:lstStyle/>
          <a:p>
            <a:pPr marL="0" indent="0">
              <a:buNone/>
            </a:pPr>
            <a:r>
              <a:rPr lang="en-US" sz="2000" b="1" dirty="0"/>
              <a:t>Mission impact </a:t>
            </a:r>
            <a:r>
              <a:rPr lang="en-US" sz="2000" b="1" dirty="0" smtClean="0"/>
              <a:t>through</a:t>
            </a:r>
          </a:p>
          <a:p>
            <a:r>
              <a:rPr lang="en-US" sz="2000" dirty="0" smtClean="0"/>
              <a:t>Combination </a:t>
            </a:r>
            <a:r>
              <a:rPr lang="en-US" sz="2000" dirty="0"/>
              <a:t>of RTI &amp; sectoral policies in AT &amp; </a:t>
            </a:r>
            <a:r>
              <a:rPr lang="en-US" sz="2000" dirty="0" smtClean="0"/>
              <a:t>EU</a:t>
            </a:r>
          </a:p>
          <a:p>
            <a:r>
              <a:rPr lang="en-US" sz="2000" dirty="0" smtClean="0"/>
              <a:t>Goal </a:t>
            </a:r>
            <a:r>
              <a:rPr lang="en-US" sz="2000" dirty="0"/>
              <a:t>orientation with new spheres of </a:t>
            </a:r>
            <a:r>
              <a:rPr lang="en-US" sz="2000" dirty="0" smtClean="0"/>
              <a:t>influence</a:t>
            </a:r>
          </a:p>
          <a:p>
            <a:r>
              <a:rPr lang="en-US" sz="2000" dirty="0"/>
              <a:t>Coherence of measures and instruments</a:t>
            </a:r>
            <a:endParaRPr lang="en-GB" sz="2000" dirty="0"/>
          </a:p>
        </p:txBody>
      </p:sp>
      <p:sp>
        <p:nvSpPr>
          <p:cNvPr id="3" name="Content Placeholder 2"/>
          <p:cNvSpPr>
            <a:spLocks noGrp="1"/>
          </p:cNvSpPr>
          <p:nvPr>
            <p:ph sz="half" idx="13"/>
          </p:nvPr>
        </p:nvSpPr>
        <p:spPr>
          <a:xfrm>
            <a:off x="4440187" y="1383605"/>
            <a:ext cx="3358489" cy="226747"/>
          </a:xfrm>
        </p:spPr>
        <p:txBody>
          <a:bodyPr/>
          <a:lstStyle/>
          <a:p>
            <a:pPr marL="0" indent="0">
              <a:buNone/>
            </a:pPr>
            <a:r>
              <a:rPr lang="en-GB" sz="2000" i="1" dirty="0" smtClean="0"/>
              <a:t>Policy design spaces</a:t>
            </a:r>
            <a:endParaRPr lang="en-GB" sz="2000" i="1" dirty="0"/>
          </a:p>
        </p:txBody>
      </p:sp>
      <p:sp>
        <p:nvSpPr>
          <p:cNvPr id="8" name="Content Placeholder 7"/>
          <p:cNvSpPr>
            <a:spLocks noGrp="1"/>
          </p:cNvSpPr>
          <p:nvPr>
            <p:ph sz="half" idx="14"/>
          </p:nvPr>
        </p:nvSpPr>
        <p:spPr>
          <a:xfrm>
            <a:off x="8486670" y="1825626"/>
            <a:ext cx="3594538" cy="3763134"/>
          </a:xfrm>
        </p:spPr>
        <p:txBody>
          <a:bodyPr/>
          <a:lstStyle/>
          <a:p>
            <a:pPr marL="0" indent="0">
              <a:buNone/>
            </a:pPr>
            <a:r>
              <a:rPr lang="en-US" sz="1800" b="1" dirty="0" smtClean="0"/>
              <a:t>Missions implementation in AT </a:t>
            </a:r>
          </a:p>
          <a:p>
            <a:pPr marL="0" indent="0">
              <a:buNone/>
            </a:pPr>
            <a:r>
              <a:rPr lang="en-US" sz="1400" u="sng" dirty="0" smtClean="0"/>
              <a:t>Spring 2023: </a:t>
            </a:r>
          </a:p>
          <a:p>
            <a:pPr>
              <a:spcAft>
                <a:spcPts val="600"/>
              </a:spcAft>
            </a:pPr>
            <a:r>
              <a:rPr lang="en-US" sz="1400" dirty="0" smtClean="0"/>
              <a:t>Task </a:t>
            </a:r>
            <a:r>
              <a:rPr lang="en-US" sz="1400" dirty="0"/>
              <a:t>Force of the Federal </a:t>
            </a:r>
            <a:r>
              <a:rPr lang="en-US" sz="1400" dirty="0" smtClean="0"/>
              <a:t>Government</a:t>
            </a:r>
          </a:p>
          <a:p>
            <a:pPr>
              <a:spcAft>
                <a:spcPts val="600"/>
              </a:spcAft>
            </a:pPr>
            <a:r>
              <a:rPr lang="en-US" sz="1400" dirty="0"/>
              <a:t>Adoption of the “Implementation Framework for the EU Horizon missions Europe in Austria”</a:t>
            </a:r>
          </a:p>
          <a:p>
            <a:pPr marL="0" indent="0">
              <a:spcAft>
                <a:spcPts val="600"/>
              </a:spcAft>
              <a:buNone/>
            </a:pPr>
            <a:r>
              <a:rPr lang="en-US" sz="1400" u="sng" dirty="0" smtClean="0"/>
              <a:t>By end of 2023:</a:t>
            </a:r>
          </a:p>
          <a:p>
            <a:pPr>
              <a:spcAft>
                <a:spcPts val="600"/>
              </a:spcAft>
            </a:pPr>
            <a:r>
              <a:rPr lang="en-US" sz="1400" dirty="0"/>
              <a:t>Negotiations with the </a:t>
            </a:r>
            <a:r>
              <a:rPr lang="en-US" sz="1400" dirty="0" smtClean="0"/>
              <a:t>central RTI facilities mission-related activities</a:t>
            </a:r>
          </a:p>
          <a:p>
            <a:pPr>
              <a:spcAft>
                <a:spcPts val="600"/>
              </a:spcAft>
            </a:pPr>
            <a:r>
              <a:rPr lang="en-US" sz="1400" dirty="0" smtClean="0"/>
              <a:t>Planned </a:t>
            </a:r>
            <a:r>
              <a:rPr lang="en-US" sz="1400" dirty="0"/>
              <a:t>start of </a:t>
            </a:r>
            <a:r>
              <a:rPr lang="en-US" sz="1400" dirty="0" smtClean="0"/>
              <a:t>the “</a:t>
            </a:r>
            <a:r>
              <a:rPr lang="en-US" sz="1400" dirty="0"/>
              <a:t>Mission Facility for Policy Learning</a:t>
            </a:r>
            <a:r>
              <a:rPr lang="en-US" sz="1400" dirty="0" smtClean="0"/>
              <a:t>, Foresight</a:t>
            </a:r>
            <a:r>
              <a:rPr lang="en-US" sz="1400" dirty="0"/>
              <a:t>, Monitoring and Evaluation</a:t>
            </a:r>
            <a:r>
              <a:rPr lang="en-US" sz="1400" dirty="0" smtClean="0"/>
              <a:t>”</a:t>
            </a:r>
          </a:p>
          <a:p>
            <a:pPr marL="0" indent="0">
              <a:spcAft>
                <a:spcPts val="600"/>
              </a:spcAft>
              <a:buNone/>
            </a:pPr>
            <a:r>
              <a:rPr lang="en-US" sz="1400" u="sng" dirty="0"/>
              <a:t>Summer </a:t>
            </a:r>
            <a:r>
              <a:rPr lang="en-US" sz="1400" u="sng" dirty="0" smtClean="0"/>
              <a:t>2024</a:t>
            </a:r>
          </a:p>
          <a:p>
            <a:pPr>
              <a:spcAft>
                <a:spcPts val="600"/>
              </a:spcAft>
            </a:pPr>
            <a:r>
              <a:rPr lang="en-US" sz="1400" dirty="0" smtClean="0"/>
              <a:t>“</a:t>
            </a:r>
            <a:r>
              <a:rPr lang="en-US" sz="1400" dirty="0"/>
              <a:t>Action plans for the </a:t>
            </a:r>
            <a:r>
              <a:rPr lang="en-US" sz="1400" dirty="0" smtClean="0"/>
              <a:t>five EU </a:t>
            </a:r>
            <a:r>
              <a:rPr lang="en-US" sz="1400" dirty="0"/>
              <a:t>missions”</a:t>
            </a:r>
            <a:endParaRPr lang="en-US" sz="1400" dirty="0" smtClean="0"/>
          </a:p>
          <a:p>
            <a:pPr>
              <a:spcAft>
                <a:spcPts val="600"/>
              </a:spcAft>
            </a:pPr>
            <a:endParaRPr lang="en-GB" sz="1400" dirty="0"/>
          </a:p>
        </p:txBody>
      </p:sp>
      <p:sp>
        <p:nvSpPr>
          <p:cNvPr id="5" name="Title 4"/>
          <p:cNvSpPr>
            <a:spLocks noGrp="1"/>
          </p:cNvSpPr>
          <p:nvPr>
            <p:ph type="title"/>
          </p:nvPr>
        </p:nvSpPr>
        <p:spPr/>
        <p:txBody>
          <a:bodyPr/>
          <a:lstStyle/>
          <a:p>
            <a:r>
              <a:rPr lang="en-GB" dirty="0" smtClean="0"/>
              <a:t>Austria’s Missions Approach</a:t>
            </a:r>
            <a:endParaRPr lang="en-GB" dirty="0"/>
          </a:p>
        </p:txBody>
      </p:sp>
      <p:sp>
        <p:nvSpPr>
          <p:cNvPr id="7" name="TextBox 6"/>
          <p:cNvSpPr txBox="1"/>
          <p:nvPr/>
        </p:nvSpPr>
        <p:spPr>
          <a:xfrm>
            <a:off x="4321199" y="5680923"/>
            <a:ext cx="5369588" cy="246221"/>
          </a:xfrm>
          <a:prstGeom prst="rect">
            <a:avLst/>
          </a:prstGeom>
          <a:noFill/>
        </p:spPr>
        <p:txBody>
          <a:bodyPr wrap="square" rtlCol="0">
            <a:spAutoFit/>
          </a:bodyPr>
          <a:lstStyle/>
          <a:p>
            <a:r>
              <a:rPr lang="en-GB" sz="1000" i="1" dirty="0" smtClean="0"/>
              <a:t>Source</a:t>
            </a:r>
            <a:r>
              <a:rPr lang="en-GB" sz="1000" dirty="0" smtClean="0"/>
              <a:t>: Christian </a:t>
            </a:r>
            <a:r>
              <a:rPr lang="en-GB" sz="1000" dirty="0" err="1" smtClean="0"/>
              <a:t>Naczinsky</a:t>
            </a:r>
            <a:r>
              <a:rPr lang="en-GB" sz="1000" dirty="0" smtClean="0"/>
              <a:t>, BMBWF, Austria </a:t>
            </a:r>
            <a:endParaRPr lang="en-GB" sz="1000" dirty="0"/>
          </a:p>
        </p:txBody>
      </p:sp>
    </p:spTree>
    <p:extLst>
      <p:ext uri="{BB962C8B-B14F-4D97-AF65-F5344CB8AC3E}">
        <p14:creationId xmlns:p14="http://schemas.microsoft.com/office/powerpoint/2010/main" val="19452261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p:txBody>
          <a:bodyPr/>
          <a:lstStyle/>
          <a:p>
            <a:pPr marL="0" indent="0">
              <a:buNone/>
            </a:pPr>
            <a:r>
              <a:rPr lang="en-GB" b="1" dirty="0" smtClean="0"/>
              <a:t>Instrument level</a:t>
            </a:r>
          </a:p>
          <a:p>
            <a:r>
              <a:rPr lang="en-GB" dirty="0"/>
              <a:t>Portugal’s regulatory sandbox on telecoms and defence</a:t>
            </a:r>
          </a:p>
        </p:txBody>
      </p:sp>
      <p:sp>
        <p:nvSpPr>
          <p:cNvPr id="7" name="Content Placeholder 6"/>
          <p:cNvSpPr>
            <a:spLocks noGrp="1"/>
          </p:cNvSpPr>
          <p:nvPr>
            <p:ph sz="half" idx="13"/>
          </p:nvPr>
        </p:nvSpPr>
        <p:spPr/>
        <p:txBody>
          <a:bodyPr/>
          <a:lstStyle/>
          <a:p>
            <a:pPr marL="0" indent="0">
              <a:buNone/>
            </a:pPr>
            <a:r>
              <a:rPr lang="en-GB" b="1" dirty="0" smtClean="0"/>
              <a:t>Policy mix </a:t>
            </a:r>
          </a:p>
          <a:p>
            <a:r>
              <a:rPr lang="en-GB" dirty="0">
                <a:solidFill>
                  <a:schemeClr val="accent6"/>
                </a:solidFill>
              </a:rPr>
              <a:t>Spain: Catalonia’s S3</a:t>
            </a:r>
          </a:p>
          <a:p>
            <a:r>
              <a:rPr lang="en-GB" dirty="0"/>
              <a:t>Austria’s transformative policy </a:t>
            </a:r>
            <a:r>
              <a:rPr lang="en-GB" dirty="0" smtClean="0"/>
              <a:t>mix</a:t>
            </a:r>
            <a:endParaRPr lang="en-GB" dirty="0"/>
          </a:p>
        </p:txBody>
      </p:sp>
      <p:sp>
        <p:nvSpPr>
          <p:cNvPr id="8" name="Content Placeholder 7"/>
          <p:cNvSpPr>
            <a:spLocks noGrp="1"/>
          </p:cNvSpPr>
          <p:nvPr>
            <p:ph sz="half" idx="14"/>
          </p:nvPr>
        </p:nvSpPr>
        <p:spPr>
          <a:xfrm>
            <a:off x="8106311" y="1825625"/>
            <a:ext cx="3623940" cy="3763134"/>
          </a:xfrm>
        </p:spPr>
        <p:txBody>
          <a:bodyPr/>
          <a:lstStyle/>
          <a:p>
            <a:pPr marL="0" indent="0">
              <a:buNone/>
            </a:pPr>
            <a:r>
              <a:rPr lang="en-GB" b="1" dirty="0" smtClean="0"/>
              <a:t>Broader portfolios</a:t>
            </a:r>
            <a:r>
              <a:rPr lang="en-GB" dirty="0" smtClean="0"/>
              <a:t> </a:t>
            </a:r>
            <a:r>
              <a:rPr lang="en-GB" b="1" dirty="0" smtClean="0"/>
              <a:t>of policies</a:t>
            </a:r>
          </a:p>
          <a:p>
            <a:r>
              <a:rPr lang="en-GB" dirty="0" smtClean="0"/>
              <a:t>Netherlands: Top Sectors </a:t>
            </a:r>
          </a:p>
          <a:p>
            <a:r>
              <a:rPr lang="en-GB" dirty="0"/>
              <a:t>Sweden’s Strategic Innovation Programmes</a:t>
            </a:r>
          </a:p>
          <a:p>
            <a:r>
              <a:rPr lang="en-GB" dirty="0" smtClean="0"/>
              <a:t>Austria’s Missions</a:t>
            </a:r>
            <a:endParaRPr lang="en-GB" dirty="0"/>
          </a:p>
          <a:p>
            <a:pPr marL="0" indent="0">
              <a:buNone/>
            </a:pPr>
            <a:endParaRPr lang="en-GB" dirty="0"/>
          </a:p>
        </p:txBody>
      </p:sp>
      <p:sp>
        <p:nvSpPr>
          <p:cNvPr id="5" name="Title 4"/>
          <p:cNvSpPr>
            <a:spLocks noGrp="1"/>
          </p:cNvSpPr>
          <p:nvPr>
            <p:ph type="title"/>
          </p:nvPr>
        </p:nvSpPr>
        <p:spPr>
          <a:xfrm>
            <a:off x="1026423" y="678069"/>
            <a:ext cx="10515600" cy="782357"/>
          </a:xfrm>
        </p:spPr>
        <p:txBody>
          <a:bodyPr/>
          <a:lstStyle/>
          <a:p>
            <a:r>
              <a:rPr lang="en-GB" dirty="0"/>
              <a:t>Examples of transformative policies in national and regional settings</a:t>
            </a:r>
          </a:p>
        </p:txBody>
      </p:sp>
    </p:spTree>
    <p:extLst>
      <p:ext uri="{BB962C8B-B14F-4D97-AF65-F5344CB8AC3E}">
        <p14:creationId xmlns:p14="http://schemas.microsoft.com/office/powerpoint/2010/main" val="34652687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68649" y="536780"/>
            <a:ext cx="10515600" cy="782357"/>
          </a:xfrm>
        </p:spPr>
        <p:txBody>
          <a:bodyPr/>
          <a:lstStyle/>
          <a:p>
            <a:r>
              <a:rPr lang="en-US" sz="3200" dirty="0" smtClean="0"/>
              <a:t>Spain, Catalonia: Adopt a transition perspective and provide paths for everyone</a:t>
            </a:r>
            <a:endParaRPr lang="en-GB" sz="3200" dirty="0"/>
          </a:p>
        </p:txBody>
      </p:sp>
      <p:sp>
        <p:nvSpPr>
          <p:cNvPr id="8" name="TextBox 7"/>
          <p:cNvSpPr txBox="1"/>
          <p:nvPr/>
        </p:nvSpPr>
        <p:spPr>
          <a:xfrm>
            <a:off x="3322467" y="6198530"/>
            <a:ext cx="5369588" cy="246221"/>
          </a:xfrm>
          <a:prstGeom prst="rect">
            <a:avLst/>
          </a:prstGeom>
          <a:noFill/>
        </p:spPr>
        <p:txBody>
          <a:bodyPr wrap="square" rtlCol="0">
            <a:spAutoFit/>
          </a:bodyPr>
          <a:lstStyle/>
          <a:p>
            <a:r>
              <a:rPr lang="en-GB" sz="1000" i="1" dirty="0" smtClean="0"/>
              <a:t>Source</a:t>
            </a:r>
            <a:r>
              <a:rPr lang="en-GB" sz="1000" dirty="0" smtClean="0"/>
              <a:t>: Tatiana Fernandez, </a:t>
            </a:r>
            <a:r>
              <a:rPr lang="en-GB" sz="1000" dirty="0" err="1" smtClean="0"/>
              <a:t>Generalitat</a:t>
            </a:r>
            <a:r>
              <a:rPr lang="en-GB" sz="1000" dirty="0" smtClean="0"/>
              <a:t> de </a:t>
            </a:r>
            <a:r>
              <a:rPr lang="en-GB" sz="1000" dirty="0" err="1" smtClean="0"/>
              <a:t>Catalunya</a:t>
            </a:r>
            <a:r>
              <a:rPr lang="en-GB" sz="1000" dirty="0" smtClean="0"/>
              <a:t>, adapted from </a:t>
            </a:r>
            <a:r>
              <a:rPr lang="en-GB" sz="1000" dirty="0" err="1" smtClean="0"/>
              <a:t>Berkana</a:t>
            </a:r>
            <a:r>
              <a:rPr lang="en-GB" sz="1000" dirty="0" smtClean="0"/>
              <a:t> Institute</a:t>
            </a:r>
            <a:endParaRPr lang="en-GB" sz="1000" dirty="0"/>
          </a:p>
        </p:txBody>
      </p:sp>
      <p:pic>
        <p:nvPicPr>
          <p:cNvPr id="5" name="Imatg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68768" y="1178546"/>
            <a:ext cx="8712200"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62786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a:xfrm>
            <a:off x="461963" y="303213"/>
            <a:ext cx="9144374" cy="506413"/>
          </a:xfrm>
        </p:spPr>
        <p:txBody>
          <a:bodyPr/>
          <a:lstStyle/>
          <a:p>
            <a:pPr>
              <a:defRPr/>
            </a:pPr>
            <a:r>
              <a:rPr lang="en-GB" sz="2400" dirty="0" smtClean="0">
                <a:solidFill>
                  <a:schemeClr val="tx2"/>
                </a:solidFill>
              </a:rPr>
              <a:t>Spain, Catalonia: the Opportunities </a:t>
            </a:r>
            <a:r>
              <a:rPr lang="en-GB" sz="2400" dirty="0">
                <a:solidFill>
                  <a:schemeClr val="tx2"/>
                </a:solidFill>
              </a:rPr>
              <a:t>Discovery Mechanism </a:t>
            </a:r>
          </a:p>
        </p:txBody>
      </p:sp>
      <p:pic>
        <p:nvPicPr>
          <p:cNvPr id="22531" name="Imatge 4"/>
          <p:cNvPicPr>
            <a:picLocks noChangeAspect="1"/>
          </p:cNvPicPr>
          <p:nvPr/>
        </p:nvPicPr>
        <p:blipFill>
          <a:blip r:embed="rId3">
            <a:extLst>
              <a:ext uri="{28A0092B-C50C-407E-A947-70E740481C1C}">
                <a14:useLocalDpi xmlns:a14="http://schemas.microsoft.com/office/drawing/2010/main" val="0"/>
              </a:ext>
            </a:extLst>
          </a:blip>
          <a:srcRect t="3413"/>
          <a:stretch>
            <a:fillRect/>
          </a:stretch>
        </p:blipFill>
        <p:spPr bwMode="auto">
          <a:xfrm>
            <a:off x="3800475" y="1403350"/>
            <a:ext cx="8089900" cy="468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QuadreDeText 2"/>
          <p:cNvSpPr txBox="1">
            <a:spLocks noChangeArrowheads="1"/>
          </p:cNvSpPr>
          <p:nvPr/>
        </p:nvSpPr>
        <p:spPr bwMode="auto">
          <a:xfrm>
            <a:off x="433388" y="1055688"/>
            <a:ext cx="3359150" cy="509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6700" indent="-266700">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nSpc>
                <a:spcPct val="114000"/>
              </a:lnSpc>
              <a:spcBef>
                <a:spcPct val="20000"/>
              </a:spcBef>
              <a:spcAft>
                <a:spcPts val="600"/>
              </a:spcAft>
              <a:buClr>
                <a:srgbClr val="A21942"/>
              </a:buClr>
              <a:buFont typeface="Wingdings 2" panose="05020102010507070707" pitchFamily="18" charset="2"/>
              <a:buChar char=""/>
            </a:pPr>
            <a:r>
              <a:rPr lang="en-US" altLang="ca-ES" dirty="0" smtClean="0">
                <a:latin typeface="Arial" panose="020B0604020202020204" pitchFamily="34" charset="0"/>
              </a:rPr>
              <a:t>Coordinated </a:t>
            </a:r>
            <a:r>
              <a:rPr lang="en-US" altLang="ca-ES" dirty="0">
                <a:latin typeface="Arial" panose="020B0604020202020204" pitchFamily="34" charset="0"/>
              </a:rPr>
              <a:t>by the Secretariat for Economic Affairs and European Funds, through the Economic Strategic Area.</a:t>
            </a:r>
          </a:p>
          <a:p>
            <a:pPr>
              <a:lnSpc>
                <a:spcPct val="114000"/>
              </a:lnSpc>
              <a:spcBef>
                <a:spcPct val="20000"/>
              </a:spcBef>
              <a:spcAft>
                <a:spcPts val="600"/>
              </a:spcAft>
              <a:buClr>
                <a:srgbClr val="A21942"/>
              </a:buClr>
              <a:buFont typeface="Wingdings 2" panose="05020102010507070707" pitchFamily="18" charset="2"/>
              <a:buChar char=""/>
            </a:pPr>
            <a:r>
              <a:rPr lang="en-US" altLang="ca-ES" dirty="0">
                <a:latin typeface="Arial" panose="020B0604020202020204" pitchFamily="34" charset="0"/>
              </a:rPr>
              <a:t>Dedicated  staff (financed by ERDF) integrated in different regional Ministries working together to address common challenges and support shared agendas</a:t>
            </a:r>
          </a:p>
          <a:p>
            <a:pPr>
              <a:lnSpc>
                <a:spcPct val="114000"/>
              </a:lnSpc>
              <a:spcBef>
                <a:spcPct val="20000"/>
              </a:spcBef>
              <a:spcAft>
                <a:spcPts val="600"/>
              </a:spcAft>
              <a:buClr>
                <a:srgbClr val="A21942"/>
              </a:buClr>
              <a:buFont typeface="Wingdings 2" panose="05020102010507070707" pitchFamily="18" charset="2"/>
              <a:buChar char=""/>
            </a:pPr>
            <a:r>
              <a:rPr lang="en-US" altLang="ca-ES" dirty="0">
                <a:latin typeface="Arial" panose="020B0604020202020204" pitchFamily="34" charset="0"/>
              </a:rPr>
              <a:t>Stable support from experts in transformative innovation policy, systems thinking, data scientists…</a:t>
            </a:r>
          </a:p>
        </p:txBody>
      </p:sp>
      <p:sp>
        <p:nvSpPr>
          <p:cNvPr id="6" name="QuadreDeText 5"/>
          <p:cNvSpPr txBox="1"/>
          <p:nvPr/>
        </p:nvSpPr>
        <p:spPr>
          <a:xfrm>
            <a:off x="8793163" y="404813"/>
            <a:ext cx="3140075" cy="3278187"/>
          </a:xfrm>
          <a:prstGeom prst="rect">
            <a:avLst/>
          </a:prstGeom>
          <a:solidFill>
            <a:schemeClr val="bg1">
              <a:lumMod val="95000"/>
            </a:schemeClr>
          </a:solidFill>
        </p:spPr>
        <p:txBody>
          <a:bodyPr>
            <a:spAutoFit/>
          </a:bodyPr>
          <a:lstStyle/>
          <a:p>
            <a:pPr>
              <a:lnSpc>
                <a:spcPct val="114000"/>
              </a:lnSpc>
              <a:spcBef>
                <a:spcPct val="20000"/>
              </a:spcBef>
              <a:spcAft>
                <a:spcPts val="600"/>
              </a:spcAft>
              <a:buClr>
                <a:srgbClr val="A21942"/>
              </a:buClr>
              <a:defRPr/>
            </a:pPr>
            <a:r>
              <a:rPr lang="en-US" sz="1600" b="1" dirty="0">
                <a:solidFill>
                  <a:schemeClr val="accent6"/>
                </a:solidFill>
                <a:latin typeface="Arial" pitchFamily="34" charset="0"/>
              </a:rPr>
              <a:t>3 </a:t>
            </a:r>
            <a:r>
              <a:rPr lang="en-US" sz="1600" b="1" dirty="0" smtClean="0">
                <a:solidFill>
                  <a:schemeClr val="accent6"/>
                </a:solidFill>
                <a:latin typeface="Arial" pitchFamily="34" charset="0"/>
              </a:rPr>
              <a:t>Key features:</a:t>
            </a:r>
            <a:endParaRPr lang="en-US" sz="1600" b="1" dirty="0">
              <a:solidFill>
                <a:schemeClr val="accent6"/>
              </a:solidFill>
              <a:latin typeface="Arial" pitchFamily="34" charset="0"/>
            </a:endParaRPr>
          </a:p>
          <a:p>
            <a:pPr marL="342900" indent="-342900">
              <a:lnSpc>
                <a:spcPct val="114000"/>
              </a:lnSpc>
              <a:spcBef>
                <a:spcPct val="20000"/>
              </a:spcBef>
              <a:spcAft>
                <a:spcPts val="600"/>
              </a:spcAft>
              <a:buClr>
                <a:srgbClr val="A21942"/>
              </a:buClr>
              <a:buFont typeface="+mj-lt"/>
              <a:buAutoNum type="arabicPeriod"/>
              <a:defRPr/>
            </a:pPr>
            <a:r>
              <a:rPr lang="en-US" sz="1600" dirty="0">
                <a:latin typeface="Arial" pitchFamily="34" charset="0"/>
              </a:rPr>
              <a:t>Challenge-driven and systemic approaches</a:t>
            </a:r>
          </a:p>
          <a:p>
            <a:pPr marL="342900" indent="-342900">
              <a:lnSpc>
                <a:spcPct val="114000"/>
              </a:lnSpc>
              <a:spcBef>
                <a:spcPct val="20000"/>
              </a:spcBef>
              <a:spcAft>
                <a:spcPts val="600"/>
              </a:spcAft>
              <a:buClr>
                <a:srgbClr val="A21942"/>
              </a:buClr>
              <a:buFont typeface="+mj-lt"/>
              <a:buAutoNum type="arabicPeriod"/>
              <a:defRPr/>
            </a:pPr>
            <a:r>
              <a:rPr lang="en-US" sz="1600" dirty="0">
                <a:latin typeface="Arial" pitchFamily="34" charset="0"/>
              </a:rPr>
              <a:t>Strong coordination within Government and with third actors</a:t>
            </a:r>
          </a:p>
          <a:p>
            <a:pPr marL="342900" indent="-342900">
              <a:lnSpc>
                <a:spcPct val="114000"/>
              </a:lnSpc>
              <a:spcBef>
                <a:spcPct val="20000"/>
              </a:spcBef>
              <a:spcAft>
                <a:spcPts val="600"/>
              </a:spcAft>
              <a:buClr>
                <a:srgbClr val="A21942"/>
              </a:buClr>
              <a:buFont typeface="+mj-lt"/>
              <a:buAutoNum type="arabicPeriod"/>
              <a:defRPr/>
            </a:pPr>
            <a:r>
              <a:rPr lang="en-US" sz="1600" dirty="0">
                <a:latin typeface="Arial" pitchFamily="34" charset="0"/>
              </a:rPr>
              <a:t>Enhancing capacity and skills for transformative innovation (Government and third actors) </a:t>
            </a:r>
          </a:p>
        </p:txBody>
      </p:sp>
      <p:sp>
        <p:nvSpPr>
          <p:cNvPr id="7" name="TextBox 6"/>
          <p:cNvSpPr txBox="1"/>
          <p:nvPr/>
        </p:nvSpPr>
        <p:spPr>
          <a:xfrm>
            <a:off x="3800475" y="6197798"/>
            <a:ext cx="4648029" cy="307777"/>
          </a:xfrm>
          <a:prstGeom prst="rect">
            <a:avLst/>
          </a:prstGeom>
          <a:noFill/>
          <a:ln>
            <a:solidFill>
              <a:schemeClr val="tx1"/>
            </a:solidFill>
          </a:ln>
        </p:spPr>
        <p:txBody>
          <a:bodyPr wrap="square" rtlCol="0">
            <a:spAutoFit/>
          </a:bodyPr>
          <a:lstStyle/>
          <a:p>
            <a:r>
              <a:rPr lang="en-GB" sz="1400" i="1" dirty="0" smtClean="0"/>
              <a:t>Source</a:t>
            </a:r>
            <a:r>
              <a:rPr lang="en-GB" sz="1400" dirty="0" smtClean="0"/>
              <a:t>: Tatiana Fernandez, </a:t>
            </a:r>
            <a:r>
              <a:rPr lang="en-GB" sz="1400" dirty="0" err="1" smtClean="0"/>
              <a:t>Generalitat</a:t>
            </a:r>
            <a:r>
              <a:rPr lang="en-GB" sz="1400" dirty="0" smtClean="0"/>
              <a:t> de </a:t>
            </a:r>
            <a:r>
              <a:rPr lang="en-GB" sz="1400" dirty="0" err="1" smtClean="0"/>
              <a:t>Catalunya</a:t>
            </a:r>
            <a:endParaRPr lang="en-GB" sz="1400" dirty="0"/>
          </a:p>
        </p:txBody>
      </p:sp>
    </p:spTree>
    <p:extLst>
      <p:ext uri="{BB962C8B-B14F-4D97-AF65-F5344CB8AC3E}">
        <p14:creationId xmlns:p14="http://schemas.microsoft.com/office/powerpoint/2010/main" val="27769612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p:txBody>
          <a:bodyPr/>
          <a:lstStyle/>
          <a:p>
            <a:pPr marL="0" indent="0">
              <a:buNone/>
            </a:pPr>
            <a:r>
              <a:rPr lang="en-GB" b="1" dirty="0" smtClean="0"/>
              <a:t>Instrument level</a:t>
            </a:r>
          </a:p>
          <a:p>
            <a:r>
              <a:rPr lang="en-GB" dirty="0"/>
              <a:t>Portugal’s regulatory sandbox on telecoms and defence</a:t>
            </a:r>
          </a:p>
        </p:txBody>
      </p:sp>
      <p:sp>
        <p:nvSpPr>
          <p:cNvPr id="7" name="Content Placeholder 6"/>
          <p:cNvSpPr>
            <a:spLocks noGrp="1"/>
          </p:cNvSpPr>
          <p:nvPr>
            <p:ph sz="half" idx="13"/>
          </p:nvPr>
        </p:nvSpPr>
        <p:spPr/>
        <p:txBody>
          <a:bodyPr/>
          <a:lstStyle/>
          <a:p>
            <a:pPr marL="0" indent="0">
              <a:buNone/>
            </a:pPr>
            <a:r>
              <a:rPr lang="en-GB" b="1" dirty="0" smtClean="0"/>
              <a:t>Policy mix </a:t>
            </a:r>
          </a:p>
          <a:p>
            <a:r>
              <a:rPr lang="en-GB" dirty="0" smtClean="0"/>
              <a:t>Spain: Catalonia’s S3</a:t>
            </a:r>
          </a:p>
          <a:p>
            <a:r>
              <a:rPr lang="en-GB" dirty="0"/>
              <a:t>Austria’s transformative policy </a:t>
            </a:r>
            <a:r>
              <a:rPr lang="en-GB" dirty="0" smtClean="0"/>
              <a:t>mix</a:t>
            </a:r>
            <a:endParaRPr lang="en-GB" dirty="0"/>
          </a:p>
        </p:txBody>
      </p:sp>
      <p:sp>
        <p:nvSpPr>
          <p:cNvPr id="8" name="Content Placeholder 7"/>
          <p:cNvSpPr>
            <a:spLocks noGrp="1"/>
          </p:cNvSpPr>
          <p:nvPr>
            <p:ph sz="half" idx="14"/>
          </p:nvPr>
        </p:nvSpPr>
        <p:spPr>
          <a:xfrm>
            <a:off x="8106311" y="1825625"/>
            <a:ext cx="3623940" cy="3763134"/>
          </a:xfrm>
        </p:spPr>
        <p:txBody>
          <a:bodyPr/>
          <a:lstStyle/>
          <a:p>
            <a:pPr marL="0" indent="0">
              <a:buNone/>
            </a:pPr>
            <a:r>
              <a:rPr lang="en-GB" b="1" dirty="0" smtClean="0"/>
              <a:t>Broader portfolios</a:t>
            </a:r>
            <a:r>
              <a:rPr lang="en-GB" dirty="0" smtClean="0"/>
              <a:t> </a:t>
            </a:r>
            <a:r>
              <a:rPr lang="en-GB" b="1" dirty="0" smtClean="0"/>
              <a:t>of policies </a:t>
            </a:r>
          </a:p>
          <a:p>
            <a:r>
              <a:rPr lang="en-GB" dirty="0">
                <a:solidFill>
                  <a:schemeClr val="accent6"/>
                </a:solidFill>
              </a:rPr>
              <a:t>Netherlands: Top Sectors </a:t>
            </a:r>
          </a:p>
          <a:p>
            <a:r>
              <a:rPr lang="en-GB" dirty="0"/>
              <a:t>Sweden’s Strategic Innovation Programmes</a:t>
            </a:r>
          </a:p>
          <a:p>
            <a:r>
              <a:rPr lang="en-GB" dirty="0" smtClean="0"/>
              <a:t>Austria’s </a:t>
            </a:r>
            <a:r>
              <a:rPr lang="en-GB" dirty="0"/>
              <a:t>Missions</a:t>
            </a:r>
          </a:p>
          <a:p>
            <a:pPr marL="0" indent="0">
              <a:buNone/>
            </a:pPr>
            <a:endParaRPr lang="en-GB" dirty="0"/>
          </a:p>
        </p:txBody>
      </p:sp>
      <p:sp>
        <p:nvSpPr>
          <p:cNvPr id="5" name="Title 4"/>
          <p:cNvSpPr>
            <a:spLocks noGrp="1"/>
          </p:cNvSpPr>
          <p:nvPr>
            <p:ph type="title"/>
          </p:nvPr>
        </p:nvSpPr>
        <p:spPr>
          <a:xfrm>
            <a:off x="1026423" y="678069"/>
            <a:ext cx="10515600" cy="782357"/>
          </a:xfrm>
        </p:spPr>
        <p:txBody>
          <a:bodyPr/>
          <a:lstStyle/>
          <a:p>
            <a:r>
              <a:rPr lang="en-GB" dirty="0" smtClean="0"/>
              <a:t/>
            </a:r>
            <a:br>
              <a:rPr lang="en-GB" dirty="0" smtClean="0"/>
            </a:br>
            <a:r>
              <a:rPr lang="en-GB" dirty="0" smtClean="0"/>
              <a:t>Examples of transformative policies in national and regional settings</a:t>
            </a:r>
            <a:endParaRPr lang="en-GB" dirty="0"/>
          </a:p>
        </p:txBody>
      </p:sp>
    </p:spTree>
    <p:extLst>
      <p:ext uri="{BB962C8B-B14F-4D97-AF65-F5344CB8AC3E}">
        <p14:creationId xmlns:p14="http://schemas.microsoft.com/office/powerpoint/2010/main" val="5076988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838198" y="1491248"/>
            <a:ext cx="3641335" cy="3763134"/>
          </a:xfrm>
        </p:spPr>
        <p:txBody>
          <a:bodyPr/>
          <a:lstStyle/>
          <a:p>
            <a:pPr marL="0" indent="0">
              <a:spcAft>
                <a:spcPts val="600"/>
              </a:spcAft>
              <a:buNone/>
            </a:pPr>
            <a:r>
              <a:rPr lang="en-US" sz="1400" b="1" dirty="0" smtClean="0">
                <a:solidFill>
                  <a:schemeClr val="bg2">
                    <a:lumMod val="50000"/>
                  </a:schemeClr>
                </a:solidFill>
              </a:rPr>
              <a:t>Who?</a:t>
            </a:r>
          </a:p>
          <a:p>
            <a:pPr marL="0" indent="0">
              <a:buNone/>
            </a:pPr>
            <a:r>
              <a:rPr lang="en-US" sz="1400" i="1" dirty="0" smtClean="0"/>
              <a:t>Ministry </a:t>
            </a:r>
            <a:r>
              <a:rPr lang="en-US" sz="1400" i="1" dirty="0"/>
              <a:t>of Economic Affairs and Climate Policy</a:t>
            </a:r>
            <a:r>
              <a:rPr lang="en-US" sz="1400" dirty="0"/>
              <a:t> (EZK) with the involvement from </a:t>
            </a:r>
            <a:r>
              <a:rPr lang="en-US" sz="1400" i="1" dirty="0"/>
              <a:t>several thematic </a:t>
            </a:r>
            <a:r>
              <a:rPr lang="en-US" sz="1400" i="1" dirty="0" smtClean="0"/>
              <a:t>ministries</a:t>
            </a:r>
          </a:p>
          <a:p>
            <a:pPr marL="0" indent="0">
              <a:spcAft>
                <a:spcPts val="600"/>
              </a:spcAft>
              <a:buNone/>
            </a:pPr>
            <a:r>
              <a:rPr lang="en-US" sz="1400" b="1" dirty="0">
                <a:solidFill>
                  <a:schemeClr val="bg2">
                    <a:lumMod val="50000"/>
                  </a:schemeClr>
                </a:solidFill>
              </a:rPr>
              <a:t>What for?</a:t>
            </a:r>
          </a:p>
          <a:p>
            <a:pPr marL="0" indent="0">
              <a:buNone/>
            </a:pPr>
            <a:r>
              <a:rPr lang="en-US" sz="1400" dirty="0" smtClean="0"/>
              <a:t>Since </a:t>
            </a:r>
            <a:r>
              <a:rPr lang="en-US" sz="1400" dirty="0"/>
              <a:t>2019 geared towards </a:t>
            </a:r>
            <a:r>
              <a:rPr lang="en-US" sz="1400" i="1" dirty="0"/>
              <a:t>developing and diffusing innovations contributing to societal mission </a:t>
            </a:r>
            <a:r>
              <a:rPr lang="en-US" sz="1400" i="1" dirty="0" smtClean="0"/>
              <a:t>goals</a:t>
            </a:r>
          </a:p>
          <a:p>
            <a:pPr marL="0" indent="0">
              <a:spcAft>
                <a:spcPts val="600"/>
              </a:spcAft>
              <a:buNone/>
            </a:pPr>
            <a:r>
              <a:rPr lang="en-US" sz="1400" b="1" dirty="0">
                <a:solidFill>
                  <a:schemeClr val="bg2">
                    <a:lumMod val="50000"/>
                  </a:schemeClr>
                </a:solidFill>
              </a:rPr>
              <a:t>How </a:t>
            </a:r>
            <a:r>
              <a:rPr lang="en-US" sz="1400" b="1" dirty="0" smtClean="0">
                <a:solidFill>
                  <a:schemeClr val="bg2">
                    <a:lumMod val="50000"/>
                  </a:schemeClr>
                </a:solidFill>
              </a:rPr>
              <a:t>big?</a:t>
            </a:r>
            <a:endParaRPr lang="en-US" sz="1400" b="1" dirty="0">
              <a:solidFill>
                <a:schemeClr val="bg2">
                  <a:lumMod val="50000"/>
                </a:schemeClr>
              </a:solidFill>
            </a:endParaRPr>
          </a:p>
          <a:p>
            <a:pPr marL="0" indent="0">
              <a:spcAft>
                <a:spcPts val="600"/>
              </a:spcAft>
              <a:buNone/>
            </a:pPr>
            <a:r>
              <a:rPr lang="en-US" sz="1400" dirty="0" smtClean="0"/>
              <a:t>Not about public money - little dedicated funding (~2m per sector)</a:t>
            </a:r>
          </a:p>
          <a:p>
            <a:pPr marL="0" indent="0">
              <a:spcAft>
                <a:spcPts val="600"/>
              </a:spcAft>
              <a:buNone/>
            </a:pPr>
            <a:r>
              <a:rPr lang="en-US" sz="1400" dirty="0"/>
              <a:t>Bulk of public support still directed through horizontal schemes like the WBSO (R&amp;D tax incentive) and the </a:t>
            </a:r>
            <a:r>
              <a:rPr lang="en-US" sz="1400" dirty="0" err="1"/>
              <a:t>Innovatiebox</a:t>
            </a:r>
            <a:r>
              <a:rPr lang="en-US" sz="1400" dirty="0"/>
              <a:t> (Patent Box</a:t>
            </a:r>
            <a:r>
              <a:rPr lang="en-US" sz="1400" dirty="0" smtClean="0"/>
              <a:t>)</a:t>
            </a:r>
          </a:p>
          <a:p>
            <a:pPr marL="0" indent="0">
              <a:spcAft>
                <a:spcPts val="600"/>
              </a:spcAft>
              <a:buNone/>
            </a:pPr>
            <a:r>
              <a:rPr lang="en-US" sz="1400" dirty="0"/>
              <a:t>Aspire to steer large quantities of private R&amp;D&amp;I funding </a:t>
            </a:r>
          </a:p>
          <a:p>
            <a:pPr marL="0" indent="0">
              <a:buNone/>
            </a:pPr>
            <a:endParaRPr lang="en-US" sz="1400" dirty="0"/>
          </a:p>
          <a:p>
            <a:pPr marL="0" indent="0">
              <a:buNone/>
            </a:pPr>
            <a:endParaRPr lang="en-US" sz="1800" dirty="0" smtClean="0"/>
          </a:p>
          <a:p>
            <a:endParaRPr lang="en-GB" sz="1800" dirty="0"/>
          </a:p>
        </p:txBody>
      </p:sp>
      <p:sp>
        <p:nvSpPr>
          <p:cNvPr id="3" name="Content Placeholder 2"/>
          <p:cNvSpPr>
            <a:spLocks noGrp="1"/>
          </p:cNvSpPr>
          <p:nvPr>
            <p:ph sz="half" idx="13"/>
          </p:nvPr>
        </p:nvSpPr>
        <p:spPr>
          <a:xfrm>
            <a:off x="4716316" y="1491248"/>
            <a:ext cx="3655444" cy="3763134"/>
          </a:xfrm>
        </p:spPr>
        <p:txBody>
          <a:bodyPr/>
          <a:lstStyle/>
          <a:p>
            <a:pPr marL="0" indent="0">
              <a:buNone/>
            </a:pPr>
            <a:r>
              <a:rPr lang="en-US" sz="1600" b="1" dirty="0" smtClean="0">
                <a:solidFill>
                  <a:schemeClr val="bg2">
                    <a:lumMod val="50000"/>
                  </a:schemeClr>
                </a:solidFill>
              </a:rPr>
              <a:t>How?</a:t>
            </a:r>
            <a:endParaRPr lang="en-US" sz="1600" b="1" dirty="0">
              <a:solidFill>
                <a:schemeClr val="bg2">
                  <a:lumMod val="50000"/>
                </a:schemeClr>
              </a:solidFill>
            </a:endParaRPr>
          </a:p>
          <a:p>
            <a:pPr marL="0" indent="0">
              <a:buNone/>
            </a:pPr>
            <a:r>
              <a:rPr lang="en-US" sz="1400" dirty="0" smtClean="0"/>
              <a:t>The </a:t>
            </a:r>
            <a:r>
              <a:rPr lang="en-US" sz="1400" dirty="0" err="1"/>
              <a:t>Topsectors</a:t>
            </a:r>
            <a:r>
              <a:rPr lang="en-US" sz="1400" dirty="0"/>
              <a:t> mostly operate by influencing the scope of other policy </a:t>
            </a:r>
            <a:r>
              <a:rPr lang="en-US" sz="1400" dirty="0" smtClean="0"/>
              <a:t>instruments</a:t>
            </a:r>
          </a:p>
          <a:p>
            <a:pPr marL="0" indent="0">
              <a:buNone/>
            </a:pPr>
            <a:r>
              <a:rPr lang="en-US" sz="1400" dirty="0" smtClean="0"/>
              <a:t>Each </a:t>
            </a:r>
            <a:r>
              <a:rPr lang="en-US" sz="1400" dirty="0" err="1"/>
              <a:t>Topsector</a:t>
            </a:r>
            <a:r>
              <a:rPr lang="en-US" sz="1400" dirty="0"/>
              <a:t> consists </a:t>
            </a:r>
            <a:r>
              <a:rPr lang="en-US" sz="1400" dirty="0" smtClean="0"/>
              <a:t>of:</a:t>
            </a:r>
          </a:p>
          <a:p>
            <a:pPr marL="0" indent="0">
              <a:buNone/>
            </a:pPr>
            <a:r>
              <a:rPr lang="en-US" sz="1400" dirty="0" smtClean="0"/>
              <a:t>(i) </a:t>
            </a:r>
            <a:r>
              <a:rPr lang="en-US" sz="1400" dirty="0"/>
              <a:t>a </a:t>
            </a:r>
            <a:r>
              <a:rPr lang="en-US" sz="1400" b="1" dirty="0" err="1"/>
              <a:t>Topteam</a:t>
            </a:r>
            <a:r>
              <a:rPr lang="en-US" sz="1400" dirty="0"/>
              <a:t> of high-level representatives from science, industry and policy. </a:t>
            </a:r>
            <a:endParaRPr lang="en-US" sz="1400" dirty="0" smtClean="0"/>
          </a:p>
          <a:p>
            <a:pPr marL="0" indent="0">
              <a:buNone/>
            </a:pPr>
            <a:r>
              <a:rPr lang="en-US" sz="1400" dirty="0" smtClean="0"/>
              <a:t>(ii) one </a:t>
            </a:r>
            <a:r>
              <a:rPr lang="en-US" sz="1400" dirty="0"/>
              <a:t>or more ‘</a:t>
            </a:r>
            <a:r>
              <a:rPr lang="en-US" sz="1400" b="1" dirty="0" err="1"/>
              <a:t>Topconsortia</a:t>
            </a:r>
            <a:r>
              <a:rPr lang="en-US" sz="1400" b="1" dirty="0"/>
              <a:t> for Knowledge and Innovation’ (TKI</a:t>
            </a:r>
            <a:r>
              <a:rPr lang="en-US" sz="1400" b="1" dirty="0" smtClean="0"/>
              <a:t>) </a:t>
            </a:r>
          </a:p>
          <a:p>
            <a:pPr marL="0" indent="0">
              <a:buNone/>
            </a:pPr>
            <a:r>
              <a:rPr lang="en-US" sz="1400" dirty="0" smtClean="0"/>
              <a:t>Together</a:t>
            </a:r>
            <a:r>
              <a:rPr lang="en-US" sz="1400" dirty="0"/>
              <a:t>, the </a:t>
            </a:r>
            <a:r>
              <a:rPr lang="en-US" sz="1400" dirty="0" err="1"/>
              <a:t>Topteam</a:t>
            </a:r>
            <a:r>
              <a:rPr lang="en-US" sz="1400" dirty="0"/>
              <a:t> and TKI are responsible for </a:t>
            </a:r>
            <a:r>
              <a:rPr lang="en-US" sz="1400" dirty="0" smtClean="0"/>
              <a:t>envisioning, creating </a:t>
            </a:r>
            <a:r>
              <a:rPr lang="en-US" sz="1400" dirty="0"/>
              <a:t>and implementing the </a:t>
            </a:r>
            <a:r>
              <a:rPr lang="en-US" sz="1400" b="1" dirty="0"/>
              <a:t>Knowledge and Innovation Agendas (KIAs</a:t>
            </a:r>
            <a:r>
              <a:rPr lang="en-US" sz="1400" b="1" dirty="0" smtClean="0"/>
              <a:t>)</a:t>
            </a:r>
            <a:endParaRPr lang="en-GB" sz="1400" b="1" dirty="0"/>
          </a:p>
        </p:txBody>
      </p:sp>
      <p:sp>
        <p:nvSpPr>
          <p:cNvPr id="4" name="Content Placeholder 3"/>
          <p:cNvSpPr>
            <a:spLocks noGrp="1"/>
          </p:cNvSpPr>
          <p:nvPr>
            <p:ph sz="half" idx="14"/>
          </p:nvPr>
        </p:nvSpPr>
        <p:spPr>
          <a:xfrm>
            <a:off x="8371760" y="1296040"/>
            <a:ext cx="3358489" cy="3763134"/>
          </a:xfrm>
        </p:spPr>
        <p:txBody>
          <a:bodyPr/>
          <a:lstStyle/>
          <a:p>
            <a:pPr marL="0" indent="0">
              <a:buNone/>
            </a:pPr>
            <a:r>
              <a:rPr lang="en-US" sz="1600" b="1" dirty="0">
                <a:solidFill>
                  <a:schemeClr val="bg2">
                    <a:lumMod val="50000"/>
                  </a:schemeClr>
                </a:solidFill>
              </a:rPr>
              <a:t>Governance</a:t>
            </a:r>
          </a:p>
          <a:p>
            <a:pPr marL="0" indent="0">
              <a:buNone/>
            </a:pPr>
            <a:r>
              <a:rPr lang="en-US" sz="1200" dirty="0" smtClean="0"/>
              <a:t>Important </a:t>
            </a:r>
            <a:r>
              <a:rPr lang="en-US" sz="1200" dirty="0"/>
              <a:t>decisions </a:t>
            </a:r>
            <a:r>
              <a:rPr lang="en-US" sz="1200" dirty="0" smtClean="0"/>
              <a:t>taken </a:t>
            </a:r>
            <a:r>
              <a:rPr lang="en-US" sz="1200" dirty="0"/>
              <a:t>by the </a:t>
            </a:r>
            <a:r>
              <a:rPr lang="en-US" sz="1200" dirty="0" err="1"/>
              <a:t>Topteam</a:t>
            </a:r>
            <a:r>
              <a:rPr lang="en-US" sz="1200" dirty="0"/>
              <a:t> </a:t>
            </a:r>
            <a:endParaRPr lang="en-US" sz="1200" dirty="0" smtClean="0"/>
          </a:p>
          <a:p>
            <a:pPr marL="0" indent="0">
              <a:buNone/>
            </a:pPr>
            <a:r>
              <a:rPr lang="en-US" sz="1200" dirty="0" smtClean="0"/>
              <a:t>TKI </a:t>
            </a:r>
            <a:r>
              <a:rPr lang="en-US" sz="1200" dirty="0"/>
              <a:t>have a staff of multiple </a:t>
            </a:r>
            <a:r>
              <a:rPr lang="en-US" sz="1200" dirty="0" smtClean="0"/>
              <a:t>people, </a:t>
            </a:r>
            <a:r>
              <a:rPr lang="en-US" sz="1200" dirty="0"/>
              <a:t>which leaves them the capacity to engage with stakeholders and coordinate the writing of the KIAs. </a:t>
            </a:r>
            <a:endParaRPr lang="en-US" sz="1200" dirty="0" smtClean="0"/>
          </a:p>
          <a:p>
            <a:pPr marL="0" indent="0">
              <a:buNone/>
            </a:pPr>
            <a:r>
              <a:rPr lang="en-US" sz="1200" dirty="0" smtClean="0"/>
              <a:t>TKI also </a:t>
            </a:r>
            <a:r>
              <a:rPr lang="en-US" sz="1200" dirty="0" err="1" smtClean="0"/>
              <a:t>organise</a:t>
            </a:r>
            <a:r>
              <a:rPr lang="en-US" sz="1200" dirty="0" smtClean="0"/>
              <a:t> </a:t>
            </a:r>
            <a:r>
              <a:rPr lang="en-US" sz="1200" dirty="0"/>
              <a:t>networking activities and other supporting initiatives to help stakeholders in their domain develop and apply </a:t>
            </a:r>
            <a:r>
              <a:rPr lang="en-US" sz="1200" dirty="0" smtClean="0"/>
              <a:t>innovations</a:t>
            </a:r>
          </a:p>
          <a:p>
            <a:pPr marL="0" indent="0">
              <a:buNone/>
            </a:pPr>
            <a:r>
              <a:rPr lang="en-US" sz="1200" dirty="0" err="1" smtClean="0"/>
              <a:t>Topsectors</a:t>
            </a:r>
            <a:r>
              <a:rPr lang="en-US" sz="1200" dirty="0" smtClean="0"/>
              <a:t> </a:t>
            </a:r>
            <a:r>
              <a:rPr lang="en-US" sz="1200" dirty="0"/>
              <a:t>make proposals to government for changes in the policy mix, e.g. in supporting :</a:t>
            </a:r>
            <a:endParaRPr lang="en-US" sz="1200" dirty="0" smtClean="0"/>
          </a:p>
          <a:p>
            <a:r>
              <a:rPr lang="en-US" sz="1200" dirty="0" smtClean="0"/>
              <a:t>human </a:t>
            </a:r>
            <a:r>
              <a:rPr lang="en-US" sz="1200" dirty="0"/>
              <a:t>capital development (e.g. by regularly updating Human Capital Agendas reflecting skill </a:t>
            </a:r>
            <a:r>
              <a:rPr lang="en-US" sz="1200" dirty="0" smtClean="0"/>
              <a:t>demands)</a:t>
            </a:r>
          </a:p>
          <a:p>
            <a:r>
              <a:rPr lang="en-US" sz="1200" dirty="0" smtClean="0"/>
              <a:t>export activities</a:t>
            </a:r>
          </a:p>
          <a:p>
            <a:r>
              <a:rPr lang="en-US" sz="1200" dirty="0" smtClean="0"/>
              <a:t>reconsideration </a:t>
            </a:r>
            <a:r>
              <a:rPr lang="en-US" sz="1200" dirty="0"/>
              <a:t>of regulatory barriers. </a:t>
            </a:r>
            <a:endParaRPr lang="en-US" sz="1200" dirty="0" smtClean="0"/>
          </a:p>
        </p:txBody>
      </p:sp>
      <p:sp>
        <p:nvSpPr>
          <p:cNvPr id="5" name="Title 4"/>
          <p:cNvSpPr>
            <a:spLocks noGrp="1"/>
          </p:cNvSpPr>
          <p:nvPr>
            <p:ph type="title"/>
          </p:nvPr>
        </p:nvSpPr>
        <p:spPr>
          <a:xfrm>
            <a:off x="1026423" y="626698"/>
            <a:ext cx="10515600" cy="782357"/>
          </a:xfrm>
        </p:spPr>
        <p:txBody>
          <a:bodyPr/>
          <a:lstStyle/>
          <a:p>
            <a:r>
              <a:rPr lang="en-GB" dirty="0" smtClean="0"/>
              <a:t>Netherlands: </a:t>
            </a:r>
            <a:r>
              <a:rPr lang="en-US" dirty="0"/>
              <a:t>Mission-oriented </a:t>
            </a:r>
            <a:r>
              <a:rPr lang="en-US" dirty="0" err="1"/>
              <a:t>Topsector</a:t>
            </a:r>
            <a:r>
              <a:rPr lang="en-US" dirty="0"/>
              <a:t> and Innovation Policy </a:t>
            </a:r>
            <a:endParaRPr lang="en-GB" dirty="0"/>
          </a:p>
        </p:txBody>
      </p:sp>
      <p:sp>
        <p:nvSpPr>
          <p:cNvPr id="6" name="TextBox 5"/>
          <p:cNvSpPr txBox="1"/>
          <p:nvPr/>
        </p:nvSpPr>
        <p:spPr>
          <a:xfrm>
            <a:off x="1682517" y="6252767"/>
            <a:ext cx="8306843" cy="415498"/>
          </a:xfrm>
          <a:prstGeom prst="rect">
            <a:avLst/>
          </a:prstGeom>
          <a:noFill/>
          <a:ln>
            <a:solidFill>
              <a:schemeClr val="tx1"/>
            </a:solidFill>
          </a:ln>
        </p:spPr>
        <p:txBody>
          <a:bodyPr wrap="square" rtlCol="0">
            <a:spAutoFit/>
          </a:bodyPr>
          <a:lstStyle/>
          <a:p>
            <a:r>
              <a:rPr lang="en-GB" sz="1050" i="1" dirty="0" smtClean="0"/>
              <a:t>Source: </a:t>
            </a:r>
            <a:r>
              <a:rPr lang="en-GB" sz="1050" dirty="0" smtClean="0"/>
              <a:t>Janssen</a:t>
            </a:r>
            <a:r>
              <a:rPr lang="en-GB" sz="1050" dirty="0"/>
              <a:t>, M. (2020), “Post-commencement analysis </a:t>
            </a:r>
            <a:r>
              <a:rPr lang="en-GB" sz="1050" dirty="0" smtClean="0"/>
              <a:t>of the </a:t>
            </a:r>
            <a:r>
              <a:rPr lang="en-GB" sz="1050" dirty="0"/>
              <a:t>Dutch ‘Mission-oriented </a:t>
            </a:r>
            <a:r>
              <a:rPr lang="en-GB" sz="1050" dirty="0" err="1"/>
              <a:t>Topsector</a:t>
            </a:r>
            <a:r>
              <a:rPr lang="en-GB" sz="1050" dirty="0"/>
              <a:t> and </a:t>
            </a:r>
            <a:r>
              <a:rPr lang="en-GB" sz="1050" dirty="0" smtClean="0"/>
              <a:t>Innovation Policy</a:t>
            </a:r>
            <a:r>
              <a:rPr lang="en-GB" sz="1050" dirty="0"/>
              <a:t>’ strategy”, Mission-Oriented Innovation </a:t>
            </a:r>
            <a:r>
              <a:rPr lang="en-GB" sz="1050" dirty="0" smtClean="0"/>
              <a:t>Policy Observatory </a:t>
            </a:r>
            <a:r>
              <a:rPr lang="en-GB" sz="1050" dirty="0"/>
              <a:t>(MIPO), Copernicus Institute of </a:t>
            </a:r>
            <a:r>
              <a:rPr lang="en-GB" sz="1050" dirty="0" smtClean="0"/>
              <a:t>Sustainable Development</a:t>
            </a:r>
            <a:r>
              <a:rPr lang="en-GB" sz="1050" dirty="0"/>
              <a:t>, Utrecht University.</a:t>
            </a:r>
          </a:p>
        </p:txBody>
      </p:sp>
    </p:spTree>
    <p:extLst>
      <p:ext uri="{BB962C8B-B14F-4D97-AF65-F5344CB8AC3E}">
        <p14:creationId xmlns:p14="http://schemas.microsoft.com/office/powerpoint/2010/main" val="12112863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Netherlands: </a:t>
            </a:r>
            <a:r>
              <a:rPr lang="en-US" dirty="0"/>
              <a:t>Mission-oriented </a:t>
            </a:r>
            <a:r>
              <a:rPr lang="en-US" dirty="0" err="1"/>
              <a:t>Topsector</a:t>
            </a:r>
            <a:r>
              <a:rPr lang="en-US" dirty="0"/>
              <a:t> and Innovation Policy </a:t>
            </a:r>
            <a:endParaRPr lang="en-GB" dirty="0"/>
          </a:p>
        </p:txBody>
      </p:sp>
      <p:pic>
        <p:nvPicPr>
          <p:cNvPr id="6" name="Picture 5"/>
          <p:cNvPicPr>
            <a:picLocks noChangeAspect="1"/>
          </p:cNvPicPr>
          <p:nvPr/>
        </p:nvPicPr>
        <p:blipFill>
          <a:blip r:embed="rId2"/>
          <a:stretch>
            <a:fillRect/>
          </a:stretch>
        </p:blipFill>
        <p:spPr>
          <a:xfrm>
            <a:off x="2007215" y="1347453"/>
            <a:ext cx="9202266" cy="4673203"/>
          </a:xfrm>
          <a:prstGeom prst="rect">
            <a:avLst/>
          </a:prstGeom>
        </p:spPr>
      </p:pic>
      <p:sp>
        <p:nvSpPr>
          <p:cNvPr id="7" name="TextBox 6"/>
          <p:cNvSpPr txBox="1"/>
          <p:nvPr/>
        </p:nvSpPr>
        <p:spPr>
          <a:xfrm>
            <a:off x="1299494" y="6072070"/>
            <a:ext cx="8306843" cy="646331"/>
          </a:xfrm>
          <a:prstGeom prst="rect">
            <a:avLst/>
          </a:prstGeom>
          <a:noFill/>
          <a:ln>
            <a:solidFill>
              <a:schemeClr val="tx1"/>
            </a:solidFill>
          </a:ln>
        </p:spPr>
        <p:txBody>
          <a:bodyPr wrap="square" rtlCol="0">
            <a:spAutoFit/>
          </a:bodyPr>
          <a:lstStyle/>
          <a:p>
            <a:r>
              <a:rPr lang="en-GB" sz="1200" i="1" dirty="0" smtClean="0"/>
              <a:t>Source: </a:t>
            </a:r>
            <a:r>
              <a:rPr lang="en-GB" sz="1200" dirty="0" smtClean="0"/>
              <a:t>Janssen</a:t>
            </a:r>
            <a:r>
              <a:rPr lang="en-GB" sz="1200" dirty="0"/>
              <a:t>, M. (2020), “Post-commencement analysis </a:t>
            </a:r>
            <a:r>
              <a:rPr lang="en-GB" sz="1200" dirty="0" smtClean="0"/>
              <a:t>of the </a:t>
            </a:r>
            <a:r>
              <a:rPr lang="en-GB" sz="1200" dirty="0"/>
              <a:t>Dutch ‘Mission-oriented </a:t>
            </a:r>
            <a:r>
              <a:rPr lang="en-GB" sz="1200" dirty="0" err="1"/>
              <a:t>Topsector</a:t>
            </a:r>
            <a:r>
              <a:rPr lang="en-GB" sz="1200" dirty="0"/>
              <a:t> and </a:t>
            </a:r>
            <a:r>
              <a:rPr lang="en-GB" sz="1200" dirty="0" smtClean="0"/>
              <a:t>Innovation Policy</a:t>
            </a:r>
            <a:r>
              <a:rPr lang="en-GB" sz="1200" dirty="0"/>
              <a:t>’ strategy”, Mission-Oriented Innovation </a:t>
            </a:r>
            <a:r>
              <a:rPr lang="en-GB" sz="1200" dirty="0" smtClean="0"/>
              <a:t>Policy Observatory </a:t>
            </a:r>
            <a:r>
              <a:rPr lang="en-GB" sz="1200" dirty="0"/>
              <a:t>(MIPO), Copernicus Institute of </a:t>
            </a:r>
            <a:r>
              <a:rPr lang="en-GB" sz="1200" dirty="0" smtClean="0"/>
              <a:t>Sustainable Development</a:t>
            </a:r>
            <a:r>
              <a:rPr lang="en-GB" sz="1200" dirty="0"/>
              <a:t>, Utrecht University.</a:t>
            </a:r>
          </a:p>
        </p:txBody>
      </p:sp>
    </p:spTree>
    <p:extLst>
      <p:ext uri="{BB962C8B-B14F-4D97-AF65-F5344CB8AC3E}">
        <p14:creationId xmlns:p14="http://schemas.microsoft.com/office/powerpoint/2010/main" val="14648406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p:txBody>
          <a:bodyPr/>
          <a:lstStyle/>
          <a:p>
            <a:pPr marL="0" indent="0">
              <a:buNone/>
            </a:pPr>
            <a:r>
              <a:rPr lang="en-GB" b="1" dirty="0" smtClean="0"/>
              <a:t>Instrument level</a:t>
            </a:r>
          </a:p>
          <a:p>
            <a:r>
              <a:rPr lang="en-GB" dirty="0"/>
              <a:t>Portugal’s regulatory sandbox on telecoms and defence</a:t>
            </a:r>
          </a:p>
        </p:txBody>
      </p:sp>
      <p:sp>
        <p:nvSpPr>
          <p:cNvPr id="7" name="Content Placeholder 6"/>
          <p:cNvSpPr>
            <a:spLocks noGrp="1"/>
          </p:cNvSpPr>
          <p:nvPr>
            <p:ph sz="half" idx="13"/>
          </p:nvPr>
        </p:nvSpPr>
        <p:spPr/>
        <p:txBody>
          <a:bodyPr/>
          <a:lstStyle/>
          <a:p>
            <a:pPr marL="0" indent="0">
              <a:buNone/>
            </a:pPr>
            <a:r>
              <a:rPr lang="en-GB" b="1" dirty="0" smtClean="0"/>
              <a:t>Policy mix </a:t>
            </a:r>
          </a:p>
          <a:p>
            <a:r>
              <a:rPr lang="en-GB" dirty="0" smtClean="0"/>
              <a:t>Spain: Catalonia’s S3</a:t>
            </a:r>
          </a:p>
          <a:p>
            <a:r>
              <a:rPr lang="en-GB" dirty="0"/>
              <a:t>Austria’s transformative policy </a:t>
            </a:r>
            <a:r>
              <a:rPr lang="en-GB" dirty="0" smtClean="0"/>
              <a:t>mix</a:t>
            </a:r>
            <a:endParaRPr lang="en-GB" dirty="0"/>
          </a:p>
        </p:txBody>
      </p:sp>
      <p:sp>
        <p:nvSpPr>
          <p:cNvPr id="8" name="Content Placeholder 7"/>
          <p:cNvSpPr>
            <a:spLocks noGrp="1"/>
          </p:cNvSpPr>
          <p:nvPr>
            <p:ph sz="half" idx="14"/>
          </p:nvPr>
        </p:nvSpPr>
        <p:spPr>
          <a:xfrm>
            <a:off x="8106311" y="1825625"/>
            <a:ext cx="3623940" cy="3763134"/>
          </a:xfrm>
        </p:spPr>
        <p:txBody>
          <a:bodyPr/>
          <a:lstStyle/>
          <a:p>
            <a:pPr marL="0" indent="0">
              <a:buNone/>
            </a:pPr>
            <a:r>
              <a:rPr lang="en-GB" b="1" dirty="0" smtClean="0"/>
              <a:t>Broader portfolios</a:t>
            </a:r>
            <a:r>
              <a:rPr lang="en-GB" dirty="0" smtClean="0"/>
              <a:t> </a:t>
            </a:r>
            <a:r>
              <a:rPr lang="en-GB" b="1" dirty="0" smtClean="0"/>
              <a:t>of policies </a:t>
            </a:r>
          </a:p>
          <a:p>
            <a:r>
              <a:rPr lang="en-GB" dirty="0"/>
              <a:t>Netherlands: Top Sectors </a:t>
            </a:r>
          </a:p>
          <a:p>
            <a:r>
              <a:rPr lang="en-GB" dirty="0">
                <a:solidFill>
                  <a:schemeClr val="accent6"/>
                </a:solidFill>
              </a:rPr>
              <a:t>Sweden’s </a:t>
            </a:r>
            <a:r>
              <a:rPr lang="en-GB" dirty="0" smtClean="0">
                <a:solidFill>
                  <a:schemeClr val="accent6"/>
                </a:solidFill>
              </a:rPr>
              <a:t>Strategic Innovation Programmes</a:t>
            </a:r>
            <a:endParaRPr lang="en-GB" dirty="0">
              <a:solidFill>
                <a:schemeClr val="accent6"/>
              </a:solidFill>
            </a:endParaRPr>
          </a:p>
          <a:p>
            <a:r>
              <a:rPr lang="en-GB" dirty="0"/>
              <a:t>Austria’s Missions</a:t>
            </a:r>
          </a:p>
          <a:p>
            <a:pPr marL="0" indent="0">
              <a:buNone/>
            </a:pPr>
            <a:endParaRPr lang="en-GB" dirty="0"/>
          </a:p>
        </p:txBody>
      </p:sp>
      <p:sp>
        <p:nvSpPr>
          <p:cNvPr id="5" name="Title 4"/>
          <p:cNvSpPr>
            <a:spLocks noGrp="1"/>
          </p:cNvSpPr>
          <p:nvPr>
            <p:ph type="title"/>
          </p:nvPr>
        </p:nvSpPr>
        <p:spPr>
          <a:xfrm>
            <a:off x="1026423" y="678069"/>
            <a:ext cx="10515600" cy="782357"/>
          </a:xfrm>
        </p:spPr>
        <p:txBody>
          <a:bodyPr/>
          <a:lstStyle/>
          <a:p>
            <a:r>
              <a:rPr lang="en-GB" dirty="0" smtClean="0"/>
              <a:t/>
            </a:r>
            <a:br>
              <a:rPr lang="en-GB" dirty="0" smtClean="0"/>
            </a:br>
            <a:r>
              <a:rPr lang="en-GB" dirty="0" smtClean="0"/>
              <a:t>Examples of transformative policies in national and regional settings</a:t>
            </a:r>
            <a:endParaRPr lang="en-GB" dirty="0"/>
          </a:p>
        </p:txBody>
      </p:sp>
    </p:spTree>
    <p:extLst>
      <p:ext uri="{BB962C8B-B14F-4D97-AF65-F5344CB8AC3E}">
        <p14:creationId xmlns:p14="http://schemas.microsoft.com/office/powerpoint/2010/main" val="10080793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8632448" y="1627242"/>
            <a:ext cx="3358489" cy="3763134"/>
          </a:xfrm>
        </p:spPr>
        <p:txBody>
          <a:bodyPr/>
          <a:lstStyle/>
          <a:p>
            <a:pPr marL="0" indent="0">
              <a:buNone/>
            </a:pPr>
            <a:r>
              <a:rPr lang="en-US" b="1" dirty="0" smtClean="0"/>
              <a:t>Key figures</a:t>
            </a:r>
          </a:p>
          <a:p>
            <a:r>
              <a:rPr lang="en-US" dirty="0" smtClean="0"/>
              <a:t>2012-now</a:t>
            </a:r>
          </a:p>
          <a:p>
            <a:r>
              <a:rPr lang="en-US" dirty="0" smtClean="0"/>
              <a:t>17 SIPs</a:t>
            </a:r>
          </a:p>
          <a:p>
            <a:r>
              <a:rPr lang="en-US" dirty="0" smtClean="0"/>
              <a:t>8 </a:t>
            </a:r>
            <a:r>
              <a:rPr lang="en-US" dirty="0"/>
              <a:t>billion </a:t>
            </a:r>
            <a:r>
              <a:rPr lang="en-US" dirty="0" smtClean="0"/>
              <a:t>SEK (690m EUR) for currently running SIPs</a:t>
            </a:r>
            <a:endParaRPr lang="en-GB" dirty="0"/>
          </a:p>
        </p:txBody>
      </p:sp>
      <p:sp>
        <p:nvSpPr>
          <p:cNvPr id="3" name="Content Placeholder 2"/>
          <p:cNvSpPr>
            <a:spLocks noGrp="1"/>
          </p:cNvSpPr>
          <p:nvPr>
            <p:ph sz="half" idx="13"/>
          </p:nvPr>
        </p:nvSpPr>
        <p:spPr>
          <a:xfrm>
            <a:off x="4970871" y="1627242"/>
            <a:ext cx="3358489" cy="3763134"/>
          </a:xfrm>
        </p:spPr>
        <p:txBody>
          <a:bodyPr/>
          <a:lstStyle/>
          <a:p>
            <a:pPr marL="0" indent="0">
              <a:buNone/>
            </a:pPr>
            <a:r>
              <a:rPr lang="en-GB" b="1" dirty="0" smtClean="0"/>
              <a:t>Governance</a:t>
            </a:r>
          </a:p>
          <a:p>
            <a:r>
              <a:rPr lang="en-GB" sz="2000" dirty="0"/>
              <a:t>Sweden's Innovation Agency (</a:t>
            </a:r>
            <a:r>
              <a:rPr lang="en-GB" sz="2000" dirty="0" err="1"/>
              <a:t>Vinnova</a:t>
            </a:r>
            <a:r>
              <a:rPr lang="en-GB" sz="2000" dirty="0"/>
              <a:t>)</a:t>
            </a:r>
          </a:p>
          <a:p>
            <a:r>
              <a:rPr lang="en-GB" sz="2000" dirty="0"/>
              <a:t>Swedish Energy Agency (</a:t>
            </a:r>
            <a:r>
              <a:rPr lang="en-GB" sz="2000" dirty="0" err="1"/>
              <a:t>Energimyndigheten</a:t>
            </a:r>
            <a:r>
              <a:rPr lang="en-GB" sz="2000" dirty="0"/>
              <a:t>)</a:t>
            </a:r>
          </a:p>
          <a:p>
            <a:r>
              <a:rPr lang="en-GB" sz="2000" dirty="0"/>
              <a:t>Swedish Research Council for Environment, Agricultural Sciences and Spatial Planning (</a:t>
            </a:r>
            <a:r>
              <a:rPr lang="en-GB" sz="2000" dirty="0" err="1"/>
              <a:t>Formas</a:t>
            </a:r>
            <a:r>
              <a:rPr lang="en-GB" sz="2000" dirty="0" smtClean="0"/>
              <a:t>)</a:t>
            </a:r>
            <a:endParaRPr lang="en-GB" sz="2000" dirty="0"/>
          </a:p>
          <a:p>
            <a:pPr marL="0" indent="0">
              <a:buNone/>
            </a:pPr>
            <a:endParaRPr lang="en-GB" dirty="0"/>
          </a:p>
        </p:txBody>
      </p:sp>
      <p:sp>
        <p:nvSpPr>
          <p:cNvPr id="4" name="Content Placeholder 3"/>
          <p:cNvSpPr>
            <a:spLocks noGrp="1"/>
          </p:cNvSpPr>
          <p:nvPr>
            <p:ph sz="half" idx="14"/>
          </p:nvPr>
        </p:nvSpPr>
        <p:spPr>
          <a:xfrm>
            <a:off x="390418" y="1620144"/>
            <a:ext cx="4580453" cy="3763134"/>
          </a:xfrm>
        </p:spPr>
        <p:txBody>
          <a:bodyPr/>
          <a:lstStyle/>
          <a:p>
            <a:pPr marL="0" indent="0">
              <a:buNone/>
            </a:pPr>
            <a:r>
              <a:rPr lang="en-US" b="1" dirty="0"/>
              <a:t>Key </a:t>
            </a:r>
            <a:r>
              <a:rPr lang="en-US" b="1" dirty="0" smtClean="0"/>
              <a:t>Features</a:t>
            </a:r>
            <a:endParaRPr lang="en-US" b="1" dirty="0"/>
          </a:p>
          <a:p>
            <a:r>
              <a:rPr lang="en-US" sz="1800" dirty="0" smtClean="0"/>
              <a:t>Missions in all but name</a:t>
            </a:r>
          </a:p>
          <a:p>
            <a:r>
              <a:rPr lang="en-US" sz="1800" dirty="0" smtClean="0"/>
              <a:t>Activities of Strategic </a:t>
            </a:r>
            <a:r>
              <a:rPr lang="en-US" sz="1800" dirty="0"/>
              <a:t>Innovation </a:t>
            </a:r>
            <a:r>
              <a:rPr lang="en-US" sz="1800" dirty="0" err="1"/>
              <a:t>Programmes</a:t>
            </a:r>
            <a:r>
              <a:rPr lang="en-US" sz="1800" dirty="0"/>
              <a:t> (SIPs) </a:t>
            </a:r>
            <a:r>
              <a:rPr lang="en-US" sz="1800" dirty="0" smtClean="0"/>
              <a:t>based </a:t>
            </a:r>
            <a:r>
              <a:rPr lang="en-US" sz="1800" dirty="0"/>
              <a:t>on strategic innovation agendas (SIAs) developed by a wide set of actors</a:t>
            </a:r>
          </a:p>
          <a:p>
            <a:r>
              <a:rPr lang="en-US" sz="1800" dirty="0" smtClean="0"/>
              <a:t>SIPs </a:t>
            </a:r>
            <a:r>
              <a:rPr lang="en-US" sz="1800" dirty="0"/>
              <a:t>are geared towards both societal challenges and competitiveness </a:t>
            </a:r>
            <a:r>
              <a:rPr lang="en-US" sz="1800" dirty="0" smtClean="0"/>
              <a:t>issues</a:t>
            </a:r>
          </a:p>
          <a:p>
            <a:r>
              <a:rPr lang="en-US" sz="1800" dirty="0" smtClean="0"/>
              <a:t>Combine innovation with broader systemic transformation </a:t>
            </a:r>
            <a:endParaRPr lang="en-GB" sz="1800" dirty="0"/>
          </a:p>
          <a:p>
            <a:r>
              <a:rPr lang="en-US" sz="1800" dirty="0" smtClean="0"/>
              <a:t>Strong </a:t>
            </a:r>
            <a:r>
              <a:rPr lang="en-US" sz="1800" dirty="0"/>
              <a:t>role of stakeholders in the formulation of the SIAs and the decision making within the </a:t>
            </a:r>
            <a:r>
              <a:rPr lang="en-US" sz="1800" dirty="0" smtClean="0"/>
              <a:t>SIPs</a:t>
            </a:r>
          </a:p>
        </p:txBody>
      </p:sp>
      <p:sp>
        <p:nvSpPr>
          <p:cNvPr id="5" name="Title 4"/>
          <p:cNvSpPr>
            <a:spLocks noGrp="1"/>
          </p:cNvSpPr>
          <p:nvPr>
            <p:ph type="title"/>
          </p:nvPr>
        </p:nvSpPr>
        <p:spPr/>
        <p:txBody>
          <a:bodyPr/>
          <a:lstStyle/>
          <a:p>
            <a:r>
              <a:rPr lang="en-GB" dirty="0"/>
              <a:t>Sweden’s Strategic Innovation </a:t>
            </a:r>
            <a:r>
              <a:rPr lang="en-GB" dirty="0" smtClean="0"/>
              <a:t>Programmes (SIPs) </a:t>
            </a:r>
            <a:endParaRPr lang="en-GB" dirty="0"/>
          </a:p>
        </p:txBody>
      </p:sp>
      <p:sp>
        <p:nvSpPr>
          <p:cNvPr id="6" name="TextBox 5"/>
          <p:cNvSpPr txBox="1"/>
          <p:nvPr/>
        </p:nvSpPr>
        <p:spPr>
          <a:xfrm>
            <a:off x="5663663" y="5490791"/>
            <a:ext cx="4648029" cy="523220"/>
          </a:xfrm>
          <a:prstGeom prst="rect">
            <a:avLst/>
          </a:prstGeom>
          <a:noFill/>
          <a:ln>
            <a:solidFill>
              <a:schemeClr val="tx1"/>
            </a:solidFill>
          </a:ln>
        </p:spPr>
        <p:txBody>
          <a:bodyPr wrap="square" rtlCol="0">
            <a:spAutoFit/>
          </a:bodyPr>
          <a:lstStyle/>
          <a:p>
            <a:r>
              <a:rPr lang="en-GB" sz="1400" i="1" dirty="0" smtClean="0"/>
              <a:t>Source</a:t>
            </a:r>
            <a:r>
              <a:rPr lang="en-GB" sz="1400" dirty="0" smtClean="0"/>
              <a:t>: OECD </a:t>
            </a:r>
            <a:r>
              <a:rPr lang="en-GB" sz="1400" dirty="0"/>
              <a:t>STIP Compass, </a:t>
            </a:r>
            <a:r>
              <a:rPr lang="en-GB" sz="1400" dirty="0">
                <a:hlinkClick r:id="rId3"/>
              </a:rPr>
              <a:t>https://</a:t>
            </a:r>
            <a:r>
              <a:rPr lang="en-GB" sz="1400" dirty="0" smtClean="0">
                <a:hlinkClick r:id="rId3"/>
              </a:rPr>
              <a:t>stip.oecd.org/moip/case-studies/11</a:t>
            </a:r>
            <a:r>
              <a:rPr lang="en-GB" sz="1400" dirty="0" smtClean="0"/>
              <a:t> </a:t>
            </a:r>
            <a:endParaRPr lang="en-GB" sz="1400" dirty="0"/>
          </a:p>
        </p:txBody>
      </p:sp>
    </p:spTree>
    <p:extLst>
      <p:ext uri="{BB962C8B-B14F-4D97-AF65-F5344CB8AC3E}">
        <p14:creationId xmlns:p14="http://schemas.microsoft.com/office/powerpoint/2010/main" val="14140200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5049" t="38928" r="2730" b="25443"/>
          <a:stretch/>
        </p:blipFill>
        <p:spPr bwMode="auto">
          <a:xfrm>
            <a:off x="10944715" y="85340"/>
            <a:ext cx="1232380" cy="12922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871156" y="1927376"/>
            <a:ext cx="10689749" cy="3881904"/>
          </a:xfrm>
        </p:spPr>
        <p:txBody>
          <a:bodyPr/>
          <a:lstStyle/>
          <a:p>
            <a:pPr>
              <a:buFont typeface="Wingdings" panose="05000000000000000000" pitchFamily="2" charset="2"/>
              <a:buChar char="§"/>
            </a:pPr>
            <a:r>
              <a:rPr lang="en-GB" sz="2200" dirty="0" smtClean="0"/>
              <a:t>Urgency to address </a:t>
            </a:r>
            <a:r>
              <a:rPr lang="en-GB" sz="2200" b="1" dirty="0" smtClean="0"/>
              <a:t>climate change </a:t>
            </a:r>
            <a:r>
              <a:rPr lang="en-GB" sz="2200" dirty="0" smtClean="0"/>
              <a:t>while leaving no one behind</a:t>
            </a:r>
          </a:p>
          <a:p>
            <a:pPr>
              <a:buFont typeface="Wingdings" panose="05000000000000000000" pitchFamily="2" charset="2"/>
              <a:buChar char="§"/>
            </a:pPr>
            <a:r>
              <a:rPr lang="en-GB" sz="2200" dirty="0" smtClean="0"/>
              <a:t>“Transform or be transformed”: </a:t>
            </a:r>
            <a:r>
              <a:rPr lang="en-GB" sz="2200" b="1" dirty="0" smtClean="0"/>
              <a:t>Europe’s position </a:t>
            </a:r>
            <a:r>
              <a:rPr lang="en-GB" sz="2200" dirty="0" smtClean="0"/>
              <a:t>in the economy of the future</a:t>
            </a:r>
          </a:p>
          <a:p>
            <a:pPr>
              <a:spcAft>
                <a:spcPts val="600"/>
              </a:spcAft>
              <a:buFont typeface="Wingdings" panose="05000000000000000000" pitchFamily="2" charset="2"/>
              <a:buChar char="§"/>
            </a:pPr>
            <a:r>
              <a:rPr lang="en-GB" sz="2200" dirty="0" smtClean="0"/>
              <a:t>Confluence of maturing trends: </a:t>
            </a:r>
          </a:p>
          <a:p>
            <a:pPr lvl="1">
              <a:spcAft>
                <a:spcPts val="600"/>
              </a:spcAft>
            </a:pPr>
            <a:r>
              <a:rPr lang="en-GB" dirty="0" smtClean="0"/>
              <a:t>Deep global </a:t>
            </a:r>
            <a:r>
              <a:rPr lang="en-GB" b="1" dirty="0" smtClean="0"/>
              <a:t>transformations in socio-technical systems</a:t>
            </a:r>
            <a:r>
              <a:rPr lang="en-GB" dirty="0" smtClean="0"/>
              <a:t>; </a:t>
            </a:r>
          </a:p>
          <a:p>
            <a:pPr lvl="1">
              <a:spcAft>
                <a:spcPts val="0"/>
              </a:spcAft>
            </a:pPr>
            <a:r>
              <a:rPr lang="en-GB" dirty="0" smtClean="0"/>
              <a:t>Return of </a:t>
            </a:r>
            <a:r>
              <a:rPr lang="en-GB" b="1" dirty="0" smtClean="0"/>
              <a:t>industrial policy: EU competitiveness through sustainability</a:t>
            </a:r>
            <a:r>
              <a:rPr lang="en-GB" dirty="0" smtClean="0"/>
              <a:t>;</a:t>
            </a:r>
          </a:p>
          <a:p>
            <a:pPr lvl="1">
              <a:spcAft>
                <a:spcPts val="0"/>
              </a:spcAft>
            </a:pPr>
            <a:r>
              <a:rPr lang="en-GB" dirty="0"/>
              <a:t>Not just about innovation: </a:t>
            </a:r>
            <a:r>
              <a:rPr lang="en-GB" b="1" dirty="0"/>
              <a:t>Production capabilities </a:t>
            </a:r>
            <a:r>
              <a:rPr lang="en-GB" dirty="0"/>
              <a:t>at centre stage (OSA)</a:t>
            </a:r>
          </a:p>
          <a:p>
            <a:pPr lvl="1">
              <a:spcAft>
                <a:spcPts val="0"/>
              </a:spcAft>
            </a:pPr>
            <a:r>
              <a:rPr lang="en-GB" b="1" dirty="0" smtClean="0"/>
              <a:t>Additional </a:t>
            </a:r>
            <a:r>
              <a:rPr lang="en-GB" b="1" dirty="0"/>
              <a:t>societal demands </a:t>
            </a:r>
            <a:r>
              <a:rPr lang="en-GB" dirty="0"/>
              <a:t>beyond sustainability (e.g. security and OSA)</a:t>
            </a:r>
          </a:p>
          <a:p>
            <a:pPr lvl="1">
              <a:spcAft>
                <a:spcPts val="0"/>
              </a:spcAft>
            </a:pPr>
            <a:r>
              <a:rPr lang="en-GB" dirty="0" smtClean="0"/>
              <a:t>New scientific paradigm of innovation: </a:t>
            </a:r>
            <a:r>
              <a:rPr lang="en-GB" b="1" dirty="0" smtClean="0"/>
              <a:t>system-level innovation and transformative innovation policy (“Frame 3”)</a:t>
            </a:r>
          </a:p>
        </p:txBody>
      </p:sp>
      <p:sp>
        <p:nvSpPr>
          <p:cNvPr id="3" name="Title 2"/>
          <p:cNvSpPr>
            <a:spLocks noGrp="1"/>
          </p:cNvSpPr>
          <p:nvPr>
            <p:ph type="title"/>
          </p:nvPr>
        </p:nvSpPr>
        <p:spPr>
          <a:xfrm>
            <a:off x="1066365" y="888726"/>
            <a:ext cx="8098183" cy="782357"/>
          </a:xfrm>
        </p:spPr>
        <p:txBody>
          <a:bodyPr/>
          <a:lstStyle/>
          <a:p>
            <a:r>
              <a:rPr lang="en-GB" sz="3600" dirty="0" smtClean="0"/>
              <a:t>Why do we need transformative innovation policies (TIP)?</a:t>
            </a:r>
            <a:endParaRPr lang="en-GB" sz="3600" dirty="0"/>
          </a:p>
        </p:txBody>
      </p:sp>
      <p:pic>
        <p:nvPicPr>
          <p:cNvPr id="5" name="Picture 4"/>
          <p:cNvPicPr>
            <a:picLocks noChangeAspect="1"/>
          </p:cNvPicPr>
          <p:nvPr/>
        </p:nvPicPr>
        <p:blipFill rotWithShape="1">
          <a:blip r:embed="rId4"/>
          <a:srcRect t="26728"/>
          <a:stretch/>
        </p:blipFill>
        <p:spPr>
          <a:xfrm>
            <a:off x="7324730" y="156972"/>
            <a:ext cx="2294326" cy="475461"/>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53158" y="731441"/>
            <a:ext cx="1261849" cy="820202"/>
          </a:xfrm>
          <a:prstGeom prst="rect">
            <a:avLst/>
          </a:prstGeom>
        </p:spPr>
      </p:pic>
      <p:pic>
        <p:nvPicPr>
          <p:cNvPr id="8" name="Picture 7"/>
          <p:cNvPicPr>
            <a:picLocks noChangeAspect="1"/>
          </p:cNvPicPr>
          <p:nvPr/>
        </p:nvPicPr>
        <p:blipFill rotWithShape="1">
          <a:blip r:embed="rId6" cstate="print">
            <a:extLst>
              <a:ext uri="{28A0092B-C50C-407E-A947-70E740481C1C}">
                <a14:useLocalDpi xmlns:a14="http://schemas.microsoft.com/office/drawing/2010/main" val="0"/>
              </a:ext>
            </a:extLst>
          </a:blip>
          <a:srcRect l="8713" t="18661" r="7363" b="21914"/>
          <a:stretch/>
        </p:blipFill>
        <p:spPr>
          <a:xfrm>
            <a:off x="10830707" y="1431957"/>
            <a:ext cx="1311230" cy="618984"/>
          </a:xfrm>
          <a:prstGeom prst="rect">
            <a:avLst/>
          </a:prstGeom>
        </p:spPr>
      </p:pic>
      <p:pic>
        <p:nvPicPr>
          <p:cNvPr id="1026" name="Picture 2" descr="See the source imag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12771" y="118953"/>
            <a:ext cx="1341812" cy="794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36021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874151" y="2247754"/>
            <a:ext cx="3358489" cy="3763134"/>
          </a:xfrm>
        </p:spPr>
        <p:txBody>
          <a:bodyPr/>
          <a:lstStyle/>
          <a:p>
            <a:pPr marL="0" indent="0">
              <a:buNone/>
            </a:pPr>
            <a:r>
              <a:rPr lang="en-GB" b="1" dirty="0" smtClean="0"/>
              <a:t>Awareness raising</a:t>
            </a:r>
          </a:p>
          <a:p>
            <a:r>
              <a:rPr lang="en-GB" sz="2000" dirty="0" smtClean="0"/>
              <a:t>Need to understand what Transformative Innovation Policies are and what they imply</a:t>
            </a:r>
          </a:p>
          <a:p>
            <a:r>
              <a:rPr lang="en-GB" sz="2000" dirty="0" smtClean="0"/>
              <a:t>Need to ensure political will is present / </a:t>
            </a:r>
            <a:r>
              <a:rPr lang="en-GB" sz="2000" u="sng" dirty="0" smtClean="0"/>
              <a:t>political backing</a:t>
            </a:r>
            <a:endParaRPr lang="en-GB" sz="2000" u="sng" dirty="0"/>
          </a:p>
        </p:txBody>
      </p:sp>
      <p:sp>
        <p:nvSpPr>
          <p:cNvPr id="3" name="Content Placeholder 2"/>
          <p:cNvSpPr>
            <a:spLocks noGrp="1"/>
          </p:cNvSpPr>
          <p:nvPr>
            <p:ph sz="half" idx="13"/>
          </p:nvPr>
        </p:nvSpPr>
        <p:spPr>
          <a:xfrm>
            <a:off x="4549277" y="2247754"/>
            <a:ext cx="3358489" cy="3763134"/>
          </a:xfrm>
        </p:spPr>
        <p:txBody>
          <a:bodyPr/>
          <a:lstStyle/>
          <a:p>
            <a:pPr marL="0" indent="0">
              <a:buNone/>
            </a:pPr>
            <a:r>
              <a:rPr lang="en-GB" b="1" dirty="0" smtClean="0"/>
              <a:t>Capacity </a:t>
            </a:r>
            <a:r>
              <a:rPr lang="en-GB" b="1" dirty="0" smtClean="0"/>
              <a:t>building</a:t>
            </a:r>
          </a:p>
          <a:p>
            <a:r>
              <a:rPr lang="en-GB" sz="2000" dirty="0" smtClean="0"/>
              <a:t>Ability within your administration and in the extended governance system (‘systemic upgrades’) to </a:t>
            </a:r>
            <a:r>
              <a:rPr lang="en-GB" sz="2000" dirty="0"/>
              <a:t>introduce and coordinate these policies </a:t>
            </a:r>
          </a:p>
        </p:txBody>
      </p:sp>
      <p:sp>
        <p:nvSpPr>
          <p:cNvPr id="4" name="Content Placeholder 3"/>
          <p:cNvSpPr>
            <a:spLocks noGrp="1"/>
          </p:cNvSpPr>
          <p:nvPr>
            <p:ph sz="half" idx="14"/>
          </p:nvPr>
        </p:nvSpPr>
        <p:spPr>
          <a:xfrm>
            <a:off x="8224403" y="2247754"/>
            <a:ext cx="3358489" cy="3763134"/>
          </a:xfrm>
        </p:spPr>
        <p:txBody>
          <a:bodyPr/>
          <a:lstStyle/>
          <a:p>
            <a:pPr marL="0" indent="0">
              <a:buNone/>
            </a:pPr>
            <a:r>
              <a:rPr lang="en-GB" b="1" dirty="0" smtClean="0"/>
              <a:t>Transformative action</a:t>
            </a:r>
          </a:p>
          <a:p>
            <a:r>
              <a:rPr lang="en-GB" sz="2000" dirty="0" smtClean="0"/>
              <a:t>Ability to experiment, iterate, improve/or discontinue policies quickly</a:t>
            </a:r>
          </a:p>
          <a:p>
            <a:r>
              <a:rPr lang="en-GB" sz="2000" dirty="0" smtClean="0"/>
              <a:t>Quantitative modelling as a tool for experimentation (e.g. POLYTRoPOS)</a:t>
            </a:r>
          </a:p>
          <a:p>
            <a:endParaRPr lang="en-GB" dirty="0"/>
          </a:p>
        </p:txBody>
      </p:sp>
      <p:sp>
        <p:nvSpPr>
          <p:cNvPr id="5" name="Title 4"/>
          <p:cNvSpPr>
            <a:spLocks noGrp="1"/>
          </p:cNvSpPr>
          <p:nvPr>
            <p:ph type="title"/>
          </p:nvPr>
        </p:nvSpPr>
        <p:spPr>
          <a:xfrm>
            <a:off x="4904768" y="251547"/>
            <a:ext cx="10515600" cy="782357"/>
          </a:xfrm>
        </p:spPr>
        <p:txBody>
          <a:bodyPr/>
          <a:lstStyle/>
          <a:p>
            <a:r>
              <a:rPr lang="en-GB" dirty="0" smtClean="0"/>
              <a:t>Do not try this at home!</a:t>
            </a:r>
            <a:endParaRPr lang="en-GB" dirty="0"/>
          </a:p>
        </p:txBody>
      </p:sp>
      <p:sp>
        <p:nvSpPr>
          <p:cNvPr id="6" name="Title 4"/>
          <p:cNvSpPr txBox="1">
            <a:spLocks/>
          </p:cNvSpPr>
          <p:nvPr/>
        </p:nvSpPr>
        <p:spPr>
          <a:xfrm>
            <a:off x="5042695" y="1146212"/>
            <a:ext cx="7149305" cy="745256"/>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GB" i="1" dirty="0" smtClean="0"/>
              <a:t>…unless you are prepared</a:t>
            </a:r>
            <a:endParaRPr lang="en-GB" i="1" dirty="0"/>
          </a:p>
        </p:txBody>
      </p:sp>
      <p:sp>
        <p:nvSpPr>
          <p:cNvPr id="7" name="TextBox 6"/>
          <p:cNvSpPr txBox="1"/>
          <p:nvPr/>
        </p:nvSpPr>
        <p:spPr>
          <a:xfrm>
            <a:off x="435550" y="5511158"/>
            <a:ext cx="11585944" cy="369332"/>
          </a:xfrm>
          <a:prstGeom prst="rect">
            <a:avLst/>
          </a:prstGeom>
          <a:noFill/>
        </p:spPr>
        <p:txBody>
          <a:bodyPr wrap="square" rtlCol="0">
            <a:spAutoFit/>
          </a:bodyPr>
          <a:lstStyle/>
          <a:p>
            <a:r>
              <a:rPr lang="en-GB" i="1" dirty="0" smtClean="0"/>
              <a:t>More information</a:t>
            </a:r>
            <a:r>
              <a:rPr lang="en-GB" i="1" dirty="0"/>
              <a:t>: </a:t>
            </a:r>
            <a:r>
              <a:rPr lang="en-GB" dirty="0"/>
              <a:t> </a:t>
            </a:r>
            <a:r>
              <a:rPr lang="en-GB" dirty="0">
                <a:hlinkClick r:id="rId3"/>
              </a:rPr>
              <a:t>https://</a:t>
            </a:r>
            <a:r>
              <a:rPr lang="en-GB" dirty="0" smtClean="0">
                <a:hlinkClick r:id="rId3"/>
              </a:rPr>
              <a:t>place-based-innovation.ec.europa.eu/projects-0/preparatory-action-2024-2026_en</a:t>
            </a:r>
            <a:r>
              <a:rPr lang="en-GB" dirty="0" smtClean="0"/>
              <a:t> </a:t>
            </a:r>
            <a:endParaRPr lang="en-GB" dirty="0"/>
          </a:p>
        </p:txBody>
      </p:sp>
      <p:pic>
        <p:nvPicPr>
          <p:cNvPr id="8" name="Picture 7"/>
          <p:cNvPicPr>
            <a:picLocks noChangeAspect="1"/>
          </p:cNvPicPr>
          <p:nvPr/>
        </p:nvPicPr>
        <p:blipFill>
          <a:blip r:embed="rId4"/>
          <a:stretch>
            <a:fillRect/>
          </a:stretch>
        </p:blipFill>
        <p:spPr>
          <a:xfrm>
            <a:off x="1147861" y="417549"/>
            <a:ext cx="3181350" cy="1457325"/>
          </a:xfrm>
          <a:prstGeom prst="rect">
            <a:avLst/>
          </a:prstGeom>
        </p:spPr>
      </p:pic>
    </p:spTree>
    <p:extLst>
      <p:ext uri="{BB962C8B-B14F-4D97-AF65-F5344CB8AC3E}">
        <p14:creationId xmlns:p14="http://schemas.microsoft.com/office/powerpoint/2010/main" val="28353753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green and blue circles and lines&#10;&#10;Description automatically generated">
            <a:extLst>
              <a:ext uri="{FF2B5EF4-FFF2-40B4-BE49-F238E27FC236}">
                <a16:creationId xmlns:a16="http://schemas.microsoft.com/office/drawing/2014/main" id="{4DFBF3A4-4736-117E-84A2-5B05E0A50C98}"/>
              </a:ext>
            </a:extLst>
          </p:cNvPr>
          <p:cNvPicPr>
            <a:picLocks noGrp="1" noChangeAspect="1"/>
          </p:cNvPicPr>
          <p:nvPr>
            <p:ph type="pic" sz="quarter" idx="13"/>
          </p:nvPr>
        </p:nvPicPr>
        <p:blipFill>
          <a:blip r:embed="rId3"/>
          <a:srcRect l="14624" r="14624"/>
          <a:stretch/>
        </p:blipFill>
        <p:spPr>
          <a:xfrm>
            <a:off x="0" y="0"/>
            <a:ext cx="12319000" cy="34702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itle 3">
            <a:extLst>
              <a:ext uri="{FF2B5EF4-FFF2-40B4-BE49-F238E27FC236}">
                <a16:creationId xmlns:a16="http://schemas.microsoft.com/office/drawing/2014/main" id="{7494D450-907B-4D71-6755-64AB4B6802AD}"/>
              </a:ext>
            </a:extLst>
          </p:cNvPr>
          <p:cNvSpPr>
            <a:spLocks noGrp="1"/>
          </p:cNvSpPr>
          <p:nvPr>
            <p:ph type="title"/>
          </p:nvPr>
        </p:nvSpPr>
        <p:spPr>
          <a:xfrm>
            <a:off x="959542" y="4804851"/>
            <a:ext cx="10827073" cy="628377"/>
          </a:xfrm>
          <a:noFill/>
        </p:spPr>
        <p:txBody>
          <a:bodyPr lIns="91440" tIns="45720" rIns="91440" bIns="45720" anchor="b">
            <a:noAutofit/>
          </a:bodyPr>
          <a:lstStyle/>
          <a:p>
            <a:r>
              <a:rPr lang="en-GB" sz="4800" b="1" dirty="0">
                <a:latin typeface="EC Square Sans Cond Pro" panose="020B0506040000020004" pitchFamily="34" charset="0"/>
              </a:rPr>
              <a:t/>
            </a:r>
            <a:br>
              <a:rPr lang="en-GB" sz="4800" b="1" dirty="0">
                <a:latin typeface="EC Square Sans Cond Pro" panose="020B0506040000020004" pitchFamily="34" charset="0"/>
              </a:rPr>
            </a:br>
            <a:r>
              <a:rPr lang="en-GB" sz="4800" b="1" dirty="0">
                <a:latin typeface="EC Square Sans Cond Pro" panose="020B0506040000020004" pitchFamily="34" charset="0"/>
              </a:rPr>
              <a:t/>
            </a:r>
            <a:br>
              <a:rPr lang="en-GB" sz="4800" b="1" dirty="0">
                <a:latin typeface="EC Square Sans Cond Pro" panose="020B0506040000020004" pitchFamily="34" charset="0"/>
              </a:rPr>
            </a:br>
            <a:r>
              <a:rPr lang="en-GB" sz="4800" b="1" dirty="0">
                <a:solidFill>
                  <a:srgbClr val="006DD4"/>
                </a:solidFill>
                <a:latin typeface="EC Square Sans Cond Pro"/>
              </a:rPr>
              <a:t>Innovation for place-based transformation</a:t>
            </a:r>
            <a:r>
              <a:rPr lang="en-GB" dirty="0">
                <a:latin typeface="EC Square Sans Cond Pro" panose="020B0506040000020004" pitchFamily="34" charset="0"/>
              </a:rPr>
              <a:t/>
            </a:r>
            <a:br>
              <a:rPr lang="en-GB" dirty="0">
                <a:latin typeface="EC Square Sans Cond Pro" panose="020B0506040000020004" pitchFamily="34" charset="0"/>
              </a:rPr>
            </a:br>
            <a:r>
              <a:rPr lang="en-GB" dirty="0" err="1">
                <a:solidFill>
                  <a:srgbClr val="006DD4"/>
                </a:solidFill>
                <a:effectLst/>
                <a:latin typeface="EC Square Sans Cond Pro"/>
                <a:cs typeface="Arial"/>
              </a:rPr>
              <a:t>ACTIONbook</a:t>
            </a:r>
            <a:r>
              <a:rPr lang="en-GB" dirty="0">
                <a:solidFill>
                  <a:srgbClr val="006DD4"/>
                </a:solidFill>
                <a:effectLst/>
                <a:latin typeface="EC Square Sans Cond Pro"/>
                <a:cs typeface="Arial"/>
              </a:rPr>
              <a:t>, practices and tools</a:t>
            </a:r>
            <a:r>
              <a:rPr lang="pl-PL" dirty="0">
                <a:solidFill>
                  <a:srgbClr val="006DD4"/>
                </a:solidFill>
                <a:latin typeface="EC Square Sans Cond Pro"/>
                <a:cs typeface="Arial"/>
              </a:rPr>
              <a:t/>
            </a:r>
            <a:br>
              <a:rPr lang="pl-PL" dirty="0">
                <a:solidFill>
                  <a:srgbClr val="006DD4"/>
                </a:solidFill>
                <a:latin typeface="EC Square Sans Cond Pro"/>
                <a:cs typeface="Arial"/>
              </a:rPr>
            </a:br>
            <a:endParaRPr lang="en-GB" sz="1800" dirty="0">
              <a:solidFill>
                <a:srgbClr val="006DD4"/>
              </a:solidFill>
              <a:latin typeface="EC Square Sans Cond Pro"/>
              <a:cs typeface="Arial"/>
            </a:endParaRPr>
          </a:p>
        </p:txBody>
      </p:sp>
      <p:sp>
        <p:nvSpPr>
          <p:cNvPr id="9" name="Subtitle 4">
            <a:extLst>
              <a:ext uri="{FF2B5EF4-FFF2-40B4-BE49-F238E27FC236}">
                <a16:creationId xmlns:a16="http://schemas.microsoft.com/office/drawing/2014/main" id="{A434024D-DD5E-B850-CAD9-BE162940B9AB}"/>
              </a:ext>
            </a:extLst>
          </p:cNvPr>
          <p:cNvSpPr txBox="1">
            <a:spLocks/>
          </p:cNvSpPr>
          <p:nvPr/>
        </p:nvSpPr>
        <p:spPr>
          <a:xfrm>
            <a:off x="959542" y="5301390"/>
            <a:ext cx="10509017" cy="1655762"/>
          </a:xfrm>
          <a:prstGeom prst="rect">
            <a:avLst/>
          </a:prstGeom>
        </p:spPr>
        <p:txBody>
          <a:bodyPr/>
          <a:lstStyle>
            <a:lvl1pPr marL="228600" indent="-228600" algn="l" defTabSz="914400" rtl="0" eaLnBrk="1" latinLnBrk="0" hangingPunct="1">
              <a:lnSpc>
                <a:spcPct val="100000"/>
              </a:lnSpc>
              <a:spcBef>
                <a:spcPts val="0"/>
              </a:spcBef>
              <a:spcAft>
                <a:spcPts val="1800"/>
              </a:spcAft>
              <a:buClr>
                <a:srgbClr val="2B91C5"/>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rgbClr val="2B91C5"/>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Aft>
                <a:spcPts val="0"/>
              </a:spcAft>
              <a:buNone/>
            </a:pPr>
            <a:r>
              <a:rPr lang="en-GB" sz="1800" dirty="0" err="1">
                <a:solidFill>
                  <a:srgbClr val="006DD4"/>
                </a:solidFill>
                <a:latin typeface="EC Square Sans Cond Pro" panose="020B0506040000020004" pitchFamily="34" charset="0"/>
              </a:rPr>
              <a:t>Guia</a:t>
            </a:r>
            <a:r>
              <a:rPr lang="en-GB" sz="1800" dirty="0">
                <a:solidFill>
                  <a:srgbClr val="006DD4"/>
                </a:solidFill>
                <a:latin typeface="EC Square Sans Cond Pro" panose="020B0506040000020004" pitchFamily="34" charset="0"/>
              </a:rPr>
              <a:t> BIANCHI, Cristian MATTI, Dimitrios PONTIKAKIS, Ramojus REIMERIS, Karel Herman HAEGEMAN, Michal MIEDZINSKI, Carmen SILLERO ILLANES, Solange MIFSUD, Simone SASSO, Erica BOL, </a:t>
            </a:r>
            <a:r>
              <a:rPr lang="en-GB" sz="1800" dirty="0" err="1">
                <a:solidFill>
                  <a:srgbClr val="006DD4"/>
                </a:solidFill>
                <a:latin typeface="EC Square Sans Cond Pro" panose="020B0506040000020004" pitchFamily="34" charset="0"/>
              </a:rPr>
              <a:t>Anabela</a:t>
            </a:r>
            <a:r>
              <a:rPr lang="en-GB" sz="1800" dirty="0">
                <a:solidFill>
                  <a:srgbClr val="006DD4"/>
                </a:solidFill>
                <a:latin typeface="EC Square Sans Cond Pro" panose="020B0506040000020004" pitchFamily="34" charset="0"/>
              </a:rPr>
              <a:t> MARQUES SANTOS, Antonio ANDREONI, Matthijs JANSSEN, Christian SAUBLENS, Ruslan STEFANOV, Yannis TOLIAS</a:t>
            </a:r>
          </a:p>
        </p:txBody>
      </p:sp>
      <p:sp>
        <p:nvSpPr>
          <p:cNvPr id="2" name="TextBox 1"/>
          <p:cNvSpPr txBox="1"/>
          <p:nvPr/>
        </p:nvSpPr>
        <p:spPr>
          <a:xfrm>
            <a:off x="959542" y="6305106"/>
            <a:ext cx="10845209" cy="307777"/>
          </a:xfrm>
          <a:prstGeom prst="rect">
            <a:avLst/>
          </a:prstGeom>
          <a:noFill/>
        </p:spPr>
        <p:txBody>
          <a:bodyPr wrap="square" rtlCol="0">
            <a:spAutoFit/>
          </a:bodyPr>
          <a:lstStyle/>
          <a:p>
            <a:r>
              <a:rPr lang="en-GB" sz="1400" dirty="0" smtClean="0">
                <a:hlinkClick r:id="rId4"/>
              </a:rPr>
              <a:t>Download: https</a:t>
            </a:r>
            <a:r>
              <a:rPr lang="en-GB" sz="1400" dirty="0">
                <a:hlinkClick r:id="rId4"/>
              </a:rPr>
              <a:t>://</a:t>
            </a:r>
            <a:r>
              <a:rPr lang="en-GB" sz="1400" dirty="0" smtClean="0">
                <a:hlinkClick r:id="rId4"/>
              </a:rPr>
              <a:t>place-based-innovation.ec.europa.eu/actionbook-innovation-place-based-transformations_en</a:t>
            </a:r>
            <a:r>
              <a:rPr lang="en-GB" sz="1400" dirty="0" smtClean="0"/>
              <a:t> </a:t>
            </a:r>
            <a:endParaRPr lang="en-GB" sz="1400" dirty="0"/>
          </a:p>
        </p:txBody>
      </p:sp>
    </p:spTree>
    <p:extLst>
      <p:ext uri="{BB962C8B-B14F-4D97-AF65-F5344CB8AC3E}">
        <p14:creationId xmlns:p14="http://schemas.microsoft.com/office/powerpoint/2010/main" val="34184861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ttangolo 31">
            <a:extLst>
              <a:ext uri="{FF2B5EF4-FFF2-40B4-BE49-F238E27FC236}">
                <a16:creationId xmlns:a16="http://schemas.microsoft.com/office/drawing/2014/main" id="{325EAD54-51DA-4714-F9D7-25A2ED15ACE2}"/>
              </a:ext>
            </a:extLst>
          </p:cNvPr>
          <p:cNvSpPr/>
          <p:nvPr/>
        </p:nvSpPr>
        <p:spPr>
          <a:xfrm>
            <a:off x="5010912" y="0"/>
            <a:ext cx="7181088" cy="6858000"/>
          </a:xfrm>
          <a:prstGeom prst="rect">
            <a:avLst/>
          </a:prstGeom>
          <a:solidFill>
            <a:schemeClr val="tx2">
              <a:alpha val="1280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 name="Picture 8"/>
          <p:cNvPicPr>
            <a:picLocks noChangeAspect="1"/>
          </p:cNvPicPr>
          <p:nvPr/>
        </p:nvPicPr>
        <p:blipFill>
          <a:blip r:embed="rId3"/>
          <a:stretch>
            <a:fillRect/>
          </a:stretch>
        </p:blipFill>
        <p:spPr>
          <a:xfrm>
            <a:off x="5749184" y="3204781"/>
            <a:ext cx="2844000" cy="1989023"/>
          </a:xfrm>
          <a:prstGeom prst="rect">
            <a:avLst/>
          </a:prstGeom>
          <a:effectLst>
            <a:outerShdw blurRad="50800" dist="38100" dir="2700000" algn="tl" rotWithShape="0">
              <a:prstClr val="black">
                <a:alpha val="40000"/>
              </a:prstClr>
            </a:outerShdw>
          </a:effectLst>
        </p:spPr>
      </p:pic>
      <p:sp>
        <p:nvSpPr>
          <p:cNvPr id="20" name="Rectangle 19"/>
          <p:cNvSpPr/>
          <p:nvPr/>
        </p:nvSpPr>
        <p:spPr>
          <a:xfrm>
            <a:off x="8798807" y="992882"/>
            <a:ext cx="3144449" cy="53044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lIns="91440" tIns="45720" rIns="91440" bIns="45720" rtlCol="0" anchor="ctr"/>
          <a:lstStyle/>
          <a:p>
            <a:pPr algn="ctr"/>
            <a:r>
              <a:rPr lang="en-GB" sz="2000">
                <a:solidFill>
                  <a:srgbClr val="034FA1"/>
                </a:solidFill>
                <a:latin typeface="EC Square Sans Cond Pro" panose="020B0506040000020004" pitchFamily="34" charset="0"/>
                <a:ea typeface="+mn-lt"/>
                <a:cs typeface="+mn-lt"/>
              </a:rPr>
              <a:t>Website: </a:t>
            </a:r>
            <a:r>
              <a:rPr lang="en-GB" sz="2000" b="1">
                <a:solidFill>
                  <a:srgbClr val="034FA1"/>
                </a:solidFill>
                <a:latin typeface="EC Square Sans Cond Pro" panose="020B0506040000020004" pitchFamily="34" charset="0"/>
                <a:ea typeface="+mn-lt"/>
                <a:cs typeface="+mn-lt"/>
                <a:hlinkClick r:id="rId4">
                  <a:extLst>
                    <a:ext uri="{A12FA001-AC4F-418D-AE19-62706E023703}">
                      <ahyp:hlinkClr xmlns="" xmlns:ahyp="http://schemas.microsoft.com/office/drawing/2018/hyperlinkcolor" val="tx"/>
                    </a:ext>
                  </a:extLst>
                </a:hlinkClick>
              </a:rPr>
              <a:t>place-based-innovation.ec.europa.eu</a:t>
            </a:r>
            <a:endParaRPr lang="en-US" sz="2000" b="1">
              <a:solidFill>
                <a:srgbClr val="034FA1"/>
              </a:solidFill>
              <a:latin typeface="EC Square Sans Cond Pro" panose="020B0506040000020004" pitchFamily="34" charset="0"/>
              <a:cs typeface="Arial"/>
            </a:endParaRPr>
          </a:p>
          <a:p>
            <a:pPr algn="ctr"/>
            <a:endParaRPr lang="en-GB" sz="2000" b="1">
              <a:solidFill>
                <a:srgbClr val="034FA1"/>
              </a:solidFill>
              <a:latin typeface="EC Square Sans Cond Pro" panose="020B0506040000020004" pitchFamily="34" charset="0"/>
              <a:cs typeface="Arial"/>
            </a:endParaRPr>
          </a:p>
        </p:txBody>
      </p:sp>
      <p:pic>
        <p:nvPicPr>
          <p:cNvPr id="2" name="Picture 4" descr="cover">
            <a:extLst>
              <a:ext uri="{FF2B5EF4-FFF2-40B4-BE49-F238E27FC236}">
                <a16:creationId xmlns:a16="http://schemas.microsoft.com/office/drawing/2014/main" id="{4EF9E63F-3395-B65E-B74F-1C99BC72B33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546"/>
          <a:stretch/>
        </p:blipFill>
        <p:spPr bwMode="auto">
          <a:xfrm>
            <a:off x="163970" y="1836799"/>
            <a:ext cx="2133161" cy="2968502"/>
          </a:xfrm>
          <a:prstGeom prst="rect">
            <a:avLst/>
          </a:prstGeom>
          <a:noFill/>
          <a:ln>
            <a:solidFill>
              <a:schemeClr val="bg1">
                <a:lumMod val="50000"/>
              </a:schemeClr>
            </a:solidFill>
          </a:ln>
          <a:effectLst>
            <a:outerShdw blurRad="50800" dist="38100" dir="2700000" algn="tl" rotWithShape="0">
              <a:schemeClr val="bg1">
                <a:lumMod val="50000"/>
                <a:alpha val="40000"/>
              </a:schemeClr>
            </a:outerShdw>
          </a:effectLst>
          <a:extLst>
            <a:ext uri="{909E8E84-426E-40DD-AFC4-6F175D3DCCD1}">
              <a14:hiddenFill xmlns:a14="http://schemas.microsoft.com/office/drawing/2010/main">
                <a:solidFill>
                  <a:srgbClr val="FFFFFF"/>
                </a:solidFill>
              </a14:hiddenFill>
            </a:ext>
          </a:extLst>
        </p:spPr>
      </p:pic>
      <p:cxnSp>
        <p:nvCxnSpPr>
          <p:cNvPr id="18" name="Connettore 7 17">
            <a:extLst>
              <a:ext uri="{FF2B5EF4-FFF2-40B4-BE49-F238E27FC236}">
                <a16:creationId xmlns:a16="http://schemas.microsoft.com/office/drawing/2014/main" id="{148C106E-BDA6-08FD-DB34-648F3AB49268}"/>
              </a:ext>
            </a:extLst>
          </p:cNvPr>
          <p:cNvCxnSpPr>
            <a:cxnSpLocks/>
          </p:cNvCxnSpPr>
          <p:nvPr/>
        </p:nvCxnSpPr>
        <p:spPr>
          <a:xfrm flipV="1">
            <a:off x="8390238" y="1524346"/>
            <a:ext cx="778476" cy="690298"/>
          </a:xfrm>
          <a:prstGeom prst="curvedConnector3">
            <a:avLst/>
          </a:prstGeom>
          <a:ln w="44450">
            <a:solidFill>
              <a:srgbClr val="007AE8"/>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19">
            <a:extLst>
              <a:ext uri="{FF2B5EF4-FFF2-40B4-BE49-F238E27FC236}">
                <a16:creationId xmlns:a16="http://schemas.microsoft.com/office/drawing/2014/main" id="{DA3954F3-C83C-3333-025C-70A1474F3022}"/>
              </a:ext>
            </a:extLst>
          </p:cNvPr>
          <p:cNvSpPr/>
          <p:nvPr/>
        </p:nvSpPr>
        <p:spPr>
          <a:xfrm>
            <a:off x="255406" y="5396035"/>
            <a:ext cx="1911506" cy="530444"/>
          </a:xfrm>
          <a:prstGeom prst="rect">
            <a:avLst/>
          </a:prstGeom>
          <a:solidFill>
            <a:srgbClr val="1CF24F"/>
          </a:solidFill>
          <a:ln>
            <a:no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2000">
                <a:latin typeface="EC Square Sans Cond Pro" panose="020B0506040000020004" pitchFamily="34" charset="0"/>
              </a:rPr>
              <a:t>2022</a:t>
            </a:r>
          </a:p>
        </p:txBody>
      </p:sp>
      <p:cxnSp>
        <p:nvCxnSpPr>
          <p:cNvPr id="38" name="Connettore 2 37">
            <a:extLst>
              <a:ext uri="{FF2B5EF4-FFF2-40B4-BE49-F238E27FC236}">
                <a16:creationId xmlns:a16="http://schemas.microsoft.com/office/drawing/2014/main" id="{6CBBEA5D-C540-DB2E-2AE8-0FE668344EB1}"/>
              </a:ext>
            </a:extLst>
          </p:cNvPr>
          <p:cNvCxnSpPr>
            <a:stCxn id="34" idx="3"/>
            <a:endCxn id="24" idx="1"/>
          </p:cNvCxnSpPr>
          <p:nvPr/>
        </p:nvCxnSpPr>
        <p:spPr>
          <a:xfrm>
            <a:off x="2166912" y="5661257"/>
            <a:ext cx="6633147" cy="20548"/>
          </a:xfrm>
          <a:prstGeom prst="straightConnector1">
            <a:avLst/>
          </a:prstGeom>
          <a:ln w="44450">
            <a:solidFill>
              <a:srgbClr val="A9EA1E"/>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6"/>
          <a:stretch>
            <a:fillRect/>
          </a:stretch>
        </p:blipFill>
        <p:spPr>
          <a:xfrm>
            <a:off x="5415988" y="2231814"/>
            <a:ext cx="2844000" cy="2003803"/>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7"/>
          <a:stretch>
            <a:fillRect/>
          </a:stretch>
        </p:blipFill>
        <p:spPr>
          <a:xfrm>
            <a:off x="5110162" y="1252285"/>
            <a:ext cx="2844000" cy="2010470"/>
          </a:xfrm>
          <a:prstGeom prst="rect">
            <a:avLst/>
          </a:prstGeom>
          <a:effectLst>
            <a:outerShdw blurRad="50800" dist="38100" dir="2700000" algn="tl" rotWithShape="0">
              <a:prstClr val="black">
                <a:alpha val="40000"/>
              </a:prstClr>
            </a:outerShdw>
          </a:effectLst>
        </p:spPr>
      </p:pic>
      <p:sp>
        <p:nvSpPr>
          <p:cNvPr id="4" name="Title 3"/>
          <p:cNvSpPr>
            <a:spLocks noGrp="1"/>
          </p:cNvSpPr>
          <p:nvPr>
            <p:ph type="title"/>
          </p:nvPr>
        </p:nvSpPr>
        <p:spPr>
          <a:xfrm>
            <a:off x="928731" y="352395"/>
            <a:ext cx="10263893" cy="782357"/>
          </a:xfrm>
        </p:spPr>
        <p:txBody>
          <a:bodyPr/>
          <a:lstStyle/>
          <a:p>
            <a:r>
              <a:rPr lang="en-GB" sz="4000" b="1">
                <a:latin typeface="EC Square Sans Cond Pro" panose="020B0506040000020004" pitchFamily="34" charset="0"/>
              </a:rPr>
              <a:t>Where are we coming from?</a:t>
            </a:r>
            <a:endParaRPr lang="en-US" b="1">
              <a:latin typeface="EC Square Sans Cond Pro" panose="020B0506040000020004" pitchFamily="34" charset="0"/>
            </a:endParaRPr>
          </a:p>
        </p:txBody>
      </p:sp>
      <p:pic>
        <p:nvPicPr>
          <p:cNvPr id="19" name="Picture 18"/>
          <p:cNvPicPr>
            <a:picLocks noChangeAspect="1"/>
          </p:cNvPicPr>
          <p:nvPr/>
        </p:nvPicPr>
        <p:blipFill>
          <a:blip r:embed="rId8"/>
          <a:stretch>
            <a:fillRect/>
          </a:stretch>
        </p:blipFill>
        <p:spPr>
          <a:xfrm>
            <a:off x="2671956" y="1832331"/>
            <a:ext cx="2097958" cy="2961823"/>
          </a:xfrm>
          <a:prstGeom prst="rect">
            <a:avLst/>
          </a:prstGeom>
          <a:ln>
            <a:solidFill>
              <a:schemeClr val="tx1">
                <a:lumMod val="50000"/>
              </a:schemeClr>
            </a:solidFill>
          </a:ln>
          <a:effectLst>
            <a:outerShdw blurRad="50800" dist="38100" dir="2700000" algn="tl" rotWithShape="0">
              <a:prstClr val="black">
                <a:alpha val="40000"/>
              </a:prstClr>
            </a:outerShdw>
          </a:effectLst>
        </p:spPr>
      </p:pic>
      <p:sp>
        <p:nvSpPr>
          <p:cNvPr id="21" name="Rectangle 19">
            <a:extLst>
              <a:ext uri="{FF2B5EF4-FFF2-40B4-BE49-F238E27FC236}">
                <a16:creationId xmlns:a16="http://schemas.microsoft.com/office/drawing/2014/main" id="{9BD73E68-7579-34D4-B37F-460FFF31F783}"/>
              </a:ext>
            </a:extLst>
          </p:cNvPr>
          <p:cNvSpPr/>
          <p:nvPr/>
        </p:nvSpPr>
        <p:spPr>
          <a:xfrm>
            <a:off x="2759199" y="5405963"/>
            <a:ext cx="1911506" cy="530444"/>
          </a:xfrm>
          <a:prstGeom prst="rect">
            <a:avLst/>
          </a:prstGeom>
          <a:solidFill>
            <a:srgbClr val="1CF24F"/>
          </a:solidFill>
          <a:ln>
            <a:no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2000">
                <a:latin typeface="EC Square Sans Cond Pro" panose="020B0506040000020004" pitchFamily="34" charset="0"/>
              </a:rPr>
              <a:t>2023</a:t>
            </a:r>
          </a:p>
        </p:txBody>
      </p:sp>
      <p:pic>
        <p:nvPicPr>
          <p:cNvPr id="23" name="Picture 22"/>
          <p:cNvPicPr>
            <a:picLocks noChangeAspect="1"/>
          </p:cNvPicPr>
          <p:nvPr/>
        </p:nvPicPr>
        <p:blipFill rotWithShape="1">
          <a:blip r:embed="rId9"/>
          <a:srcRect l="3252" r="44900"/>
          <a:stretch/>
        </p:blipFill>
        <p:spPr>
          <a:xfrm>
            <a:off x="2598720" y="1801970"/>
            <a:ext cx="2244430" cy="3038159"/>
          </a:xfrm>
          <a:prstGeom prst="rect">
            <a:avLst/>
          </a:prstGeom>
        </p:spPr>
      </p:pic>
      <p:sp>
        <p:nvSpPr>
          <p:cNvPr id="24" name="Rectangle 19">
            <a:extLst>
              <a:ext uri="{FF2B5EF4-FFF2-40B4-BE49-F238E27FC236}">
                <a16:creationId xmlns:a16="http://schemas.microsoft.com/office/drawing/2014/main" id="{9BD73E68-7579-34D4-B37F-460FFF31F783}"/>
              </a:ext>
            </a:extLst>
          </p:cNvPr>
          <p:cNvSpPr/>
          <p:nvPr/>
        </p:nvSpPr>
        <p:spPr>
          <a:xfrm>
            <a:off x="8800059" y="5416583"/>
            <a:ext cx="3075863" cy="530444"/>
          </a:xfrm>
          <a:prstGeom prst="rect">
            <a:avLst/>
          </a:prstGeom>
          <a:solidFill>
            <a:srgbClr val="FEE600"/>
          </a:solidFill>
          <a:ln>
            <a:no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2000">
                <a:solidFill>
                  <a:schemeClr val="bg1"/>
                </a:solidFill>
                <a:latin typeface="EC Square Sans Cond Pro" panose="020B0506040000020004" pitchFamily="34" charset="0"/>
              </a:rPr>
              <a:t>2024 - 2026</a:t>
            </a:r>
          </a:p>
        </p:txBody>
      </p:sp>
      <p:sp>
        <p:nvSpPr>
          <p:cNvPr id="36" name="Rectangle 19">
            <a:extLst>
              <a:ext uri="{FF2B5EF4-FFF2-40B4-BE49-F238E27FC236}">
                <a16:creationId xmlns:a16="http://schemas.microsoft.com/office/drawing/2014/main" id="{9BD73E68-7579-34D4-B37F-460FFF31F783}"/>
              </a:ext>
            </a:extLst>
          </p:cNvPr>
          <p:cNvSpPr/>
          <p:nvPr/>
        </p:nvSpPr>
        <p:spPr>
          <a:xfrm>
            <a:off x="5882235" y="5411646"/>
            <a:ext cx="1911506" cy="530444"/>
          </a:xfrm>
          <a:prstGeom prst="rect">
            <a:avLst/>
          </a:prstGeom>
          <a:solidFill>
            <a:srgbClr val="A9EA1E"/>
          </a:solidFill>
          <a:ln>
            <a:no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2000">
                <a:latin typeface="EC Square Sans Cond Pro" panose="020B0506040000020004" pitchFamily="34" charset="0"/>
              </a:rPr>
              <a:t>2024</a:t>
            </a:r>
          </a:p>
        </p:txBody>
      </p:sp>
      <p:sp>
        <p:nvSpPr>
          <p:cNvPr id="16" name="Rectangle 15"/>
          <p:cNvSpPr/>
          <p:nvPr/>
        </p:nvSpPr>
        <p:spPr>
          <a:xfrm>
            <a:off x="9317908" y="4628463"/>
            <a:ext cx="2011335" cy="565341"/>
          </a:xfrm>
          <a:prstGeom prst="rect">
            <a:avLst/>
          </a:prstGeom>
          <a:solidFill>
            <a:srgbClr val="E9F2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800">
                <a:solidFill>
                  <a:schemeClr val="tx1"/>
                </a:solidFill>
                <a:cs typeface="Arial"/>
              </a:rPr>
              <a:t>EUPA</a:t>
            </a:r>
            <a:endParaRPr lang="en-GB">
              <a:solidFill>
                <a:schemeClr val="tx1"/>
              </a:solidFill>
              <a:cs typeface="Arial"/>
            </a:endParaRPr>
          </a:p>
        </p:txBody>
      </p:sp>
      <p:sp>
        <p:nvSpPr>
          <p:cNvPr id="3" name="TextBox 2"/>
          <p:cNvSpPr txBox="1"/>
          <p:nvPr/>
        </p:nvSpPr>
        <p:spPr>
          <a:xfrm>
            <a:off x="2671956" y="1832331"/>
            <a:ext cx="1208255" cy="830997"/>
          </a:xfrm>
          <a:prstGeom prst="rect">
            <a:avLst/>
          </a:prstGeom>
          <a:noFill/>
        </p:spPr>
        <p:txBody>
          <a:bodyPr wrap="square" rtlCol="0">
            <a:spAutoFit/>
          </a:bodyPr>
          <a:lstStyle/>
          <a:p>
            <a:pPr>
              <a:buClr>
                <a:schemeClr val="accent5"/>
              </a:buClr>
            </a:pPr>
            <a:r>
              <a:rPr lang="en-GB" sz="2400" noProof="0" dirty="0">
                <a:latin typeface="EC Square Sans Cond Pro" panose="020B0506040000020004" pitchFamily="34" charset="0"/>
              </a:rPr>
              <a:t>PRI</a:t>
            </a:r>
          </a:p>
          <a:p>
            <a:pPr>
              <a:buClr>
                <a:schemeClr val="accent5"/>
              </a:buClr>
            </a:pPr>
            <a:r>
              <a:rPr lang="en-GB" sz="2400" dirty="0">
                <a:latin typeface="EC Square Sans Cond Pro" panose="020B0506040000020004" pitchFamily="34" charset="0"/>
              </a:rPr>
              <a:t>Pilot</a:t>
            </a:r>
            <a:endParaRPr lang="en-GB" sz="2400" noProof="0" dirty="0">
              <a:latin typeface="EC Square Sans Cond Pro" panose="020B0506040000020004" pitchFamily="34" charset="0"/>
            </a:endParaRPr>
          </a:p>
        </p:txBody>
      </p:sp>
      <p:pic>
        <p:nvPicPr>
          <p:cNvPr id="10" name="Picture 9" descr="A cover of a book&#10;&#10;Description automatically generated">
            <a:extLst>
              <a:ext uri="{FF2B5EF4-FFF2-40B4-BE49-F238E27FC236}">
                <a16:creationId xmlns:a16="http://schemas.microsoft.com/office/drawing/2014/main" id="{4B9FAEC3-1CE8-7980-2611-BAA92008CB88}"/>
              </a:ext>
            </a:extLst>
          </p:cNvPr>
          <p:cNvPicPr>
            <a:picLocks noChangeAspect="1"/>
          </p:cNvPicPr>
          <p:nvPr/>
        </p:nvPicPr>
        <p:blipFill>
          <a:blip r:embed="rId10"/>
          <a:stretch>
            <a:fillRect/>
          </a:stretch>
        </p:blipFill>
        <p:spPr>
          <a:xfrm>
            <a:off x="9128171" y="1867151"/>
            <a:ext cx="2353177" cy="3354305"/>
          </a:xfrm>
          <a:prstGeom prst="rect">
            <a:avLst/>
          </a:prstGeom>
        </p:spPr>
      </p:pic>
      <p:cxnSp>
        <p:nvCxnSpPr>
          <p:cNvPr id="33" name="Connettore 7 17">
            <a:extLst>
              <a:ext uri="{FF2B5EF4-FFF2-40B4-BE49-F238E27FC236}">
                <a16:creationId xmlns:a16="http://schemas.microsoft.com/office/drawing/2014/main" id="{148C106E-BDA6-08FD-DB34-648F3AB49268}"/>
              </a:ext>
            </a:extLst>
          </p:cNvPr>
          <p:cNvCxnSpPr>
            <a:cxnSpLocks/>
          </p:cNvCxnSpPr>
          <p:nvPr/>
        </p:nvCxnSpPr>
        <p:spPr>
          <a:xfrm rot="5400000" flipH="1" flipV="1">
            <a:off x="10132187" y="1577736"/>
            <a:ext cx="411740" cy="93878"/>
          </a:xfrm>
          <a:prstGeom prst="curvedConnector3">
            <a:avLst/>
          </a:prstGeom>
          <a:ln w="44450">
            <a:solidFill>
              <a:srgbClr val="007AE8"/>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20252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18508"/>
            <a:ext cx="12192000" cy="5420983"/>
          </a:xfrm>
          <a:prstGeom prst="rect">
            <a:avLst/>
          </a:prstGeom>
          <a:ln>
            <a:noFill/>
          </a:ln>
          <a:effectLst>
            <a:softEdge rad="112500"/>
          </a:effectLst>
        </p:spPr>
      </p:pic>
      <p:sp>
        <p:nvSpPr>
          <p:cNvPr id="3" name="Link to Chapter">
            <a:hlinkClick r:id="rId4" action="ppaction://hlinksldjump"/>
          </p:cNvPr>
          <p:cNvSpPr/>
          <p:nvPr/>
        </p:nvSpPr>
        <p:spPr>
          <a:xfrm>
            <a:off x="4270149" y="3516085"/>
            <a:ext cx="1817914" cy="500743"/>
          </a:xfrm>
          <a:prstGeom prst="rect">
            <a:avLst/>
          </a:prstGeom>
          <a:noFill/>
          <a:ln>
            <a:noFill/>
          </a:ln>
        </p:spPr>
        <p:style>
          <a:lnRef idx="0">
            <a:scrgbClr r="0" g="0" b="0"/>
          </a:lnRef>
          <a:fillRef idx="0">
            <a:scrgbClr r="0" g="0" b="0"/>
          </a:fillRef>
          <a:effectRef idx="0">
            <a:scrgbClr r="0" g="0" b="0"/>
          </a:effectRef>
          <a:fontRef idx="minor">
            <a:schemeClr val="accent1"/>
          </a:fontRef>
        </p:style>
        <p:txBody>
          <a:bodyPr rtlCol="0" anchor="ctr"/>
          <a:lstStyle/>
          <a:p>
            <a:pPr algn="ctr"/>
            <a:endParaRPr lang="en-GB"/>
          </a:p>
        </p:txBody>
      </p:sp>
    </p:spTree>
    <p:extLst>
      <p:ext uri="{BB962C8B-B14F-4D97-AF65-F5344CB8AC3E}">
        <p14:creationId xmlns:p14="http://schemas.microsoft.com/office/powerpoint/2010/main" val="1336248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Use case 2"/>
          <p:cNvPicPr>
            <a:picLocks noChangeAspect="1"/>
          </p:cNvPicPr>
          <p:nvPr/>
        </p:nvPicPr>
        <p:blipFill rotWithShape="1">
          <a:blip r:embed="rId2"/>
          <a:srcRect t="4632"/>
          <a:stretch/>
        </p:blipFill>
        <p:spPr>
          <a:xfrm>
            <a:off x="1705240" y="401381"/>
            <a:ext cx="8781520" cy="5839337"/>
          </a:xfrm>
          <a:prstGeom prst="rect">
            <a:avLst/>
          </a:prstGeom>
        </p:spPr>
      </p:pic>
      <p:sp>
        <p:nvSpPr>
          <p:cNvPr id="5" name="link to activity 1">
            <a:hlinkClick r:id="rId3" action="ppaction://hlinksldjump"/>
          </p:cNvPr>
          <p:cNvSpPr/>
          <p:nvPr/>
        </p:nvSpPr>
        <p:spPr>
          <a:xfrm>
            <a:off x="4334933" y="1840089"/>
            <a:ext cx="1998134" cy="302290"/>
          </a:xfrm>
          <a:prstGeom prst="rect">
            <a:avLst/>
          </a:prstGeom>
          <a:noFill/>
          <a:ln>
            <a:noFill/>
          </a:ln>
        </p:spPr>
        <p:style>
          <a:lnRef idx="0">
            <a:scrgbClr r="0" g="0" b="0"/>
          </a:lnRef>
          <a:fillRef idx="0">
            <a:scrgbClr r="0" g="0" b="0"/>
          </a:fillRef>
          <a:effectRef idx="0">
            <a:scrgbClr r="0" g="0" b="0"/>
          </a:effectRef>
          <a:fontRef idx="minor">
            <a:schemeClr val="accent1"/>
          </a:fontRef>
        </p:style>
        <p:txBody>
          <a:bodyPr rtlCol="0" anchor="ctr"/>
          <a:lstStyle/>
          <a:p>
            <a:pPr algn="ctr"/>
            <a:endParaRPr lang="en-GB"/>
          </a:p>
        </p:txBody>
      </p:sp>
      <p:sp>
        <p:nvSpPr>
          <p:cNvPr id="6" name="link to activity 2">
            <a:hlinkClick r:id="rId4" action="ppaction://hlinksldjump"/>
          </p:cNvPr>
          <p:cNvSpPr/>
          <p:nvPr/>
        </p:nvSpPr>
        <p:spPr>
          <a:xfrm>
            <a:off x="7405511" y="4763911"/>
            <a:ext cx="2201333" cy="462845"/>
          </a:xfrm>
          <a:prstGeom prst="rect">
            <a:avLst/>
          </a:prstGeom>
          <a:noFill/>
          <a:ln>
            <a:noFill/>
          </a:ln>
        </p:spPr>
        <p:style>
          <a:lnRef idx="0">
            <a:scrgbClr r="0" g="0" b="0"/>
          </a:lnRef>
          <a:fillRef idx="0">
            <a:scrgbClr r="0" g="0" b="0"/>
          </a:fillRef>
          <a:effectRef idx="0">
            <a:scrgbClr r="0" g="0" b="0"/>
          </a:effectRef>
          <a:fontRef idx="minor">
            <a:schemeClr val="accent1"/>
          </a:fontRef>
        </p:style>
        <p:txBody>
          <a:bodyPr rtlCol="0" anchor="ctr"/>
          <a:lstStyle/>
          <a:p>
            <a:pPr algn="ctr"/>
            <a:endParaRPr lang="en-GB"/>
          </a:p>
        </p:txBody>
      </p:sp>
      <p:sp>
        <p:nvSpPr>
          <p:cNvPr id="2" name="link forward">
            <a:hlinkClick r:id="rId4" action="ppaction://hlinksldjump"/>
          </p:cNvPr>
          <p:cNvSpPr/>
          <p:nvPr/>
        </p:nvSpPr>
        <p:spPr>
          <a:xfrm>
            <a:off x="225778" y="5870222"/>
            <a:ext cx="2088444" cy="891822"/>
          </a:xfrm>
          <a:prstGeom prst="rect">
            <a:avLst/>
          </a:prstGeom>
          <a:noFill/>
          <a:ln>
            <a:noFill/>
          </a:ln>
        </p:spPr>
        <p:style>
          <a:lnRef idx="0">
            <a:scrgbClr r="0" g="0" b="0"/>
          </a:lnRef>
          <a:fillRef idx="0">
            <a:scrgbClr r="0" g="0" b="0"/>
          </a:fillRef>
          <a:effectRef idx="0">
            <a:scrgbClr r="0" g="0" b="0"/>
          </a:effectRef>
          <a:fontRef idx="minor">
            <a:schemeClr val="accent1"/>
          </a:fontRef>
        </p:style>
        <p:txBody>
          <a:bodyPr rtlCol="0" anchor="ctr"/>
          <a:lstStyle/>
          <a:p>
            <a:pPr algn="ctr"/>
            <a:endParaRPr lang="en-GB"/>
          </a:p>
        </p:txBody>
      </p:sp>
    </p:spTree>
    <p:extLst>
      <p:ext uri="{BB962C8B-B14F-4D97-AF65-F5344CB8AC3E}">
        <p14:creationId xmlns:p14="http://schemas.microsoft.com/office/powerpoint/2010/main" val="35728253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022A9891-ADE7-CF2A-563D-71961B158628}"/>
              </a:ext>
            </a:extLst>
          </p:cNvPr>
          <p:cNvSpPr>
            <a:spLocks noGrp="1"/>
          </p:cNvSpPr>
          <p:nvPr>
            <p:ph type="title"/>
          </p:nvPr>
        </p:nvSpPr>
        <p:spPr>
          <a:xfrm>
            <a:off x="973781" y="542239"/>
            <a:ext cx="10263893" cy="782357"/>
          </a:xfrm>
        </p:spPr>
        <p:txBody>
          <a:bodyPr/>
          <a:lstStyle/>
          <a:p>
            <a:r>
              <a:rPr lang="en-GB" b="1" dirty="0" smtClean="0">
                <a:latin typeface="EC Square Sans Cond Pro" panose="020B0506040000020004" pitchFamily="34" charset="0"/>
              </a:rPr>
              <a:t>Tools for ACTION</a:t>
            </a:r>
            <a:endParaRPr lang="en-GB" b="1" dirty="0">
              <a:latin typeface="EC Square Sans Cond Pro" panose="020B0506040000020004" pitchFamily="34" charset="0"/>
            </a:endParaRPr>
          </a:p>
        </p:txBody>
      </p:sp>
      <p:sp>
        <p:nvSpPr>
          <p:cNvPr id="4" name="Rectangle 3"/>
          <p:cNvSpPr/>
          <p:nvPr/>
        </p:nvSpPr>
        <p:spPr>
          <a:xfrm>
            <a:off x="800685" y="1726947"/>
            <a:ext cx="4792042" cy="3416320"/>
          </a:xfrm>
          <a:prstGeom prst="rect">
            <a:avLst/>
          </a:prstGeom>
        </p:spPr>
        <p:txBody>
          <a:bodyPr wrap="square">
            <a:spAutoFit/>
          </a:bodyPr>
          <a:lstStyle/>
          <a:p>
            <a:r>
              <a:rPr lang="en-US" sz="2400" dirty="0" smtClean="0">
                <a:latin typeface="EC Square Sans Cond Pro" panose="020B0506040000020004" pitchFamily="34" charset="0"/>
              </a:rPr>
              <a:t>Relevant to the policy examples mentioned today:</a:t>
            </a:r>
            <a:endParaRPr lang="en-US" sz="2400" dirty="0">
              <a:latin typeface="EC Square Sans Cond Pro" panose="020B0506040000020004" pitchFamily="34" charset="0"/>
            </a:endParaRPr>
          </a:p>
          <a:p>
            <a:endParaRPr lang="en-US" sz="2400" dirty="0">
              <a:latin typeface="EC Square Sans Cond Pro" panose="020B0506040000020004" pitchFamily="34" charset="0"/>
            </a:endParaRPr>
          </a:p>
          <a:p>
            <a:pPr marL="285750" indent="-285750">
              <a:buClr>
                <a:schemeClr val="accent5"/>
              </a:buClr>
              <a:buFont typeface="Arial" panose="020B0604020202020204" pitchFamily="34" charset="0"/>
              <a:buChar char="•"/>
            </a:pPr>
            <a:r>
              <a:rPr lang="en-US" sz="2400" dirty="0" smtClean="0">
                <a:latin typeface="EC Square Sans Cond Pro" panose="020B0506040000020004" pitchFamily="34" charset="0"/>
              </a:rPr>
              <a:t>Regulatory: Sandboxes: What, how to, examples</a:t>
            </a:r>
          </a:p>
          <a:p>
            <a:pPr marL="285750" indent="-285750">
              <a:buClr>
                <a:schemeClr val="accent5"/>
              </a:buClr>
              <a:buFont typeface="Arial" panose="020B0604020202020204" pitchFamily="34" charset="0"/>
              <a:buChar char="•"/>
            </a:pPr>
            <a:r>
              <a:rPr lang="en-US" sz="2400" dirty="0" smtClean="0">
                <a:latin typeface="EC Square Sans Cond Pro" panose="020B0506040000020004" pitchFamily="34" charset="0"/>
              </a:rPr>
              <a:t>Challenge-oriented innovation: How to initiate missions</a:t>
            </a:r>
          </a:p>
          <a:p>
            <a:pPr marL="285750" indent="-285750">
              <a:buClr>
                <a:schemeClr val="accent5"/>
              </a:buClr>
              <a:buFont typeface="Arial" panose="020B0604020202020204" pitchFamily="34" charset="0"/>
              <a:buChar char="•"/>
            </a:pPr>
            <a:r>
              <a:rPr lang="en-US" sz="2400" dirty="0" smtClean="0">
                <a:latin typeface="EC Square Sans Cond Pro" panose="020B0506040000020004" pitchFamily="34" charset="0"/>
              </a:rPr>
              <a:t>...</a:t>
            </a:r>
          </a:p>
          <a:p>
            <a:pPr marL="285750" indent="-285750">
              <a:buClr>
                <a:schemeClr val="accent5"/>
              </a:buClr>
              <a:buFont typeface="Arial" panose="020B0604020202020204" pitchFamily="34" charset="0"/>
              <a:buChar char="•"/>
            </a:pPr>
            <a:endParaRPr lang="en-GB" sz="2400" dirty="0">
              <a:latin typeface="EC Square Sans Cond Pro" panose="020B0506040000020004" pitchFamily="34" charset="0"/>
            </a:endParaRPr>
          </a:p>
        </p:txBody>
      </p:sp>
      <p:pic>
        <p:nvPicPr>
          <p:cNvPr id="5" name="Content Placeholder 3"/>
          <p:cNvPicPr>
            <a:picLocks noGrp="1" noChangeAspect="1"/>
          </p:cNvPicPr>
          <p:nvPr>
            <p:ph idx="1"/>
          </p:nvPr>
        </p:nvPicPr>
        <p:blipFill>
          <a:blip r:embed="rId3"/>
          <a:stretch>
            <a:fillRect/>
          </a:stretch>
        </p:blipFill>
        <p:spPr>
          <a:xfrm>
            <a:off x="5826642" y="1324596"/>
            <a:ext cx="5888163" cy="4229804"/>
          </a:xfrm>
          <a:prstGeom prst="rect">
            <a:avLst/>
          </a:prstGeom>
        </p:spPr>
      </p:pic>
    </p:spTree>
    <p:extLst>
      <p:ext uri="{BB962C8B-B14F-4D97-AF65-F5344CB8AC3E}">
        <p14:creationId xmlns:p14="http://schemas.microsoft.com/office/powerpoint/2010/main" val="11448447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477924" y="1597218"/>
            <a:ext cx="8623005" cy="4435764"/>
          </a:xfrm>
          <a:prstGeom prst="rect">
            <a:avLst/>
          </a:prstGeom>
        </p:spPr>
      </p:pic>
      <p:sp>
        <p:nvSpPr>
          <p:cNvPr id="3" name="Title 2"/>
          <p:cNvSpPr>
            <a:spLocks noGrp="1"/>
          </p:cNvSpPr>
          <p:nvPr>
            <p:ph type="title"/>
          </p:nvPr>
        </p:nvSpPr>
        <p:spPr/>
        <p:txBody>
          <a:bodyPr/>
          <a:lstStyle/>
          <a:p>
            <a:r>
              <a:rPr lang="en-GB" dirty="0" smtClean="0"/>
              <a:t>Example of a tool: Regulatory sandbox</a:t>
            </a:r>
            <a:endParaRPr lang="en-GB" dirty="0"/>
          </a:p>
        </p:txBody>
      </p:sp>
    </p:spTree>
    <p:extLst>
      <p:ext uri="{BB962C8B-B14F-4D97-AF65-F5344CB8AC3E}">
        <p14:creationId xmlns:p14="http://schemas.microsoft.com/office/powerpoint/2010/main" val="35339515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dirty="0"/>
              <a:t>Thank you</a:t>
            </a:r>
            <a:endParaRPr lang="en-GB" dirty="0"/>
          </a:p>
        </p:txBody>
      </p:sp>
      <p:sp>
        <p:nvSpPr>
          <p:cNvPr id="3" name="Subtitle 2"/>
          <p:cNvSpPr>
            <a:spLocks noGrp="1"/>
          </p:cNvSpPr>
          <p:nvPr>
            <p:ph type="subTitle" idx="1"/>
          </p:nvPr>
        </p:nvSpPr>
        <p:spPr>
          <a:xfrm>
            <a:off x="759575" y="4646435"/>
            <a:ext cx="8941016" cy="1853519"/>
          </a:xfrm>
        </p:spPr>
        <p:txBody>
          <a:bodyPr wrap="square" anchor="b" anchorCtr="0"/>
          <a:lstStyle/>
          <a:p>
            <a:r>
              <a:rPr lang="en-US" sz="1050" b="1" dirty="0"/>
              <a:t>© European Union </a:t>
            </a:r>
            <a:r>
              <a:rPr lang="en-US" sz="1050" b="1" dirty="0" smtClean="0"/>
              <a:t>2025</a:t>
            </a:r>
            <a:endParaRPr lang="en-US" sz="1050" b="1" dirty="0"/>
          </a:p>
          <a:p>
            <a:r>
              <a:rPr lang="en-US" sz="1050" dirty="0"/>
              <a:t>Unless otherwise noted the reuse of this presentation is </a:t>
            </a:r>
            <a:r>
              <a:rPr lang="en-US" sz="1050" dirty="0" err="1"/>
              <a:t>authorised</a:t>
            </a:r>
            <a:r>
              <a:rPr lang="en-US" sz="1050" dirty="0"/>
              <a:t> under the </a:t>
            </a:r>
            <a:r>
              <a:rPr lang="en-US" sz="1050" dirty="0">
                <a:hlinkClick r:id="rId3"/>
              </a:rPr>
              <a:t>CC BY 4.0 </a:t>
            </a:r>
            <a:r>
              <a:rPr lang="en-US" sz="1050" dirty="0"/>
              <a:t>license. For any use or reproduction of elements that are not owned by the EU, permission may need to be sought directly from the respective right holders</a:t>
            </a:r>
            <a:r>
              <a:rPr lang="en-US" sz="1050" dirty="0" smtClean="0"/>
              <a:t>.</a:t>
            </a:r>
            <a:endParaRPr lang="en-GB" sz="1050" dirty="0">
              <a:solidFill>
                <a:schemeClr val="accent6"/>
              </a:solidFill>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0524" y="4858246"/>
            <a:ext cx="1023496" cy="358097"/>
          </a:xfrm>
          <a:prstGeom prst="rect">
            <a:avLst/>
          </a:prstGeom>
        </p:spPr>
      </p:pic>
      <p:sp>
        <p:nvSpPr>
          <p:cNvPr id="6" name="Subtitle 2"/>
          <p:cNvSpPr txBox="1">
            <a:spLocks/>
          </p:cNvSpPr>
          <p:nvPr/>
        </p:nvSpPr>
        <p:spPr>
          <a:xfrm>
            <a:off x="1070189" y="3602038"/>
            <a:ext cx="10156297" cy="165576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1400" kern="1200">
                <a:solidFill>
                  <a:schemeClr val="bg1">
                    <a:lumMod val="50000"/>
                  </a:schemeClr>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600" dirty="0" smtClean="0">
                <a:hlinkClick r:id="rId5"/>
              </a:rPr>
              <a:t>dimitrios.pontikakis@ec.europa.eu</a:t>
            </a:r>
            <a:r>
              <a:rPr lang="en-GB" dirty="0" smtClean="0"/>
              <a:t> </a:t>
            </a:r>
            <a:endParaRPr lang="en-GB" dirty="0"/>
          </a:p>
        </p:txBody>
      </p:sp>
    </p:spTree>
    <p:extLst>
      <p:ext uri="{BB962C8B-B14F-4D97-AF65-F5344CB8AC3E}">
        <p14:creationId xmlns:p14="http://schemas.microsoft.com/office/powerpoint/2010/main" val="42736193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40573" y="4119195"/>
            <a:ext cx="9310962" cy="782357"/>
          </a:xfrm>
        </p:spPr>
        <p:txBody>
          <a:bodyPr/>
          <a:lstStyle/>
          <a:p>
            <a:r>
              <a:rPr lang="en-GB" i="1" dirty="0" smtClean="0"/>
              <a:t>To possibly show if there is interest / questions: </a:t>
            </a:r>
            <a:r>
              <a:rPr lang="en-GB" dirty="0" smtClean="0"/>
              <a:t/>
            </a:r>
            <a:br>
              <a:rPr lang="en-GB" dirty="0" smtClean="0"/>
            </a:br>
            <a:r>
              <a:rPr lang="en-GB" dirty="0" smtClean="0"/>
              <a:t>Information on the European Parliament Preparatory Action, implemented by the JRC</a:t>
            </a:r>
            <a:endParaRPr lang="en-GB" dirty="0"/>
          </a:p>
        </p:txBody>
      </p:sp>
      <p:sp>
        <p:nvSpPr>
          <p:cNvPr id="4" name="Title 2"/>
          <p:cNvSpPr txBox="1">
            <a:spLocks/>
          </p:cNvSpPr>
          <p:nvPr/>
        </p:nvSpPr>
        <p:spPr>
          <a:xfrm>
            <a:off x="1101857" y="465138"/>
            <a:ext cx="9310962"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GB" dirty="0" smtClean="0"/>
              <a:t>ANNEX</a:t>
            </a:r>
            <a:endParaRPr lang="en-GB" dirty="0"/>
          </a:p>
        </p:txBody>
      </p:sp>
    </p:spTree>
    <p:extLst>
      <p:ext uri="{BB962C8B-B14F-4D97-AF65-F5344CB8AC3E}">
        <p14:creationId xmlns:p14="http://schemas.microsoft.com/office/powerpoint/2010/main" val="15084225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022A9891-ADE7-CF2A-563D-71961B158628}"/>
              </a:ext>
            </a:extLst>
          </p:cNvPr>
          <p:cNvSpPr>
            <a:spLocks noGrp="1"/>
          </p:cNvSpPr>
          <p:nvPr>
            <p:ph type="title"/>
          </p:nvPr>
        </p:nvSpPr>
        <p:spPr>
          <a:xfrm>
            <a:off x="973781" y="542239"/>
            <a:ext cx="10263893" cy="782357"/>
          </a:xfrm>
        </p:spPr>
        <p:txBody>
          <a:bodyPr/>
          <a:lstStyle/>
          <a:p>
            <a:r>
              <a:rPr lang="en-GB" b="1" dirty="0">
                <a:latin typeface="EC Square Sans Cond Pro" panose="020B0506040000020004" pitchFamily="34" charset="0"/>
              </a:rPr>
              <a:t>Preparatory Action (PA):</a:t>
            </a:r>
            <a:br>
              <a:rPr lang="en-GB" b="1" dirty="0">
                <a:latin typeface="EC Square Sans Cond Pro" panose="020B0506040000020004" pitchFamily="34" charset="0"/>
              </a:rPr>
            </a:br>
            <a:r>
              <a:rPr lang="en-GB" b="1" dirty="0">
                <a:latin typeface="EC Square Sans Cond Pro" panose="020B0506040000020004" pitchFamily="34" charset="0"/>
              </a:rPr>
              <a:t>Innovation for place</a:t>
            </a:r>
            <a:r>
              <a:rPr lang="pl-PL" b="1" dirty="0">
                <a:latin typeface="EC Square Sans Cond Pro" panose="020B0506040000020004" pitchFamily="34" charset="0"/>
              </a:rPr>
              <a:t>-</a:t>
            </a:r>
            <a:r>
              <a:rPr lang="en-GB" b="1" dirty="0">
                <a:latin typeface="EC Square Sans Cond Pro" panose="020B0506040000020004" pitchFamily="34" charset="0"/>
              </a:rPr>
              <a:t>based transformation</a:t>
            </a:r>
          </a:p>
        </p:txBody>
      </p:sp>
      <p:sp>
        <p:nvSpPr>
          <p:cNvPr id="4" name="Rectangle 3"/>
          <p:cNvSpPr/>
          <p:nvPr/>
        </p:nvSpPr>
        <p:spPr>
          <a:xfrm>
            <a:off x="1374842" y="1769477"/>
            <a:ext cx="9461769" cy="4154984"/>
          </a:xfrm>
          <a:prstGeom prst="rect">
            <a:avLst/>
          </a:prstGeom>
        </p:spPr>
        <p:txBody>
          <a:bodyPr wrap="square">
            <a:spAutoFit/>
          </a:bodyPr>
          <a:lstStyle/>
          <a:p>
            <a:r>
              <a:rPr lang="en-US" sz="2400" dirty="0">
                <a:latin typeface="EC Square Sans Cond Pro" panose="020B0506040000020004" pitchFamily="34" charset="0"/>
              </a:rPr>
              <a:t>Aim: to facilitate and promote transformative innovation approach within the participating territories and disseminate this approach beyond. </a:t>
            </a:r>
          </a:p>
          <a:p>
            <a:endParaRPr lang="en-US" sz="2400" dirty="0">
              <a:latin typeface="EC Square Sans Cond Pro" panose="020B0506040000020004" pitchFamily="34" charset="0"/>
            </a:endParaRPr>
          </a:p>
          <a:p>
            <a:pPr marL="285750" indent="-285750">
              <a:buClr>
                <a:schemeClr val="accent5"/>
              </a:buClr>
              <a:buFont typeface="Arial" panose="020B0604020202020204" pitchFamily="34" charset="0"/>
              <a:buChar char="•"/>
            </a:pPr>
            <a:r>
              <a:rPr lang="en-US" sz="2400" dirty="0">
                <a:latin typeface="EC Square Sans Cond Pro" panose="020B0506040000020004" pitchFamily="34" charset="0"/>
              </a:rPr>
              <a:t>Duration 2024 - 2026</a:t>
            </a:r>
          </a:p>
          <a:p>
            <a:pPr marL="285750" indent="-285750">
              <a:buClr>
                <a:schemeClr val="accent5"/>
              </a:buClr>
              <a:buFont typeface="Arial" panose="020B0604020202020204" pitchFamily="34" charset="0"/>
              <a:buChar char="•"/>
            </a:pPr>
            <a:r>
              <a:rPr lang="en-US" sz="2400" dirty="0">
                <a:latin typeface="EC Square Sans Cond Pro" panose="020B0506040000020004" pitchFamily="34" charset="0"/>
              </a:rPr>
              <a:t>Based on PRI experience</a:t>
            </a:r>
          </a:p>
          <a:p>
            <a:pPr marL="285750" indent="-285750">
              <a:buClr>
                <a:schemeClr val="accent5"/>
              </a:buClr>
              <a:buFont typeface="Arial" panose="020B0604020202020204" pitchFamily="34" charset="0"/>
              <a:buChar char="•"/>
            </a:pPr>
            <a:r>
              <a:rPr lang="en-US" sz="2400" dirty="0" err="1">
                <a:latin typeface="EC Square Sans Cond Pro" panose="020B0506040000020004" pitchFamily="34" charset="0"/>
              </a:rPr>
              <a:t>Actionbook</a:t>
            </a:r>
            <a:r>
              <a:rPr lang="en-US" sz="2400" dirty="0">
                <a:latin typeface="EC Square Sans Cond Pro" panose="020B0506040000020004" pitchFamily="34" charset="0"/>
              </a:rPr>
              <a:t> driven</a:t>
            </a:r>
          </a:p>
          <a:p>
            <a:pPr marL="285750" indent="-285750">
              <a:buClr>
                <a:schemeClr val="accent5"/>
              </a:buClr>
              <a:buFont typeface="Arial" panose="020B0604020202020204" pitchFamily="34" charset="0"/>
              <a:buChar char="•"/>
            </a:pPr>
            <a:r>
              <a:rPr lang="en-US" sz="2400" dirty="0">
                <a:latin typeface="EC Square Sans Cond Pro" panose="020B0506040000020004" pitchFamily="34" charset="0"/>
              </a:rPr>
              <a:t>European Parliament Preparatory Action</a:t>
            </a:r>
          </a:p>
          <a:p>
            <a:pPr marL="285750" indent="-285750">
              <a:buClr>
                <a:schemeClr val="accent5"/>
              </a:buClr>
              <a:buFont typeface="Arial" panose="020B0604020202020204" pitchFamily="34" charset="0"/>
              <a:buChar char="•"/>
            </a:pPr>
            <a:r>
              <a:rPr lang="en-US" sz="2400" dirty="0">
                <a:latin typeface="EC Square Sans Cond Pro" panose="020B0506040000020004" pitchFamily="34" charset="0"/>
              </a:rPr>
              <a:t>Combination of </a:t>
            </a:r>
            <a:r>
              <a:rPr lang="en-US" sz="2400" b="1" dirty="0">
                <a:latin typeface="EC Square Sans Cond Pro" panose="020B0506040000020004" pitchFamily="34" charset="0"/>
              </a:rPr>
              <a:t>awareness raising, capacity building and experimentation activities</a:t>
            </a:r>
            <a:r>
              <a:rPr lang="en-US" sz="2400" dirty="0">
                <a:latin typeface="EC Square Sans Cond Pro" panose="020B0506040000020004" pitchFamily="34" charset="0"/>
              </a:rPr>
              <a:t> </a:t>
            </a:r>
          </a:p>
          <a:p>
            <a:pPr marL="285750" indent="-285750">
              <a:buClr>
                <a:schemeClr val="accent5"/>
              </a:buClr>
              <a:buFont typeface="Arial" panose="020B0604020202020204" pitchFamily="34" charset="0"/>
              <a:buChar char="•"/>
            </a:pPr>
            <a:r>
              <a:rPr lang="en-US" sz="2400" dirty="0">
                <a:latin typeface="EC Square Sans Cond Pro" panose="020B0506040000020004" pitchFamily="34" charset="0"/>
              </a:rPr>
              <a:t>Participation based on submission of Expression of Interest </a:t>
            </a:r>
            <a:r>
              <a:rPr lang="en-US" sz="2400" dirty="0" err="1">
                <a:latin typeface="EC Square Sans Cond Pro" panose="020B0506040000020004" pitchFamily="34" charset="0"/>
              </a:rPr>
              <a:t>EoI</a:t>
            </a:r>
            <a:endParaRPr lang="en-US" sz="2400" dirty="0">
              <a:latin typeface="EC Square Sans Cond Pro" panose="020B0506040000020004" pitchFamily="34" charset="0"/>
            </a:endParaRPr>
          </a:p>
          <a:p>
            <a:pPr marL="285750" indent="-285750">
              <a:buClr>
                <a:schemeClr val="accent5"/>
              </a:buClr>
              <a:buFont typeface="Arial" panose="020B0604020202020204" pitchFamily="34" charset="0"/>
              <a:buChar char="•"/>
            </a:pPr>
            <a:r>
              <a:rPr lang="en-US" sz="2400" dirty="0">
                <a:latin typeface="EC Square Sans Cond Pro" panose="020B0506040000020004" pitchFamily="34" charset="0"/>
              </a:rPr>
              <a:t>Participants from EU and EU Associated countries’ territories</a:t>
            </a:r>
            <a:endParaRPr lang="en-GB" sz="2400" dirty="0">
              <a:latin typeface="EC Square Sans Cond Pro" panose="020B0506040000020004" pitchFamily="34" charset="0"/>
            </a:endParaRPr>
          </a:p>
        </p:txBody>
      </p:sp>
    </p:spTree>
    <p:extLst>
      <p:ext uri="{BB962C8B-B14F-4D97-AF65-F5344CB8AC3E}">
        <p14:creationId xmlns:p14="http://schemas.microsoft.com/office/powerpoint/2010/main" val="2216084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p:cNvGraphicFramePr>
            <a:graphicFrameLocks noGrp="1"/>
          </p:cNvGraphicFramePr>
          <p:nvPr>
            <p:ph sz="half" idx="14"/>
            <p:extLst>
              <p:ext uri="{D42A27DB-BD31-4B8C-83A1-F6EECF244321}">
                <p14:modId xmlns:p14="http://schemas.microsoft.com/office/powerpoint/2010/main" val="2612603273"/>
              </p:ext>
            </p:extLst>
          </p:nvPr>
        </p:nvGraphicFramePr>
        <p:xfrm>
          <a:off x="834086" y="1181993"/>
          <a:ext cx="11079929" cy="4409974"/>
        </p:xfrm>
        <a:graphic>
          <a:graphicData uri="http://schemas.openxmlformats.org/drawingml/2006/table">
            <a:tbl>
              <a:tblPr firstRow="1" bandRow="1">
                <a:tableStyleId>{2D5ABB26-0587-4C30-8999-92F81FD0307C}</a:tableStyleId>
              </a:tblPr>
              <a:tblGrid>
                <a:gridCol w="2324811">
                  <a:extLst>
                    <a:ext uri="{9D8B030D-6E8A-4147-A177-3AD203B41FA5}">
                      <a16:colId xmlns:a16="http://schemas.microsoft.com/office/drawing/2014/main" val="3996337143"/>
                    </a:ext>
                  </a:extLst>
                </a:gridCol>
                <a:gridCol w="4561490">
                  <a:extLst>
                    <a:ext uri="{9D8B030D-6E8A-4147-A177-3AD203B41FA5}">
                      <a16:colId xmlns:a16="http://schemas.microsoft.com/office/drawing/2014/main" val="2856804824"/>
                    </a:ext>
                  </a:extLst>
                </a:gridCol>
                <a:gridCol w="4193628">
                  <a:extLst>
                    <a:ext uri="{9D8B030D-6E8A-4147-A177-3AD203B41FA5}">
                      <a16:colId xmlns:a16="http://schemas.microsoft.com/office/drawing/2014/main" val="1904536128"/>
                    </a:ext>
                  </a:extLst>
                </a:gridCol>
              </a:tblGrid>
              <a:tr h="767254">
                <a:tc>
                  <a:txBody>
                    <a:bodyPr/>
                    <a:lstStyle/>
                    <a:p>
                      <a:r>
                        <a:rPr lang="en-GB" b="1" dirty="0" smtClean="0"/>
                        <a:t>Questions</a:t>
                      </a:r>
                      <a:endParaRPr lang="en-GB" b="1" dirty="0"/>
                    </a:p>
                  </a:txBody>
                  <a:tcPr>
                    <a:lnB w="12700" cap="flat" cmpd="sng" algn="ctr">
                      <a:solidFill>
                        <a:schemeClr val="tx1"/>
                      </a:solidFill>
                      <a:prstDash val="solid"/>
                      <a:round/>
                      <a:headEnd type="none" w="med" len="med"/>
                      <a:tailEnd type="none" w="med" len="med"/>
                    </a:lnB>
                  </a:tcPr>
                </a:tc>
                <a:tc>
                  <a:txBody>
                    <a:bodyPr/>
                    <a:lstStyle/>
                    <a:p>
                      <a:r>
                        <a:rPr lang="en-GB" b="1" dirty="0" smtClean="0"/>
                        <a:t>Traditional innovation</a:t>
                      </a:r>
                      <a:r>
                        <a:rPr lang="en-GB" b="1" baseline="0" dirty="0" smtClean="0"/>
                        <a:t> policy</a:t>
                      </a:r>
                      <a:endParaRPr lang="en-GB" b="1" dirty="0"/>
                    </a:p>
                  </a:txBody>
                  <a:tcPr>
                    <a:lnB w="12700" cap="flat" cmpd="sng" algn="ctr">
                      <a:solidFill>
                        <a:schemeClr val="tx1"/>
                      </a:solidFill>
                      <a:prstDash val="solid"/>
                      <a:round/>
                      <a:headEnd type="none" w="med" len="med"/>
                      <a:tailEnd type="none" w="med" len="med"/>
                    </a:lnB>
                  </a:tcPr>
                </a:tc>
                <a:tc>
                  <a:txBody>
                    <a:bodyPr/>
                    <a:lstStyle/>
                    <a:p>
                      <a:r>
                        <a:rPr lang="en-GB" b="1" dirty="0" smtClean="0"/>
                        <a:t>Transformative</a:t>
                      </a:r>
                      <a:r>
                        <a:rPr lang="en-GB" b="1" baseline="0" dirty="0" smtClean="0"/>
                        <a:t> innovation policy</a:t>
                      </a:r>
                      <a:endParaRPr lang="en-GB" b="1"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3697190"/>
                  </a:ext>
                </a:extLst>
              </a:tr>
              <a:tr h="436498">
                <a:tc>
                  <a:txBody>
                    <a:bodyPr/>
                    <a:lstStyle/>
                    <a:p>
                      <a:r>
                        <a:rPr lang="en-GB" i="1" dirty="0" smtClean="0"/>
                        <a:t>Change what?</a:t>
                      </a:r>
                      <a:endParaRPr lang="en-GB" i="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t>Knowledge</a:t>
                      </a:r>
                      <a:r>
                        <a:rPr lang="en-GB" baseline="0" dirty="0" smtClean="0"/>
                        <a:t> system and its impact on economic growth</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2">
                              <a:lumMod val="50000"/>
                            </a:schemeClr>
                          </a:solidFill>
                        </a:rPr>
                        <a:t>Grand challenges and sustainable development (incl. neg. externalities)</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6152477"/>
                  </a:ext>
                </a:extLst>
              </a:tr>
              <a:tr h="506947">
                <a:tc>
                  <a:txBody>
                    <a:bodyPr/>
                    <a:lstStyle/>
                    <a:p>
                      <a:r>
                        <a:rPr lang="en-GB" i="1" dirty="0" smtClean="0"/>
                        <a:t>How much</a:t>
                      </a:r>
                      <a:r>
                        <a:rPr lang="en-GB" i="1" baseline="0" dirty="0" smtClean="0"/>
                        <a:t> and</a:t>
                      </a:r>
                      <a:r>
                        <a:rPr lang="en-GB" i="1" dirty="0" smtClean="0"/>
                        <a:t> by</a:t>
                      </a:r>
                      <a:r>
                        <a:rPr lang="en-GB" i="1" baseline="0" dirty="0" smtClean="0"/>
                        <a:t> when?</a:t>
                      </a:r>
                      <a:endParaRPr lang="en-GB" i="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t>Open ended</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kern="1200" dirty="0" smtClean="0">
                          <a:solidFill>
                            <a:schemeClr val="bg2">
                              <a:lumMod val="50000"/>
                            </a:schemeClr>
                          </a:solidFill>
                          <a:latin typeface="+mn-lt"/>
                          <a:ea typeface="+mn-ea"/>
                          <a:cs typeface="+mn-cs"/>
                        </a:rPr>
                        <a:t>Defined levels and timeframes (e.g. net</a:t>
                      </a:r>
                      <a:r>
                        <a:rPr lang="en-GB" sz="1800" kern="1200" baseline="0" dirty="0" smtClean="0">
                          <a:solidFill>
                            <a:schemeClr val="bg2">
                              <a:lumMod val="50000"/>
                            </a:schemeClr>
                          </a:solidFill>
                          <a:latin typeface="+mn-lt"/>
                          <a:ea typeface="+mn-ea"/>
                          <a:cs typeface="+mn-cs"/>
                        </a:rPr>
                        <a:t> zero by</a:t>
                      </a:r>
                      <a:r>
                        <a:rPr lang="en-GB" sz="1800" kern="1200" dirty="0" smtClean="0">
                          <a:solidFill>
                            <a:schemeClr val="bg2">
                              <a:lumMod val="50000"/>
                            </a:schemeClr>
                          </a:solidFill>
                          <a:latin typeface="+mn-lt"/>
                          <a:ea typeface="+mn-ea"/>
                          <a:cs typeface="+mn-cs"/>
                        </a:rPr>
                        <a:t> 2050)</a:t>
                      </a:r>
                      <a:endParaRPr lang="en-GB" sz="1800" kern="1200" dirty="0">
                        <a:solidFill>
                          <a:schemeClr val="bg2">
                            <a:lumMod val="50000"/>
                          </a:schemeClr>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676869"/>
                  </a:ext>
                </a:extLst>
              </a:tr>
              <a:tr h="428089">
                <a:tc>
                  <a:txBody>
                    <a:bodyPr/>
                    <a:lstStyle/>
                    <a:p>
                      <a:r>
                        <a:rPr lang="en-GB" i="1" dirty="0" smtClean="0"/>
                        <a:t>Who</a:t>
                      </a:r>
                      <a:r>
                        <a:rPr lang="en-GB" i="1" baseline="0" dirty="0" smtClean="0"/>
                        <a:t> are the actors?</a:t>
                      </a:r>
                      <a:endParaRPr lang="en-GB" i="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t>Knowledge</a:t>
                      </a:r>
                      <a:r>
                        <a:rPr lang="en-GB" baseline="0" dirty="0" smtClean="0"/>
                        <a:t> producers and users</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solidFill>
                            <a:schemeClr val="bg2">
                              <a:lumMod val="50000"/>
                            </a:schemeClr>
                          </a:solidFill>
                        </a:rPr>
                        <a:t>Broader</a:t>
                      </a:r>
                      <a:r>
                        <a:rPr lang="en-GB" baseline="0" dirty="0" smtClean="0">
                          <a:solidFill>
                            <a:schemeClr val="bg2">
                              <a:lumMod val="50000"/>
                            </a:schemeClr>
                          </a:solidFill>
                        </a:rPr>
                        <a:t> set of actors, varying according to challenge</a:t>
                      </a:r>
                      <a:endParaRPr lang="en-GB" dirty="0">
                        <a:solidFill>
                          <a:schemeClr val="bg2">
                            <a:lumMod val="50000"/>
                          </a:schemeClr>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9602898"/>
                  </a:ext>
                </a:extLst>
              </a:tr>
              <a:tr h="442320">
                <a:tc>
                  <a:txBody>
                    <a:bodyPr/>
                    <a:lstStyle/>
                    <a:p>
                      <a:r>
                        <a:rPr lang="en-GB" i="1" dirty="0" smtClean="0"/>
                        <a:t>Change how?</a:t>
                      </a:r>
                      <a:endParaRPr lang="en-GB" i="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t>Socio-econ. objective neutrality</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solidFill>
                            <a:schemeClr val="bg2">
                              <a:lumMod val="50000"/>
                            </a:schemeClr>
                          </a:solidFill>
                        </a:rPr>
                        <a:t>Socio-econ.</a:t>
                      </a:r>
                      <a:r>
                        <a:rPr lang="en-GB" baseline="0" dirty="0" smtClean="0">
                          <a:solidFill>
                            <a:schemeClr val="bg2">
                              <a:lumMod val="50000"/>
                            </a:schemeClr>
                          </a:solidFill>
                        </a:rPr>
                        <a:t> o</a:t>
                      </a:r>
                      <a:r>
                        <a:rPr lang="en-GB" dirty="0" smtClean="0">
                          <a:solidFill>
                            <a:schemeClr val="bg2">
                              <a:lumMod val="50000"/>
                            </a:schemeClr>
                          </a:solidFill>
                        </a:rPr>
                        <a:t>bjective</a:t>
                      </a:r>
                      <a:r>
                        <a:rPr lang="en-GB" baseline="0" dirty="0" smtClean="0">
                          <a:solidFill>
                            <a:schemeClr val="bg2">
                              <a:lumMod val="50000"/>
                            </a:schemeClr>
                          </a:solidFill>
                        </a:rPr>
                        <a:t> d</a:t>
                      </a:r>
                      <a:r>
                        <a:rPr lang="en-GB" dirty="0" smtClean="0">
                          <a:solidFill>
                            <a:schemeClr val="bg2">
                              <a:lumMod val="50000"/>
                            </a:schemeClr>
                          </a:solidFill>
                        </a:rPr>
                        <a:t>irectionality </a:t>
                      </a:r>
                      <a:endParaRPr lang="en-GB" dirty="0">
                        <a:solidFill>
                          <a:schemeClr val="bg2">
                            <a:lumMod val="50000"/>
                          </a:schemeClr>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1494097"/>
                  </a:ext>
                </a:extLst>
              </a:tr>
              <a:tr h="320040">
                <a:tc>
                  <a:txBody>
                    <a:bodyPr/>
                    <a:lstStyle/>
                    <a:p>
                      <a:r>
                        <a:rPr lang="en-GB" i="1" dirty="0" smtClean="0"/>
                        <a:t>What</a:t>
                      </a:r>
                      <a:r>
                        <a:rPr lang="en-GB" i="1" baseline="0" dirty="0" smtClean="0"/>
                        <a:t> policies?</a:t>
                      </a:r>
                      <a:endParaRPr lang="en-GB" i="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t>Public</a:t>
                      </a:r>
                      <a:r>
                        <a:rPr lang="en-GB" baseline="0" dirty="0" smtClean="0"/>
                        <a:t> funding, IPR, framework conditions</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solidFill>
                            <a:schemeClr val="bg2">
                              <a:lumMod val="50000"/>
                            </a:schemeClr>
                          </a:solidFill>
                        </a:rPr>
                        <a:t>Varied and complex instruments</a:t>
                      </a:r>
                    </a:p>
                    <a:p>
                      <a:r>
                        <a:rPr lang="en-GB" dirty="0" smtClean="0">
                          <a:solidFill>
                            <a:schemeClr val="bg2">
                              <a:lumMod val="50000"/>
                            </a:schemeClr>
                          </a:solidFill>
                        </a:rPr>
                        <a:t>Tailored policy</a:t>
                      </a:r>
                      <a:r>
                        <a:rPr lang="en-GB" baseline="0" dirty="0" smtClean="0">
                          <a:solidFill>
                            <a:schemeClr val="bg2">
                              <a:lumMod val="50000"/>
                            </a:schemeClr>
                          </a:solidFill>
                        </a:rPr>
                        <a:t> mixes</a:t>
                      </a:r>
                      <a:endParaRPr lang="en-GB" dirty="0">
                        <a:solidFill>
                          <a:schemeClr val="bg2">
                            <a:lumMod val="50000"/>
                          </a:schemeClr>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6580427"/>
                  </a:ext>
                </a:extLst>
              </a:tr>
              <a:tr h="320040">
                <a:tc>
                  <a:txBody>
                    <a:bodyPr/>
                    <a:lstStyle/>
                    <a:p>
                      <a:r>
                        <a:rPr lang="en-GB" i="1" dirty="0" smtClean="0"/>
                        <a:t>How to govern?</a:t>
                      </a:r>
                      <a:endParaRPr lang="en-GB" i="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t>Design</a:t>
                      </a:r>
                      <a:r>
                        <a:rPr lang="en-GB" baseline="0" dirty="0" smtClean="0"/>
                        <a:t> and implement</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solidFill>
                            <a:schemeClr val="bg2">
                              <a:lumMod val="50000"/>
                            </a:schemeClr>
                          </a:solidFill>
                        </a:rPr>
                        <a:t>Tentative (adaptive) governance</a:t>
                      </a:r>
                    </a:p>
                    <a:p>
                      <a:r>
                        <a:rPr lang="en-GB" dirty="0" smtClean="0">
                          <a:solidFill>
                            <a:schemeClr val="bg2">
                              <a:lumMod val="50000"/>
                            </a:schemeClr>
                          </a:solidFill>
                        </a:rPr>
                        <a:t>Policy coordination </a:t>
                      </a:r>
                      <a:endParaRPr lang="en-GB" dirty="0">
                        <a:solidFill>
                          <a:schemeClr val="bg2">
                            <a:lumMod val="50000"/>
                          </a:schemeClr>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66471858"/>
                  </a:ext>
                </a:extLst>
              </a:tr>
            </a:tbl>
          </a:graphicData>
        </a:graphic>
      </p:graphicFrame>
      <p:sp>
        <p:nvSpPr>
          <p:cNvPr id="4" name="Title 3"/>
          <p:cNvSpPr>
            <a:spLocks noGrp="1"/>
          </p:cNvSpPr>
          <p:nvPr>
            <p:ph type="title"/>
          </p:nvPr>
        </p:nvSpPr>
        <p:spPr>
          <a:xfrm>
            <a:off x="1116251" y="156145"/>
            <a:ext cx="10515600" cy="782357"/>
          </a:xfrm>
        </p:spPr>
        <p:txBody>
          <a:bodyPr/>
          <a:lstStyle/>
          <a:p>
            <a:r>
              <a:rPr lang="en-GB" dirty="0" smtClean="0"/>
              <a:t>What are the features of TIP?</a:t>
            </a:r>
            <a:endParaRPr lang="en-GB" dirty="0"/>
          </a:p>
        </p:txBody>
      </p:sp>
      <p:sp>
        <p:nvSpPr>
          <p:cNvPr id="9" name="TextBox 8"/>
          <p:cNvSpPr txBox="1"/>
          <p:nvPr/>
        </p:nvSpPr>
        <p:spPr>
          <a:xfrm>
            <a:off x="928680" y="5737987"/>
            <a:ext cx="9297886" cy="1461939"/>
          </a:xfrm>
          <a:prstGeom prst="rect">
            <a:avLst/>
          </a:prstGeom>
          <a:noFill/>
          <a:ln>
            <a:noFill/>
          </a:ln>
        </p:spPr>
        <p:txBody>
          <a:bodyPr wrap="square" rtlCol="0">
            <a:spAutoFit/>
          </a:bodyPr>
          <a:lstStyle/>
          <a:p>
            <a:r>
              <a:rPr lang="en-GB" sz="1050" dirty="0" smtClean="0"/>
              <a:t>Adapted from:</a:t>
            </a:r>
          </a:p>
          <a:p>
            <a:pPr marL="285750" indent="-285750">
              <a:buFont typeface="Arial" panose="020B0604020202020204" pitchFamily="34" charset="0"/>
              <a:buChar char="•"/>
            </a:pPr>
            <a:r>
              <a:rPr lang="en-GB" sz="1050" dirty="0" smtClean="0"/>
              <a:t>Haddad</a:t>
            </a:r>
            <a:r>
              <a:rPr lang="en-GB" sz="1050" dirty="0"/>
              <a:t>, C.R., </a:t>
            </a:r>
            <a:r>
              <a:rPr lang="en-GB" sz="1050" dirty="0" err="1"/>
              <a:t>Nakić</a:t>
            </a:r>
            <a:r>
              <a:rPr lang="en-GB" sz="1050" dirty="0"/>
              <a:t>, V., Bergek, A., </a:t>
            </a:r>
            <a:r>
              <a:rPr lang="en-GB" sz="1050" dirty="0" err="1"/>
              <a:t>Hellsmark</a:t>
            </a:r>
            <a:r>
              <a:rPr lang="en-GB" sz="1050" dirty="0"/>
              <a:t>, H. (2022), </a:t>
            </a:r>
            <a:r>
              <a:rPr lang="en-GB" sz="1050" dirty="0" smtClean="0"/>
              <a:t>“Transformative </a:t>
            </a:r>
            <a:r>
              <a:rPr lang="en-GB" sz="1050" dirty="0"/>
              <a:t>innovation policy: A systematic </a:t>
            </a:r>
            <a:r>
              <a:rPr lang="en-GB" sz="1050" dirty="0" smtClean="0"/>
              <a:t>review”, </a:t>
            </a:r>
            <a:r>
              <a:rPr lang="en-GB" sz="1050" i="1" dirty="0" smtClean="0"/>
              <a:t>Environmental </a:t>
            </a:r>
            <a:r>
              <a:rPr lang="en-GB" sz="1050" i="1" dirty="0"/>
              <a:t>Innovation and Societal Transitions </a:t>
            </a:r>
            <a:r>
              <a:rPr lang="en-GB" sz="1050" dirty="0"/>
              <a:t>43,  </a:t>
            </a:r>
            <a:r>
              <a:rPr lang="en-GB" sz="1050" dirty="0" smtClean="0"/>
              <a:t>pp. 14-40</a:t>
            </a:r>
          </a:p>
          <a:p>
            <a:pPr marL="285750" indent="-285750">
              <a:buFont typeface="Arial" panose="020B0604020202020204" pitchFamily="34" charset="0"/>
              <a:buChar char="•"/>
            </a:pPr>
            <a:r>
              <a:rPr lang="en-GB" sz="1050" dirty="0"/>
              <a:t>Pontikakis, D., </a:t>
            </a:r>
            <a:r>
              <a:rPr lang="en-GB" sz="1050" dirty="0" err="1"/>
              <a:t>Fernández</a:t>
            </a:r>
            <a:r>
              <a:rPr lang="en-GB" sz="1050" dirty="0"/>
              <a:t> Sirera, T., Janssen, M., Guy, K., Marques Santos, A., Boden, J.M. and </a:t>
            </a:r>
            <a:r>
              <a:rPr lang="en-GB" sz="1050" dirty="0" err="1"/>
              <a:t>Moncada</a:t>
            </a:r>
            <a:r>
              <a:rPr lang="en-GB" sz="1050" dirty="0"/>
              <a:t>-</a:t>
            </a:r>
            <a:r>
              <a:rPr lang="en-GB" sz="1050" dirty="0" err="1"/>
              <a:t>Paternò</a:t>
            </a:r>
            <a:r>
              <a:rPr lang="en-GB" sz="1050" dirty="0"/>
              <a:t>-Castello, P., </a:t>
            </a:r>
            <a:r>
              <a:rPr lang="en-GB" sz="1050" i="1" dirty="0"/>
              <a:t>Projecting Opportunities for </a:t>
            </a:r>
            <a:r>
              <a:rPr lang="en-GB" sz="1050" i="1" dirty="0" err="1"/>
              <a:t>INdustrial</a:t>
            </a:r>
            <a:r>
              <a:rPr lang="en-GB" sz="1050" i="1" dirty="0"/>
              <a:t> Transitions (POINT): Concepts, rationales and methodological guidelines for territorial reviews of industrial transition</a:t>
            </a:r>
            <a:r>
              <a:rPr lang="en-GB" sz="1050" dirty="0"/>
              <a:t>, EUR 30375 EN, Publications Office of the European Union, Luxembourg, 2020, ISBN 978-92-76-22152-4, doi:10.2760/590389, JRC121439.</a:t>
            </a:r>
            <a:endParaRPr lang="en-GB" sz="1050" dirty="0" smtClean="0"/>
          </a:p>
          <a:p>
            <a:pPr marL="285750" indent="-285750">
              <a:buFont typeface="Arial" panose="020B0604020202020204" pitchFamily="34" charset="0"/>
              <a:buChar char="•"/>
            </a:pPr>
            <a:endParaRPr lang="en-GB" sz="1200" dirty="0" smtClean="0"/>
          </a:p>
          <a:p>
            <a:pPr marL="285750" indent="-285750">
              <a:buFont typeface="Arial" panose="020B0604020202020204" pitchFamily="34" charset="0"/>
              <a:buChar char="•"/>
            </a:pPr>
            <a:endParaRPr lang="en-GB" sz="1400" dirty="0"/>
          </a:p>
        </p:txBody>
      </p:sp>
    </p:spTree>
    <p:extLst>
      <p:ext uri="{BB962C8B-B14F-4D97-AF65-F5344CB8AC3E}">
        <p14:creationId xmlns:p14="http://schemas.microsoft.com/office/powerpoint/2010/main" val="25838100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0723" y="483780"/>
            <a:ext cx="10263893" cy="782357"/>
          </a:xfrm>
        </p:spPr>
        <p:txBody>
          <a:bodyPr/>
          <a:lstStyle/>
          <a:p>
            <a:r>
              <a:rPr lang="en-GB" b="1" dirty="0">
                <a:latin typeface="EC Square Sans Cond Pro" panose="020B0506040000020004" pitchFamily="34" charset="0"/>
              </a:rPr>
              <a:t>Objectives</a:t>
            </a:r>
            <a:endParaRPr lang="en-IE" b="1" dirty="0">
              <a:latin typeface="EC Square Sans Cond Pro" panose="020B0506040000020004" pitchFamily="34" charset="0"/>
            </a:endParaRPr>
          </a:p>
        </p:txBody>
      </p:sp>
      <p:sp>
        <p:nvSpPr>
          <p:cNvPr id="3" name="Content Placeholder 2"/>
          <p:cNvSpPr>
            <a:spLocks noGrp="1"/>
          </p:cNvSpPr>
          <p:nvPr>
            <p:ph idx="1"/>
          </p:nvPr>
        </p:nvSpPr>
        <p:spPr>
          <a:xfrm>
            <a:off x="970723" y="1754504"/>
            <a:ext cx="10267462" cy="4170363"/>
          </a:xfrm>
        </p:spPr>
        <p:txBody>
          <a:bodyPr/>
          <a:lstStyle/>
          <a:p>
            <a:pPr lvl="0">
              <a:buFont typeface="Arial" panose="020B0604020202020204" pitchFamily="34" charset="0"/>
              <a:buChar char="•"/>
            </a:pPr>
            <a:r>
              <a:rPr lang="en-GB" dirty="0">
                <a:latin typeface="EC Square Sans Cond Pro" panose="020B0506040000020004" pitchFamily="34" charset="0"/>
              </a:rPr>
              <a:t>Raise awareness and enhance understanding of transformative innovation policies</a:t>
            </a:r>
            <a:endParaRPr lang="en-IE" dirty="0">
              <a:latin typeface="EC Square Sans Cond Pro" panose="020B0506040000020004" pitchFamily="34" charset="0"/>
            </a:endParaRPr>
          </a:p>
          <a:p>
            <a:pPr lvl="0">
              <a:buFont typeface="Arial" panose="020B0604020202020204" pitchFamily="34" charset="0"/>
              <a:buChar char="•"/>
            </a:pPr>
            <a:r>
              <a:rPr lang="en-GB" dirty="0">
                <a:latin typeface="EC Square Sans Cond Pro" panose="020B0506040000020004" pitchFamily="34" charset="0"/>
              </a:rPr>
              <a:t>Enhance the readiness of territories to implement transformative innovation policies through the development of new capacities</a:t>
            </a:r>
          </a:p>
          <a:p>
            <a:pPr lvl="0">
              <a:buFont typeface="Arial" panose="020B0604020202020204" pitchFamily="34" charset="0"/>
              <a:buChar char="•"/>
            </a:pPr>
            <a:r>
              <a:rPr lang="en-IE" dirty="0">
                <a:latin typeface="EC Square Sans Cond Pro" panose="020B0506040000020004" pitchFamily="34" charset="0"/>
              </a:rPr>
              <a:t>Experiment using participatory and innovative approaches to meet complex sustainability transition challenges</a:t>
            </a:r>
          </a:p>
          <a:p>
            <a:pPr lvl="0">
              <a:buFont typeface="Arial" panose="020B0604020202020204" pitchFamily="34" charset="0"/>
              <a:buChar char="•"/>
            </a:pPr>
            <a:r>
              <a:rPr lang="en-GB" dirty="0">
                <a:latin typeface="EC Square Sans Cond Pro" panose="020B0506040000020004" pitchFamily="34" charset="0"/>
              </a:rPr>
              <a:t>Inform the debate on an EU Policy framework fit for the future beyond 2027</a:t>
            </a:r>
            <a:endParaRPr lang="en-IE" dirty="0">
              <a:latin typeface="EC Square Sans Cond Pro" panose="020B0506040000020004" pitchFamily="34" charset="0"/>
            </a:endParaRPr>
          </a:p>
          <a:p>
            <a:endParaRPr lang="en-IE" dirty="0">
              <a:latin typeface="EC Square Sans Cond Pro" panose="020B0506040000020004" pitchFamily="34" charset="0"/>
            </a:endParaRPr>
          </a:p>
        </p:txBody>
      </p:sp>
    </p:spTree>
    <p:extLst>
      <p:ext uri="{BB962C8B-B14F-4D97-AF65-F5344CB8AC3E}">
        <p14:creationId xmlns:p14="http://schemas.microsoft.com/office/powerpoint/2010/main" val="33300022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77079" y="798095"/>
            <a:ext cx="2718764" cy="446276"/>
          </a:xfrm>
          <a:prstGeom prst="rect">
            <a:avLst/>
          </a:prstGeom>
          <a:noFill/>
        </p:spPr>
        <p:txBody>
          <a:bodyPr wrap="square" lIns="91440" tIns="45720" rIns="91440" bIns="45720" rtlCol="0" anchor="t">
            <a:spAutoFit/>
          </a:bodyPr>
          <a:lstStyle/>
          <a:p>
            <a:r>
              <a:rPr lang="en-GB" sz="2300">
                <a:latin typeface="EC Square Sans Cond Pro"/>
              </a:rPr>
              <a:t>Open to all </a:t>
            </a:r>
            <a:r>
              <a:rPr lang="pl-PL" sz="2300" err="1">
                <a:latin typeface="EC Square Sans Cond Pro"/>
              </a:rPr>
              <a:t>territories</a:t>
            </a:r>
            <a:r>
              <a:rPr lang="en-GB" sz="2300">
                <a:latin typeface="EC Square Sans Cond Pro"/>
              </a:rPr>
              <a:t> </a:t>
            </a:r>
          </a:p>
        </p:txBody>
      </p:sp>
      <p:sp>
        <p:nvSpPr>
          <p:cNvPr id="18" name="TextBox 17"/>
          <p:cNvSpPr txBox="1"/>
          <p:nvPr/>
        </p:nvSpPr>
        <p:spPr>
          <a:xfrm>
            <a:off x="9241278" y="2608848"/>
            <a:ext cx="2718765" cy="1154162"/>
          </a:xfrm>
          <a:prstGeom prst="rect">
            <a:avLst/>
          </a:prstGeom>
          <a:noFill/>
        </p:spPr>
        <p:txBody>
          <a:bodyPr wrap="square" lIns="91440" tIns="45720" rIns="91440" bIns="45720" rtlCol="0" anchor="t">
            <a:spAutoFit/>
          </a:bodyPr>
          <a:lstStyle/>
          <a:p>
            <a:r>
              <a:rPr lang="en-GB" sz="2300">
                <a:latin typeface="EC Square Sans Cond Pro" panose="020B0506040000020004" pitchFamily="34" charset="0"/>
                <a:ea typeface="+mn-lt"/>
                <a:cs typeface="+mn-lt"/>
              </a:rPr>
              <a:t>Open to </a:t>
            </a:r>
            <a:r>
              <a:rPr lang="pl-PL" sz="2300" err="1">
                <a:latin typeface="EC Square Sans Cond Pro" panose="020B0506040000020004" pitchFamily="34" charset="0"/>
                <a:ea typeface="+mn-lt"/>
                <a:cs typeface="+mn-lt"/>
              </a:rPr>
              <a:t>territories</a:t>
            </a:r>
            <a:r>
              <a:rPr lang="en-GB" sz="2300">
                <a:latin typeface="EC Square Sans Cond Pro" panose="020B0506040000020004" pitchFamily="34" charset="0"/>
                <a:ea typeface="+mn-lt"/>
                <a:cs typeface="+mn-lt"/>
              </a:rPr>
              <a:t> already "experimenting"</a:t>
            </a:r>
            <a:endParaRPr lang="en-GB" sz="2300">
              <a:solidFill>
                <a:srgbClr val="4D4D4D"/>
              </a:solidFill>
              <a:latin typeface="EC Square Sans Cond Pro" panose="020B0506040000020004" pitchFamily="34" charset="0"/>
              <a:ea typeface="+mn-lt"/>
              <a:cs typeface="+mn-lt"/>
            </a:endParaRPr>
          </a:p>
          <a:p>
            <a:endParaRPr lang="en-GB" sz="2300">
              <a:latin typeface="EC Square Sans Cond Pro"/>
            </a:endParaRPr>
          </a:p>
        </p:txBody>
      </p:sp>
      <p:sp>
        <p:nvSpPr>
          <p:cNvPr id="25" name="TextBox 24"/>
          <p:cNvSpPr txBox="1"/>
          <p:nvPr/>
        </p:nvSpPr>
        <p:spPr>
          <a:xfrm>
            <a:off x="271543" y="1981417"/>
            <a:ext cx="2486099" cy="1154162"/>
          </a:xfrm>
          <a:prstGeom prst="rect">
            <a:avLst/>
          </a:prstGeom>
          <a:noFill/>
        </p:spPr>
        <p:txBody>
          <a:bodyPr wrap="square" lIns="91440" tIns="45720" rIns="91440" bIns="45720" rtlCol="0" anchor="t">
            <a:spAutoFit/>
          </a:bodyPr>
          <a:lstStyle/>
          <a:p>
            <a:r>
              <a:rPr lang="en-GB" sz="2300">
                <a:latin typeface="EC Square Sans Cond Pro"/>
              </a:rPr>
              <a:t>Open to </a:t>
            </a:r>
            <a:r>
              <a:rPr lang="en-US" sz="2300">
                <a:latin typeface="EC Square Sans Cond Pro"/>
              </a:rPr>
              <a:t>territories</a:t>
            </a:r>
            <a:r>
              <a:rPr lang="en-GB" sz="2300">
                <a:latin typeface="EC Square Sans Cond Pro"/>
              </a:rPr>
              <a:t> ready to learn by doing</a:t>
            </a:r>
          </a:p>
        </p:txBody>
      </p:sp>
      <p:sp>
        <p:nvSpPr>
          <p:cNvPr id="6" name="Rectangle 5"/>
          <p:cNvSpPr/>
          <p:nvPr/>
        </p:nvSpPr>
        <p:spPr>
          <a:xfrm>
            <a:off x="852224" y="106125"/>
            <a:ext cx="11339776" cy="1089529"/>
          </a:xfrm>
          <a:prstGeom prst="rect">
            <a:avLst/>
          </a:prstGeom>
        </p:spPr>
        <p:txBody>
          <a:bodyPr wrap="square">
            <a:spAutoFit/>
          </a:bodyPr>
          <a:lstStyle/>
          <a:p>
            <a:pPr>
              <a:lnSpc>
                <a:spcPct val="90000"/>
              </a:lnSpc>
              <a:spcBef>
                <a:spcPct val="0"/>
              </a:spcBef>
            </a:pPr>
            <a:endParaRPr lang="en-US" sz="3600">
              <a:latin typeface="+mj-lt"/>
              <a:ea typeface="+mj-ea"/>
              <a:cs typeface="+mj-cs"/>
            </a:endParaRPr>
          </a:p>
          <a:p>
            <a:pPr>
              <a:lnSpc>
                <a:spcPct val="90000"/>
              </a:lnSpc>
              <a:spcBef>
                <a:spcPct val="0"/>
              </a:spcBef>
            </a:pPr>
            <a:endParaRPr lang="en-IE" sz="3600">
              <a:latin typeface="+mj-lt"/>
              <a:ea typeface="+mj-ea"/>
              <a:cs typeface="+mj-cs"/>
            </a:endParaRPr>
          </a:p>
        </p:txBody>
      </p:sp>
      <p:sp>
        <p:nvSpPr>
          <p:cNvPr id="24" name="Title 1"/>
          <p:cNvSpPr txBox="1">
            <a:spLocks/>
          </p:cNvSpPr>
          <p:nvPr/>
        </p:nvSpPr>
        <p:spPr>
          <a:xfrm>
            <a:off x="892462" y="521739"/>
            <a:ext cx="10263893"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3800" kern="1200">
                <a:solidFill>
                  <a:schemeClr val="tx2"/>
                </a:solidFill>
                <a:latin typeface="+mj-lt"/>
                <a:ea typeface="+mj-ea"/>
                <a:cs typeface="+mj-cs"/>
              </a:defRPr>
            </a:lvl1pPr>
          </a:lstStyle>
          <a:p>
            <a:r>
              <a:rPr lang="en-GB" b="1">
                <a:latin typeface="EC Square Sans Cond Pro" panose="020B0506040000020004" pitchFamily="34" charset="0"/>
              </a:rPr>
              <a:t>Activities</a:t>
            </a:r>
            <a:endParaRPr lang="en-IE" b="1">
              <a:latin typeface="EC Square Sans Cond Pro" panose="020B0506040000020004" pitchFamily="34" charset="0"/>
            </a:endParaRPr>
          </a:p>
        </p:txBody>
      </p:sp>
      <p:sp>
        <p:nvSpPr>
          <p:cNvPr id="9" name="TextBox 8">
            <a:extLst>
              <a:ext uri="{FF2B5EF4-FFF2-40B4-BE49-F238E27FC236}">
                <a16:creationId xmlns:a16="http://schemas.microsoft.com/office/drawing/2014/main" id="{8CDD2EEA-1247-41DF-80E5-2B495254CC89}"/>
              </a:ext>
            </a:extLst>
          </p:cNvPr>
          <p:cNvSpPr txBox="1"/>
          <p:nvPr/>
        </p:nvSpPr>
        <p:spPr>
          <a:xfrm>
            <a:off x="384297" y="5303928"/>
            <a:ext cx="3283367"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5"/>
              </a:buClr>
            </a:pPr>
            <a:endParaRPr lang="en-GB">
              <a:ea typeface="+mn-lt"/>
              <a:cs typeface="+mn-lt"/>
            </a:endParaRPr>
          </a:p>
          <a:p>
            <a:r>
              <a:rPr lang="en-GB" sz="1600">
                <a:latin typeface="EC Square Sans Pro Extra Black"/>
                <a:ea typeface="+mn-lt"/>
                <a:cs typeface="+mn-lt"/>
              </a:rPr>
              <a:t>*JRC will accompany regions while gathering evidence.</a:t>
            </a:r>
            <a:endParaRPr lang="en-GB" sz="1600" noProof="0">
              <a:latin typeface="EC Square Sans Pro Extra Black"/>
              <a:cs typeface="Arial"/>
            </a:endParaRPr>
          </a:p>
        </p:txBody>
      </p:sp>
      <p:sp>
        <p:nvSpPr>
          <p:cNvPr id="27" name="Arrow: Curved Left 26">
            <a:extLst>
              <a:ext uri="{FF2B5EF4-FFF2-40B4-BE49-F238E27FC236}">
                <a16:creationId xmlns:a16="http://schemas.microsoft.com/office/drawing/2014/main" id="{65F287B2-6DBF-91CB-5005-59E6E8AD3B16}"/>
              </a:ext>
            </a:extLst>
          </p:cNvPr>
          <p:cNvSpPr/>
          <p:nvPr/>
        </p:nvSpPr>
        <p:spPr>
          <a:xfrm>
            <a:off x="5241135" y="3355461"/>
            <a:ext cx="5380074" cy="2502910"/>
          </a:xfrm>
          <a:prstGeom prst="curvedLeftArrow">
            <a:avLst>
              <a:gd name="adj1" fmla="val 25000"/>
              <a:gd name="adj2" fmla="val 48298"/>
              <a:gd name="adj3" fmla="val 25000"/>
            </a:avLst>
          </a:prstGeom>
          <a:solidFill>
            <a:srgbClr val="034FA1"/>
          </a:solidFill>
          <a:ln>
            <a:solidFill>
              <a:srgbClr val="034FA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26" name="Arrow: Curved Right 25">
            <a:extLst>
              <a:ext uri="{FF2B5EF4-FFF2-40B4-BE49-F238E27FC236}">
                <a16:creationId xmlns:a16="http://schemas.microsoft.com/office/drawing/2014/main" id="{4BA7838E-06ED-DA85-3F89-BC55D21C383D}"/>
              </a:ext>
            </a:extLst>
          </p:cNvPr>
          <p:cNvSpPr/>
          <p:nvPr/>
        </p:nvSpPr>
        <p:spPr>
          <a:xfrm>
            <a:off x="2329529" y="1973916"/>
            <a:ext cx="3466213" cy="2306712"/>
          </a:xfrm>
          <a:prstGeom prst="curvedRightArrow">
            <a:avLst/>
          </a:prstGeom>
          <a:solidFill>
            <a:srgbClr val="006DD4"/>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23" name="Arrow: Curved Left 22">
            <a:extLst>
              <a:ext uri="{FF2B5EF4-FFF2-40B4-BE49-F238E27FC236}">
                <a16:creationId xmlns:a16="http://schemas.microsoft.com/office/drawing/2014/main" id="{6F280B75-CFDE-726C-EE61-E1B7C8668AC1}"/>
              </a:ext>
            </a:extLst>
          </p:cNvPr>
          <p:cNvSpPr/>
          <p:nvPr/>
        </p:nvSpPr>
        <p:spPr>
          <a:xfrm>
            <a:off x="5464216" y="936187"/>
            <a:ext cx="2954230" cy="1803216"/>
          </a:xfrm>
          <a:prstGeom prst="curvedLeftArrow">
            <a:avLst/>
          </a:prstGeom>
          <a:solidFill>
            <a:srgbClr val="E8F3FF"/>
          </a:solidFill>
          <a:ln>
            <a:solidFill>
              <a:schemeClr val="bg1">
                <a:lumMod val="85000"/>
              </a:schemeClr>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7" name="TextBox 16">
            <a:extLst>
              <a:ext uri="{FF2B5EF4-FFF2-40B4-BE49-F238E27FC236}">
                <a16:creationId xmlns:a16="http://schemas.microsoft.com/office/drawing/2014/main" id="{B3B6313E-6F5F-BF03-083B-D04EC92FDC23}"/>
              </a:ext>
            </a:extLst>
          </p:cNvPr>
          <p:cNvSpPr txBox="1">
            <a:spLocks/>
          </p:cNvSpPr>
          <p:nvPr/>
        </p:nvSpPr>
        <p:spPr>
          <a:xfrm rot="21132279">
            <a:off x="5773897" y="1865035"/>
            <a:ext cx="2896919" cy="340608"/>
          </a:xfrm>
          <a:prstGeom prst="rect">
            <a:avLst/>
          </a:prstGeom>
          <a:noFill/>
        </p:spPr>
        <p:txBody>
          <a:bodyPr wrap="square" rtlCol="0">
            <a:prstTxWarp prst="textArchDown">
              <a:avLst>
                <a:gd name="adj" fmla="val 379947"/>
              </a:avLst>
            </a:prstTxWarp>
            <a:spAutoFit/>
          </a:bodyPr>
          <a:lstStyle/>
          <a:p>
            <a:pPr>
              <a:buClr>
                <a:schemeClr val="accent5"/>
              </a:buClr>
            </a:pPr>
            <a:r>
              <a:rPr lang="pl-PL" sz="2500" b="1" noProof="0" err="1">
                <a:solidFill>
                  <a:srgbClr val="034FA1"/>
                </a:solidFill>
                <a:latin typeface="EC Square Sans Cond Pro" panose="020B0506040000020004" pitchFamily="34" charset="0"/>
              </a:rPr>
              <a:t>Awareness</a:t>
            </a:r>
            <a:r>
              <a:rPr lang="pl-PL" sz="2500" b="1" noProof="0">
                <a:solidFill>
                  <a:srgbClr val="034FA1"/>
                </a:solidFill>
                <a:latin typeface="EC Square Sans Cond Pro" panose="020B0506040000020004" pitchFamily="34" charset="0"/>
              </a:rPr>
              <a:t> </a:t>
            </a:r>
            <a:r>
              <a:rPr lang="pl-PL" sz="2500" b="1" noProof="0" err="1">
                <a:solidFill>
                  <a:srgbClr val="034FA1"/>
                </a:solidFill>
                <a:latin typeface="EC Square Sans Cond Pro" panose="020B0506040000020004" pitchFamily="34" charset="0"/>
              </a:rPr>
              <a:t>raising</a:t>
            </a:r>
            <a:endParaRPr lang="en-IE" sz="2500" b="1" noProof="0">
              <a:solidFill>
                <a:srgbClr val="034FA1"/>
              </a:solidFill>
              <a:latin typeface="EC Square Sans Cond Pro" panose="020B0506040000020004" pitchFamily="34" charset="0"/>
            </a:endParaRPr>
          </a:p>
        </p:txBody>
      </p:sp>
      <p:sp>
        <p:nvSpPr>
          <p:cNvPr id="11" name="TextBox 10">
            <a:extLst>
              <a:ext uri="{FF2B5EF4-FFF2-40B4-BE49-F238E27FC236}">
                <a16:creationId xmlns:a16="http://schemas.microsoft.com/office/drawing/2014/main" id="{65AD38BA-07B4-E3B0-5B3F-032982C2530A}"/>
              </a:ext>
            </a:extLst>
          </p:cNvPr>
          <p:cNvSpPr txBox="1"/>
          <p:nvPr/>
        </p:nvSpPr>
        <p:spPr>
          <a:xfrm rot="177738">
            <a:off x="3041490" y="3412337"/>
            <a:ext cx="2700500" cy="285976"/>
          </a:xfrm>
          <a:prstGeom prst="rect">
            <a:avLst/>
          </a:prstGeom>
          <a:noFill/>
        </p:spPr>
        <p:txBody>
          <a:bodyPr wrap="square" rtlCol="0">
            <a:prstTxWarp prst="textArchDown">
              <a:avLst>
                <a:gd name="adj" fmla="val 416180"/>
              </a:avLst>
            </a:prstTxWarp>
            <a:spAutoFit/>
          </a:bodyPr>
          <a:lstStyle/>
          <a:p>
            <a:pPr>
              <a:buClr>
                <a:schemeClr val="accent5"/>
              </a:buClr>
            </a:pPr>
            <a:r>
              <a:rPr lang="pl-PL" sz="2600" b="1" noProof="0" dirty="0" err="1" smtClean="0">
                <a:solidFill>
                  <a:schemeClr val="bg1"/>
                </a:solidFill>
                <a:latin typeface="EC Square Sans Cond Pro" panose="020B0506040000020004" pitchFamily="34" charset="0"/>
              </a:rPr>
              <a:t>Capac</a:t>
            </a:r>
            <a:r>
              <a:rPr lang="en-GB" sz="2600" b="1" noProof="0" dirty="0" smtClean="0">
                <a:solidFill>
                  <a:schemeClr val="bg1"/>
                </a:solidFill>
                <a:latin typeface="EC Square Sans Cond Pro" panose="020B0506040000020004" pitchFamily="34" charset="0"/>
              </a:rPr>
              <a:t>i</a:t>
            </a:r>
            <a:r>
              <a:rPr lang="pl-PL" sz="2600" b="1" noProof="0" dirty="0" smtClean="0">
                <a:solidFill>
                  <a:schemeClr val="bg1"/>
                </a:solidFill>
                <a:latin typeface="EC Square Sans Cond Pro" panose="020B0506040000020004" pitchFamily="34" charset="0"/>
              </a:rPr>
              <a:t>ty</a:t>
            </a:r>
            <a:r>
              <a:rPr lang="pl-PL" sz="2600" b="1" dirty="0" smtClean="0">
                <a:solidFill>
                  <a:schemeClr val="bg1"/>
                </a:solidFill>
                <a:latin typeface="EC Square Sans Cond Pro" panose="020B0506040000020004" pitchFamily="34" charset="0"/>
              </a:rPr>
              <a:t> </a:t>
            </a:r>
            <a:r>
              <a:rPr lang="pl-PL" sz="2600" b="1" dirty="0" err="1">
                <a:solidFill>
                  <a:schemeClr val="bg1"/>
                </a:solidFill>
                <a:latin typeface="EC Square Sans Cond Pro" panose="020B0506040000020004" pitchFamily="34" charset="0"/>
              </a:rPr>
              <a:t>building</a:t>
            </a:r>
            <a:endParaRPr lang="en-IE" sz="2600" b="1" noProof="0" dirty="0">
              <a:solidFill>
                <a:schemeClr val="bg1"/>
              </a:solidFill>
              <a:latin typeface="EC Square Sans Cond Pro" panose="020B0506040000020004" pitchFamily="34" charset="0"/>
            </a:endParaRPr>
          </a:p>
        </p:txBody>
      </p:sp>
      <p:sp>
        <p:nvSpPr>
          <p:cNvPr id="28" name="TextBox 27">
            <a:extLst>
              <a:ext uri="{FF2B5EF4-FFF2-40B4-BE49-F238E27FC236}">
                <a16:creationId xmlns:a16="http://schemas.microsoft.com/office/drawing/2014/main" id="{8CFE3513-3C35-4182-3E25-1FB4D822A560}"/>
              </a:ext>
            </a:extLst>
          </p:cNvPr>
          <p:cNvSpPr txBox="1">
            <a:spLocks/>
          </p:cNvSpPr>
          <p:nvPr/>
        </p:nvSpPr>
        <p:spPr>
          <a:xfrm rot="21242891">
            <a:off x="5662900" y="4689890"/>
            <a:ext cx="4844168" cy="477054"/>
          </a:xfrm>
          <a:prstGeom prst="rect">
            <a:avLst/>
          </a:prstGeom>
          <a:noFill/>
        </p:spPr>
        <p:txBody>
          <a:bodyPr wrap="square" rtlCol="0">
            <a:prstTxWarp prst="textArchDown">
              <a:avLst>
                <a:gd name="adj" fmla="val 1494950"/>
              </a:avLst>
            </a:prstTxWarp>
            <a:spAutoFit/>
          </a:bodyPr>
          <a:lstStyle/>
          <a:p>
            <a:pPr>
              <a:buClr>
                <a:schemeClr val="accent5"/>
              </a:buClr>
            </a:pPr>
            <a:r>
              <a:rPr lang="pl-PL" sz="2800" b="1" noProof="0" err="1">
                <a:solidFill>
                  <a:schemeClr val="bg1"/>
                </a:solidFill>
                <a:latin typeface="EC Square Sans Cond Pro" panose="020B0506040000020004" pitchFamily="34" charset="0"/>
              </a:rPr>
              <a:t>Experimentation</a:t>
            </a:r>
            <a:r>
              <a:rPr lang="pl-PL" sz="2800" b="1" noProof="0">
                <a:solidFill>
                  <a:schemeClr val="bg1"/>
                </a:solidFill>
                <a:latin typeface="EC Square Sans Cond Pro" panose="020B0506040000020004" pitchFamily="34" charset="0"/>
              </a:rPr>
              <a:t> </a:t>
            </a:r>
            <a:r>
              <a:rPr lang="pl-PL" sz="2800" b="1" noProof="0" err="1">
                <a:solidFill>
                  <a:schemeClr val="bg1"/>
                </a:solidFill>
                <a:latin typeface="EC Square Sans Cond Pro" panose="020B0506040000020004" pitchFamily="34" charset="0"/>
              </a:rPr>
              <a:t>Journeys</a:t>
            </a:r>
            <a:r>
              <a:rPr lang="pl-PL" sz="2800" b="1" noProof="0">
                <a:solidFill>
                  <a:schemeClr val="bg1"/>
                </a:solidFill>
                <a:latin typeface="EC Square Sans Cond Pro" panose="020B0506040000020004" pitchFamily="34" charset="0"/>
              </a:rPr>
              <a:t> </a:t>
            </a:r>
            <a:endParaRPr lang="en-IE" sz="2800" b="1" noProof="0">
              <a:solidFill>
                <a:schemeClr val="bg1"/>
              </a:solidFill>
              <a:latin typeface="EC Square Sans Cond Pro" panose="020B0506040000020004" pitchFamily="34" charset="0"/>
            </a:endParaRPr>
          </a:p>
        </p:txBody>
      </p:sp>
    </p:spTree>
    <p:extLst>
      <p:ext uri="{BB962C8B-B14F-4D97-AF65-F5344CB8AC3E}">
        <p14:creationId xmlns:p14="http://schemas.microsoft.com/office/powerpoint/2010/main" val="2953030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een and blue dots&#10;&#10;Description automatically generated">
            <a:extLst>
              <a:ext uri="{FF2B5EF4-FFF2-40B4-BE49-F238E27FC236}">
                <a16:creationId xmlns:a16="http://schemas.microsoft.com/office/drawing/2014/main" id="{9DF46661-B0A9-2B12-478F-77E45265FE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7843284" cy="4411847"/>
          </a:xfrm>
          <a:prstGeom prst="rect">
            <a:avLst/>
          </a:prstGeom>
        </p:spPr>
      </p:pic>
      <p:sp>
        <p:nvSpPr>
          <p:cNvPr id="3" name="TextBox 2">
            <a:extLst>
              <a:ext uri="{FF2B5EF4-FFF2-40B4-BE49-F238E27FC236}">
                <a16:creationId xmlns:a16="http://schemas.microsoft.com/office/drawing/2014/main" id="{F8EE1DB1-9512-81AF-DFE2-B62C02AA5389}"/>
              </a:ext>
            </a:extLst>
          </p:cNvPr>
          <p:cNvSpPr txBox="1"/>
          <p:nvPr/>
        </p:nvSpPr>
        <p:spPr>
          <a:xfrm>
            <a:off x="7156191" y="5643883"/>
            <a:ext cx="4675591"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5"/>
              </a:buClr>
            </a:pPr>
            <a:r>
              <a:rPr lang="en-IE" b="1">
                <a:solidFill>
                  <a:srgbClr val="034FA1"/>
                </a:solidFill>
                <a:latin typeface="Segoe UI"/>
                <a:cs typeface="Segoe UI"/>
              </a:rPr>
              <a:t>JRC-TRANSFORMING</a:t>
            </a:r>
            <a:r>
              <a:rPr lang="pl-PL" b="1">
                <a:solidFill>
                  <a:srgbClr val="034FA1"/>
                </a:solidFill>
                <a:latin typeface="Segoe UI"/>
                <a:cs typeface="Segoe UI"/>
              </a:rPr>
              <a:t>-</a:t>
            </a:r>
            <a:r>
              <a:rPr lang="en-IE" b="1">
                <a:solidFill>
                  <a:srgbClr val="034FA1"/>
                </a:solidFill>
                <a:latin typeface="Segoe UI"/>
                <a:cs typeface="Segoe UI"/>
              </a:rPr>
              <a:t>TERRITORIES</a:t>
            </a:r>
            <a:endParaRPr lang="pl-PL" b="1">
              <a:solidFill>
                <a:srgbClr val="034FA1"/>
              </a:solidFill>
              <a:latin typeface="Segoe UI"/>
              <a:cs typeface="Segoe UI"/>
            </a:endParaRPr>
          </a:p>
          <a:p>
            <a:pPr>
              <a:buClr>
                <a:schemeClr val="accent5"/>
              </a:buClr>
            </a:pPr>
            <a:r>
              <a:rPr lang="en-IE" b="1">
                <a:solidFill>
                  <a:srgbClr val="034FA1"/>
                </a:solidFill>
                <a:latin typeface="Segoe UI"/>
                <a:cs typeface="Segoe UI"/>
              </a:rPr>
              <a:t>@ec.europa.eu</a:t>
            </a:r>
            <a:endParaRPr lang="en-US">
              <a:latin typeface="Segoe UI"/>
              <a:cs typeface="Segoe UI"/>
            </a:endParaRPr>
          </a:p>
          <a:p>
            <a:endParaRPr lang="en-US" sz="2400" noProof="0">
              <a:cs typeface="Arial"/>
            </a:endParaRPr>
          </a:p>
        </p:txBody>
      </p:sp>
      <p:pic>
        <p:nvPicPr>
          <p:cNvPr id="8" name="Graphic 7" descr="Envelope with solid fill">
            <a:extLst>
              <a:ext uri="{FF2B5EF4-FFF2-40B4-BE49-F238E27FC236}">
                <a16:creationId xmlns:a16="http://schemas.microsoft.com/office/drawing/2014/main" id="{EEFC3464-DAEB-C54B-4ED9-8C6DDEBC2B4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6698991" y="5643883"/>
            <a:ext cx="457200" cy="457200"/>
          </a:xfrm>
          <a:prstGeom prst="rect">
            <a:avLst/>
          </a:prstGeom>
        </p:spPr>
      </p:pic>
      <p:sp>
        <p:nvSpPr>
          <p:cNvPr id="2" name="TextBox 1"/>
          <p:cNvSpPr txBox="1"/>
          <p:nvPr/>
        </p:nvSpPr>
        <p:spPr>
          <a:xfrm>
            <a:off x="1063735" y="4623755"/>
            <a:ext cx="6092456" cy="1477328"/>
          </a:xfrm>
          <a:prstGeom prst="rect">
            <a:avLst/>
          </a:prstGeom>
          <a:noFill/>
        </p:spPr>
        <p:txBody>
          <a:bodyPr wrap="square" rtlCol="0">
            <a:spAutoFit/>
          </a:bodyPr>
          <a:lstStyle/>
          <a:p>
            <a:r>
              <a:rPr lang="en-GB" dirty="0" smtClean="0">
                <a:latin typeface="+mj-lt"/>
              </a:rPr>
              <a:t>Register for more “awareness raising” events here:</a:t>
            </a:r>
            <a:endParaRPr lang="en-GB" dirty="0" smtClean="0">
              <a:latin typeface="+mj-lt"/>
              <a:hlinkClick r:id="rId6" tooltip="https://ec.europa.eu/eusurvey/runner/eupa-eoi-placebasedtransformation"/>
            </a:endParaRPr>
          </a:p>
          <a:p>
            <a:r>
              <a:rPr lang="en-GB" dirty="0" smtClean="0">
                <a:hlinkClick r:id="rId6" tooltip="https://ec.europa.eu/eusurvey/runner/eupa-eoi-placebasedtransformation"/>
              </a:rPr>
              <a:t>https</a:t>
            </a:r>
            <a:r>
              <a:rPr lang="en-GB" dirty="0">
                <a:hlinkClick r:id="rId6" tooltip="https://ec.europa.eu/eusurvey/runner/eupa-eoi-placebasedtransformation"/>
              </a:rPr>
              <a:t>://</a:t>
            </a:r>
            <a:r>
              <a:rPr lang="en-GB" dirty="0" smtClean="0">
                <a:hlinkClick r:id="rId6" tooltip="https://ec.europa.eu/eusurvey/runner/eupa-eoi-placebasedtransformation"/>
              </a:rPr>
              <a:t>ec.europa.eu/eusurvey/runner/EUPA-EOI-PlaceBasedTransformation</a:t>
            </a:r>
            <a:r>
              <a:rPr lang="en-GB" dirty="0" smtClean="0"/>
              <a:t> </a:t>
            </a:r>
          </a:p>
          <a:p>
            <a:endParaRPr lang="en-GB" dirty="0"/>
          </a:p>
          <a:p>
            <a:r>
              <a:rPr lang="en-GB" dirty="0" smtClean="0"/>
              <a:t>Pass: </a:t>
            </a:r>
            <a:r>
              <a:rPr lang="en-GB" dirty="0">
                <a:hlinkClick r:id="rId7" tooltip="mailto:eupa2025@jrc"/>
              </a:rPr>
              <a:t>EUPA2025@JRC</a:t>
            </a:r>
            <a:endParaRPr lang="en-GB" dirty="0"/>
          </a:p>
        </p:txBody>
      </p:sp>
    </p:spTree>
    <p:extLst>
      <p:ext uri="{BB962C8B-B14F-4D97-AF65-F5344CB8AC3E}">
        <p14:creationId xmlns:p14="http://schemas.microsoft.com/office/powerpoint/2010/main" val="3900477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p:txBody>
          <a:bodyPr/>
          <a:lstStyle/>
          <a:p>
            <a:pPr marL="0" indent="0">
              <a:buNone/>
            </a:pPr>
            <a:r>
              <a:rPr lang="en-GB" b="1" dirty="0" smtClean="0"/>
              <a:t>Instrument level</a:t>
            </a:r>
          </a:p>
          <a:p>
            <a:r>
              <a:rPr lang="en-GB" dirty="0">
                <a:solidFill>
                  <a:schemeClr val="accent6"/>
                </a:solidFill>
              </a:rPr>
              <a:t>Portugal’s regulatory sandbox on telecoms and defence</a:t>
            </a:r>
          </a:p>
        </p:txBody>
      </p:sp>
      <p:sp>
        <p:nvSpPr>
          <p:cNvPr id="7" name="Content Placeholder 6"/>
          <p:cNvSpPr>
            <a:spLocks noGrp="1"/>
          </p:cNvSpPr>
          <p:nvPr>
            <p:ph sz="half" idx="13"/>
          </p:nvPr>
        </p:nvSpPr>
        <p:spPr/>
        <p:txBody>
          <a:bodyPr/>
          <a:lstStyle/>
          <a:p>
            <a:pPr marL="0" indent="0">
              <a:buNone/>
            </a:pPr>
            <a:r>
              <a:rPr lang="en-GB" b="1" dirty="0" smtClean="0"/>
              <a:t>Policy mix </a:t>
            </a:r>
          </a:p>
          <a:p>
            <a:r>
              <a:rPr lang="en-GB" dirty="0" smtClean="0"/>
              <a:t>Spain: Catalonia’s S3</a:t>
            </a:r>
          </a:p>
          <a:p>
            <a:r>
              <a:rPr lang="en-GB" dirty="0"/>
              <a:t>Austria’s transformative policy </a:t>
            </a:r>
            <a:r>
              <a:rPr lang="en-GB" dirty="0" smtClean="0"/>
              <a:t>mix</a:t>
            </a:r>
            <a:endParaRPr lang="en-GB" dirty="0"/>
          </a:p>
        </p:txBody>
      </p:sp>
      <p:sp>
        <p:nvSpPr>
          <p:cNvPr id="8" name="Content Placeholder 7"/>
          <p:cNvSpPr>
            <a:spLocks noGrp="1"/>
          </p:cNvSpPr>
          <p:nvPr>
            <p:ph sz="half" idx="14"/>
          </p:nvPr>
        </p:nvSpPr>
        <p:spPr>
          <a:xfrm>
            <a:off x="8106311" y="1805077"/>
            <a:ext cx="3623940" cy="3763134"/>
          </a:xfrm>
        </p:spPr>
        <p:txBody>
          <a:bodyPr/>
          <a:lstStyle/>
          <a:p>
            <a:pPr marL="0" indent="0">
              <a:buNone/>
            </a:pPr>
            <a:r>
              <a:rPr lang="en-GB" b="1" dirty="0" smtClean="0"/>
              <a:t>Broader portfolios</a:t>
            </a:r>
            <a:r>
              <a:rPr lang="en-GB" dirty="0" smtClean="0"/>
              <a:t> </a:t>
            </a:r>
            <a:r>
              <a:rPr lang="en-GB" b="1" dirty="0" smtClean="0"/>
              <a:t>of policies </a:t>
            </a:r>
          </a:p>
          <a:p>
            <a:r>
              <a:rPr lang="en-GB" dirty="0" smtClean="0"/>
              <a:t>Netherlands: Top Sectors </a:t>
            </a:r>
          </a:p>
          <a:p>
            <a:r>
              <a:rPr lang="en-GB" dirty="0"/>
              <a:t>Sweden’s Strategic Innovation Programmes</a:t>
            </a:r>
          </a:p>
          <a:p>
            <a:r>
              <a:rPr lang="en-GB" dirty="0" smtClean="0"/>
              <a:t>Austria’s </a:t>
            </a:r>
            <a:r>
              <a:rPr lang="en-GB" dirty="0"/>
              <a:t>Missions</a:t>
            </a:r>
          </a:p>
          <a:p>
            <a:pPr marL="0" indent="0">
              <a:buNone/>
            </a:pPr>
            <a:endParaRPr lang="en-GB" dirty="0"/>
          </a:p>
        </p:txBody>
      </p:sp>
      <p:sp>
        <p:nvSpPr>
          <p:cNvPr id="5" name="Title 4"/>
          <p:cNvSpPr>
            <a:spLocks noGrp="1"/>
          </p:cNvSpPr>
          <p:nvPr>
            <p:ph type="title"/>
          </p:nvPr>
        </p:nvSpPr>
        <p:spPr>
          <a:xfrm>
            <a:off x="1026423" y="678069"/>
            <a:ext cx="10515600" cy="782357"/>
          </a:xfrm>
        </p:spPr>
        <p:txBody>
          <a:bodyPr/>
          <a:lstStyle/>
          <a:p>
            <a:r>
              <a:rPr lang="en-GB" dirty="0"/>
              <a:t>Examples of transformative policies in national and regional settings</a:t>
            </a:r>
          </a:p>
        </p:txBody>
      </p:sp>
      <p:sp>
        <p:nvSpPr>
          <p:cNvPr id="3" name="TextBox 2"/>
          <p:cNvSpPr txBox="1"/>
          <p:nvPr/>
        </p:nvSpPr>
        <p:spPr>
          <a:xfrm>
            <a:off x="1081190" y="4713433"/>
            <a:ext cx="6373837" cy="1384995"/>
          </a:xfrm>
          <a:prstGeom prst="rect">
            <a:avLst/>
          </a:prstGeom>
          <a:noFill/>
        </p:spPr>
        <p:txBody>
          <a:bodyPr wrap="square" rtlCol="0">
            <a:spAutoFit/>
          </a:bodyPr>
          <a:lstStyle/>
          <a:p>
            <a:r>
              <a:rPr lang="en-GB" sz="1400" u="sng" dirty="0" smtClean="0"/>
              <a:t>See also: </a:t>
            </a:r>
          </a:p>
          <a:p>
            <a:pPr marL="285750" indent="-285750">
              <a:buFont typeface="Arial" panose="020B0604020202020204" pitchFamily="34" charset="0"/>
              <a:buChar char="•"/>
            </a:pPr>
            <a:r>
              <a:rPr lang="en-GB" sz="1400" dirty="0" smtClean="0"/>
              <a:t>Regional examples in JRC </a:t>
            </a:r>
            <a:r>
              <a:rPr lang="en-GB" sz="1400" dirty="0" err="1" smtClean="0"/>
              <a:t>ACTIONBook</a:t>
            </a:r>
            <a:r>
              <a:rPr lang="en-GB" sz="1400" dirty="0" smtClean="0"/>
              <a:t>: </a:t>
            </a:r>
            <a:r>
              <a:rPr lang="en-GB" sz="1400" dirty="0">
                <a:hlinkClick r:id="rId2"/>
              </a:rPr>
              <a:t>https://</a:t>
            </a:r>
            <a:r>
              <a:rPr lang="en-GB" sz="1400" dirty="0" smtClean="0">
                <a:hlinkClick r:id="rId2"/>
              </a:rPr>
              <a:t>publications.jrc.ec.europa.eu/repository/handle/JRC135826</a:t>
            </a:r>
            <a:r>
              <a:rPr lang="en-GB" sz="1400" dirty="0" smtClean="0"/>
              <a:t> </a:t>
            </a:r>
          </a:p>
          <a:p>
            <a:pPr marL="285750" indent="-285750">
              <a:buFont typeface="Arial" panose="020B0604020202020204" pitchFamily="34" charset="0"/>
              <a:buChar char="•"/>
            </a:pPr>
            <a:r>
              <a:rPr lang="en-GB" sz="1400" dirty="0">
                <a:hlinkClick r:id="rId3"/>
              </a:rPr>
              <a:t>https://stip.oecd.org/moip</a:t>
            </a:r>
            <a:r>
              <a:rPr lang="en-GB" sz="1400" dirty="0" smtClean="0">
                <a:hlinkClick r:id="rId3"/>
              </a:rPr>
              <a:t>/</a:t>
            </a:r>
            <a:r>
              <a:rPr lang="en-GB" sz="1400" dirty="0" smtClean="0"/>
              <a:t> </a:t>
            </a:r>
          </a:p>
          <a:p>
            <a:pPr marL="285750" indent="-285750">
              <a:buFont typeface="Arial" panose="020B0604020202020204" pitchFamily="34" charset="0"/>
              <a:buChar char="•"/>
            </a:pPr>
            <a:r>
              <a:rPr lang="en-GB" sz="1400" dirty="0">
                <a:hlinkClick r:id="rId4"/>
              </a:rPr>
              <a:t>https://</a:t>
            </a:r>
            <a:r>
              <a:rPr lang="en-GB" sz="1400" dirty="0" smtClean="0">
                <a:hlinkClick r:id="rId4"/>
              </a:rPr>
              <a:t>www.uu.nl/en/research/copernicus-institute-of-sustainable-development/mission-oriented-innovation-policy-observatory</a:t>
            </a:r>
            <a:r>
              <a:rPr lang="en-GB" sz="1400" dirty="0" smtClean="0"/>
              <a:t> </a:t>
            </a:r>
            <a:endParaRPr lang="en-GB" sz="1400" dirty="0"/>
          </a:p>
        </p:txBody>
      </p:sp>
    </p:spTree>
    <p:extLst>
      <p:ext uri="{BB962C8B-B14F-4D97-AF65-F5344CB8AC3E}">
        <p14:creationId xmlns:p14="http://schemas.microsoft.com/office/powerpoint/2010/main" val="2216962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AFA1E9C-FCAE-4D2E-A251-699EF424CD55}"/>
              </a:ext>
            </a:extLst>
          </p:cNvPr>
          <p:cNvSpPr txBox="1"/>
          <p:nvPr/>
        </p:nvSpPr>
        <p:spPr>
          <a:xfrm>
            <a:off x="356557" y="1297757"/>
            <a:ext cx="10995805" cy="6370975"/>
          </a:xfrm>
          <a:prstGeom prst="rect">
            <a:avLst/>
          </a:prstGeom>
          <a:noFill/>
        </p:spPr>
        <p:txBody>
          <a:bodyPr wrap="square">
            <a:spAutoFit/>
          </a:bodyPr>
          <a:lstStyle/>
          <a:p>
            <a:pPr algn="just"/>
            <a:r>
              <a:rPr lang="pt-PT" b="1" i="1" dirty="0" err="1">
                <a:solidFill>
                  <a:schemeClr val="bg2">
                    <a:lumMod val="25000"/>
                  </a:schemeClr>
                </a:solidFill>
                <a:latin typeface="+mj-lt"/>
              </a:rPr>
              <a:t>When</a:t>
            </a:r>
            <a:r>
              <a:rPr lang="pt-PT" b="1" i="1" dirty="0">
                <a:solidFill>
                  <a:schemeClr val="bg2">
                    <a:lumMod val="25000"/>
                  </a:schemeClr>
                </a:solidFill>
                <a:latin typeface="+mj-lt"/>
              </a:rPr>
              <a:t>?</a:t>
            </a:r>
          </a:p>
          <a:p>
            <a:pPr algn="just"/>
            <a:endParaRPr lang="pt-PT" dirty="0">
              <a:solidFill>
                <a:schemeClr val="tx1">
                  <a:lumMod val="85000"/>
                </a:schemeClr>
              </a:solidFill>
              <a:latin typeface="+mj-lt"/>
            </a:endParaRPr>
          </a:p>
          <a:p>
            <a:pPr algn="just"/>
            <a:r>
              <a:rPr lang="en-GB" dirty="0">
                <a:solidFill>
                  <a:schemeClr val="tx1">
                    <a:lumMod val="85000"/>
                  </a:schemeClr>
                </a:solidFill>
                <a:latin typeface="+mj-lt"/>
              </a:rPr>
              <a:t>Floated September 2018, launched 21 April 2020 (RCM </a:t>
            </a:r>
            <a:r>
              <a:rPr lang="pt-BR" dirty="0">
                <a:solidFill>
                  <a:schemeClr val="tx1">
                    <a:lumMod val="85000"/>
                  </a:schemeClr>
                </a:solidFill>
                <a:latin typeface="+mj-lt"/>
              </a:rPr>
              <a:t>29/2020</a:t>
            </a:r>
            <a:r>
              <a:rPr lang="en-GB" dirty="0">
                <a:solidFill>
                  <a:schemeClr val="tx1">
                    <a:lumMod val="85000"/>
                  </a:schemeClr>
                </a:solidFill>
                <a:latin typeface="+mj-lt"/>
              </a:rPr>
              <a:t>), enacted 30 July 2021 (DL </a:t>
            </a:r>
            <a:r>
              <a:rPr lang="pt-BR" dirty="0">
                <a:solidFill>
                  <a:schemeClr val="tx1">
                    <a:lumMod val="85000"/>
                  </a:schemeClr>
                </a:solidFill>
                <a:latin typeface="+mj-lt"/>
              </a:rPr>
              <a:t> 67/2021</a:t>
            </a:r>
            <a:r>
              <a:rPr lang="en-GB" dirty="0">
                <a:solidFill>
                  <a:schemeClr val="tx1">
                    <a:lumMod val="85000"/>
                  </a:schemeClr>
                </a:solidFill>
                <a:latin typeface="+mj-lt"/>
              </a:rPr>
              <a:t>).</a:t>
            </a:r>
          </a:p>
          <a:p>
            <a:pPr algn="just"/>
            <a:endParaRPr lang="en-GB" dirty="0">
              <a:solidFill>
                <a:schemeClr val="tx1">
                  <a:lumMod val="85000"/>
                </a:schemeClr>
              </a:solidFill>
              <a:latin typeface="+mj-lt"/>
            </a:endParaRPr>
          </a:p>
          <a:p>
            <a:pPr algn="just"/>
            <a:r>
              <a:rPr lang="en-GB" b="1" i="1" dirty="0">
                <a:solidFill>
                  <a:schemeClr val="bg2">
                    <a:lumMod val="25000"/>
                  </a:schemeClr>
                </a:solidFill>
                <a:latin typeface="+mj-lt"/>
              </a:rPr>
              <a:t>How?</a:t>
            </a:r>
          </a:p>
          <a:p>
            <a:pPr algn="just"/>
            <a:endParaRPr lang="en-GB" dirty="0">
              <a:solidFill>
                <a:schemeClr val="tx1">
                  <a:lumMod val="85000"/>
                </a:schemeClr>
              </a:solidFill>
              <a:latin typeface="+mj-lt"/>
            </a:endParaRPr>
          </a:p>
          <a:p>
            <a:pPr algn="just"/>
            <a:r>
              <a:rPr lang="en-GB" dirty="0">
                <a:solidFill>
                  <a:schemeClr val="tx1">
                    <a:lumMod val="85000"/>
                  </a:schemeClr>
                </a:solidFill>
                <a:latin typeface="+mj-lt"/>
              </a:rPr>
              <a:t>ZLTs (“Free Tech Zones“). </a:t>
            </a:r>
          </a:p>
          <a:p>
            <a:pPr algn="just"/>
            <a:endParaRPr lang="en-GB" b="1" i="1" dirty="0">
              <a:solidFill>
                <a:schemeClr val="tx1">
                  <a:lumMod val="85000"/>
                </a:schemeClr>
              </a:solidFill>
              <a:latin typeface="+mj-lt"/>
            </a:endParaRPr>
          </a:p>
          <a:p>
            <a:pPr algn="just"/>
            <a:r>
              <a:rPr lang="en-GB" b="1" i="1" dirty="0">
                <a:solidFill>
                  <a:schemeClr val="bg2">
                    <a:lumMod val="25000"/>
                  </a:schemeClr>
                </a:solidFill>
                <a:latin typeface="+mj-lt"/>
              </a:rPr>
              <a:t>Assumptions?</a:t>
            </a:r>
          </a:p>
          <a:p>
            <a:pPr algn="just"/>
            <a:endParaRPr lang="en-GB" dirty="0">
              <a:solidFill>
                <a:schemeClr val="tx1">
                  <a:lumMod val="85000"/>
                </a:schemeClr>
              </a:solidFill>
              <a:latin typeface="+mj-lt"/>
            </a:endParaRPr>
          </a:p>
          <a:p>
            <a:pPr algn="just"/>
            <a:r>
              <a:rPr lang="en-GB" dirty="0">
                <a:solidFill>
                  <a:schemeClr val="tx1">
                    <a:lumMod val="85000"/>
                  </a:schemeClr>
                </a:solidFill>
                <a:latin typeface="+mj-lt"/>
              </a:rPr>
              <a:t>Monitoring from 11 administrative bodies.</a:t>
            </a:r>
          </a:p>
          <a:p>
            <a:pPr algn="just"/>
            <a:endParaRPr lang="en-GB" dirty="0">
              <a:solidFill>
                <a:schemeClr val="tx1">
                  <a:lumMod val="85000"/>
                </a:schemeClr>
              </a:solidFill>
              <a:latin typeface="+mj-lt"/>
            </a:endParaRPr>
          </a:p>
          <a:p>
            <a:pPr algn="just"/>
            <a:r>
              <a:rPr lang="en-GB" b="1" i="1" dirty="0">
                <a:solidFill>
                  <a:schemeClr val="bg2">
                    <a:lumMod val="25000"/>
                  </a:schemeClr>
                </a:solidFill>
                <a:latin typeface="+mj-lt"/>
              </a:rPr>
              <a:t>Implementation?</a:t>
            </a:r>
          </a:p>
          <a:p>
            <a:pPr algn="just"/>
            <a:endParaRPr lang="en-GB" dirty="0">
              <a:solidFill>
                <a:schemeClr val="tx1">
                  <a:lumMod val="85000"/>
                </a:schemeClr>
              </a:solidFill>
              <a:latin typeface="+mj-lt"/>
            </a:endParaRPr>
          </a:p>
          <a:p>
            <a:pPr algn="just"/>
            <a:r>
              <a:rPr lang="en-GB" dirty="0">
                <a:solidFill>
                  <a:schemeClr val="tx1">
                    <a:lumMod val="85000"/>
                  </a:schemeClr>
                </a:solidFill>
                <a:latin typeface="+mj-lt"/>
              </a:rPr>
              <a:t>In 2022 there were 12 candidates. </a:t>
            </a:r>
          </a:p>
          <a:p>
            <a:pPr algn="just"/>
            <a:r>
              <a:rPr lang="en-GB" dirty="0">
                <a:solidFill>
                  <a:schemeClr val="tx1">
                    <a:lumMod val="85000"/>
                  </a:schemeClr>
                </a:solidFill>
                <a:latin typeface="+mj-lt"/>
              </a:rPr>
              <a:t>By 2023 there are 2 areas in operation.</a:t>
            </a:r>
          </a:p>
          <a:p>
            <a:pPr algn="just"/>
            <a:endParaRPr lang="en-GB" sz="2000" dirty="0">
              <a:solidFill>
                <a:schemeClr val="tx1">
                  <a:lumMod val="85000"/>
                </a:schemeClr>
              </a:solidFill>
              <a:latin typeface="+mj-lt"/>
            </a:endParaRPr>
          </a:p>
          <a:p>
            <a:pPr algn="just"/>
            <a:endParaRPr lang="en-GB" sz="2000" dirty="0">
              <a:solidFill>
                <a:schemeClr val="tx1">
                  <a:lumMod val="85000"/>
                </a:schemeClr>
              </a:solidFill>
              <a:latin typeface="+mj-lt"/>
            </a:endParaRPr>
          </a:p>
          <a:p>
            <a:pPr algn="just"/>
            <a:endParaRPr lang="en-GB" sz="2000" dirty="0">
              <a:solidFill>
                <a:schemeClr val="tx1">
                  <a:lumMod val="85000"/>
                </a:schemeClr>
              </a:solidFill>
              <a:latin typeface="+mj-lt"/>
            </a:endParaRPr>
          </a:p>
          <a:p>
            <a:pPr algn="just"/>
            <a:endParaRPr lang="en-GB" sz="2000" dirty="0">
              <a:solidFill>
                <a:schemeClr val="tx1">
                  <a:lumMod val="85000"/>
                </a:schemeClr>
              </a:solidFill>
              <a:latin typeface="+mj-lt"/>
            </a:endParaRPr>
          </a:p>
          <a:p>
            <a:pPr algn="just"/>
            <a:endParaRPr lang="en-GB" sz="2000" dirty="0">
              <a:solidFill>
                <a:schemeClr val="tx1">
                  <a:lumMod val="85000"/>
                </a:schemeClr>
              </a:solidFill>
              <a:latin typeface="+mj-lt"/>
            </a:endParaRPr>
          </a:p>
          <a:p>
            <a:pPr algn="just"/>
            <a:endParaRPr lang="en-GB" sz="2000" dirty="0">
              <a:solidFill>
                <a:schemeClr val="tx1">
                  <a:lumMod val="85000"/>
                </a:schemeClr>
              </a:solidFill>
              <a:latin typeface="+mj-lt"/>
            </a:endParaRPr>
          </a:p>
        </p:txBody>
      </p:sp>
      <p:pic>
        <p:nvPicPr>
          <p:cNvPr id="2" name="Picture 1"/>
          <p:cNvPicPr>
            <a:picLocks noChangeAspect="1"/>
          </p:cNvPicPr>
          <p:nvPr/>
        </p:nvPicPr>
        <p:blipFill>
          <a:blip r:embed="rId3"/>
          <a:stretch>
            <a:fillRect/>
          </a:stretch>
        </p:blipFill>
        <p:spPr>
          <a:xfrm>
            <a:off x="6996701" y="176213"/>
            <a:ext cx="4907961" cy="1481492"/>
          </a:xfrm>
          <a:prstGeom prst="rect">
            <a:avLst/>
          </a:prstGeom>
        </p:spPr>
      </p:pic>
      <p:pic>
        <p:nvPicPr>
          <p:cNvPr id="6" name="Picture 5"/>
          <p:cNvPicPr>
            <a:picLocks noChangeAspect="1"/>
          </p:cNvPicPr>
          <p:nvPr/>
        </p:nvPicPr>
        <p:blipFill>
          <a:blip r:embed="rId4"/>
          <a:stretch>
            <a:fillRect/>
          </a:stretch>
        </p:blipFill>
        <p:spPr>
          <a:xfrm>
            <a:off x="5093985" y="2209902"/>
            <a:ext cx="6697662" cy="3972820"/>
          </a:xfrm>
          <a:prstGeom prst="rect">
            <a:avLst/>
          </a:prstGeom>
        </p:spPr>
      </p:pic>
      <p:pic>
        <p:nvPicPr>
          <p:cNvPr id="7" name="Picture 6"/>
          <p:cNvPicPr>
            <a:picLocks noChangeAspect="1"/>
          </p:cNvPicPr>
          <p:nvPr/>
        </p:nvPicPr>
        <p:blipFill>
          <a:blip r:embed="rId5"/>
          <a:stretch>
            <a:fillRect/>
          </a:stretch>
        </p:blipFill>
        <p:spPr>
          <a:xfrm>
            <a:off x="7837730" y="5923491"/>
            <a:ext cx="4066932" cy="766325"/>
          </a:xfrm>
          <a:prstGeom prst="rect">
            <a:avLst/>
          </a:prstGeom>
        </p:spPr>
      </p:pic>
      <p:sp>
        <p:nvSpPr>
          <p:cNvPr id="8" name="Title 4"/>
          <p:cNvSpPr txBox="1">
            <a:spLocks/>
          </p:cNvSpPr>
          <p:nvPr/>
        </p:nvSpPr>
        <p:spPr>
          <a:xfrm>
            <a:off x="656493" y="186685"/>
            <a:ext cx="5197966" cy="782357"/>
          </a:xfrm>
          <a:prstGeom prst="rect">
            <a:avLst/>
          </a:prstGeom>
        </p:spPr>
        <p:txBody>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GB" sz="3600" dirty="0" smtClean="0"/>
              <a:t>Portugal: Framework for experimentation</a:t>
            </a:r>
            <a:endParaRPr lang="en-GB" sz="3600" dirty="0"/>
          </a:p>
        </p:txBody>
      </p:sp>
      <p:sp>
        <p:nvSpPr>
          <p:cNvPr id="9" name="TextBox 8"/>
          <p:cNvSpPr txBox="1"/>
          <p:nvPr/>
        </p:nvSpPr>
        <p:spPr>
          <a:xfrm>
            <a:off x="1148846" y="6200950"/>
            <a:ext cx="5573866" cy="461665"/>
          </a:xfrm>
          <a:prstGeom prst="rect">
            <a:avLst/>
          </a:prstGeom>
          <a:noFill/>
        </p:spPr>
        <p:txBody>
          <a:bodyPr wrap="square" rtlCol="0">
            <a:spAutoFit/>
          </a:bodyPr>
          <a:lstStyle/>
          <a:p>
            <a:r>
              <a:rPr lang="en-GB" sz="1200" i="1" dirty="0" smtClean="0"/>
              <a:t>Source</a:t>
            </a:r>
            <a:r>
              <a:rPr lang="en-GB" sz="1200" dirty="0" smtClean="0"/>
              <a:t>: </a:t>
            </a:r>
            <a:r>
              <a:rPr lang="en-GB" sz="1200" dirty="0"/>
              <a:t>Sandro Mendonça, Department of Economics, </a:t>
            </a:r>
            <a:r>
              <a:rPr lang="en-GB" sz="1200" dirty="0" err="1"/>
              <a:t>Iscte</a:t>
            </a:r>
            <a:r>
              <a:rPr lang="en-GB" sz="1200" dirty="0"/>
              <a:t> Business </a:t>
            </a:r>
            <a:r>
              <a:rPr lang="en-GB" sz="1200" dirty="0" smtClean="0"/>
              <a:t>School, </a:t>
            </a:r>
            <a:r>
              <a:rPr lang="en-GB" sz="1200" dirty="0" err="1" smtClean="0"/>
              <a:t>Instituto</a:t>
            </a:r>
            <a:r>
              <a:rPr lang="en-GB" sz="1200" dirty="0" smtClean="0"/>
              <a:t> </a:t>
            </a:r>
            <a:r>
              <a:rPr lang="en-GB" sz="1200" dirty="0" err="1"/>
              <a:t>Universitário</a:t>
            </a:r>
            <a:r>
              <a:rPr lang="en-GB" sz="1200" dirty="0"/>
              <a:t> de </a:t>
            </a:r>
            <a:r>
              <a:rPr lang="en-GB" sz="1200" dirty="0" err="1"/>
              <a:t>Lisboa</a:t>
            </a:r>
            <a:r>
              <a:rPr lang="en-GB" sz="1200" dirty="0"/>
              <a:t> (ISCTE-IUL</a:t>
            </a:r>
            <a:r>
              <a:rPr lang="en-GB" sz="1200" dirty="0" smtClean="0"/>
              <a:t>) </a:t>
            </a:r>
            <a:endParaRPr lang="en-GB" sz="1200" dirty="0"/>
          </a:p>
        </p:txBody>
      </p:sp>
    </p:spTree>
    <p:extLst>
      <p:ext uri="{BB962C8B-B14F-4D97-AF65-F5344CB8AC3E}">
        <p14:creationId xmlns:p14="http://schemas.microsoft.com/office/powerpoint/2010/main" val="6607698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8066497" y="1756032"/>
            <a:ext cx="3408453" cy="3763134"/>
          </a:xfrm>
        </p:spPr>
        <p:txBody>
          <a:bodyPr/>
          <a:lstStyle/>
          <a:p>
            <a:pPr marL="0" indent="0">
              <a:spcAft>
                <a:spcPts val="600"/>
              </a:spcAft>
              <a:buNone/>
            </a:pPr>
            <a:r>
              <a:rPr lang="en-GB" sz="1600" b="1" dirty="0" smtClean="0">
                <a:solidFill>
                  <a:schemeClr val="bg2">
                    <a:lumMod val="50000"/>
                  </a:schemeClr>
                </a:solidFill>
              </a:rPr>
              <a:t>Who?</a:t>
            </a:r>
          </a:p>
          <a:p>
            <a:pPr>
              <a:spcAft>
                <a:spcPts val="600"/>
              </a:spcAft>
            </a:pPr>
            <a:r>
              <a:rPr lang="en-GB" sz="1600" dirty="0" smtClean="0"/>
              <a:t>National Innovation Agency (ANI)</a:t>
            </a:r>
          </a:p>
          <a:p>
            <a:pPr>
              <a:spcAft>
                <a:spcPts val="600"/>
              </a:spcAft>
            </a:pPr>
            <a:r>
              <a:rPr lang="en-GB" sz="1600" dirty="0" smtClean="0"/>
              <a:t>Portuguese Navy</a:t>
            </a:r>
          </a:p>
          <a:p>
            <a:pPr marL="0" indent="0">
              <a:spcAft>
                <a:spcPts val="600"/>
              </a:spcAft>
              <a:buNone/>
            </a:pPr>
            <a:endParaRPr lang="en-GB" sz="1600" dirty="0" smtClean="0"/>
          </a:p>
          <a:p>
            <a:pPr marL="0" indent="0">
              <a:spcAft>
                <a:spcPts val="600"/>
              </a:spcAft>
              <a:buNone/>
            </a:pPr>
            <a:r>
              <a:rPr lang="en-GB" sz="1600" dirty="0" smtClean="0"/>
              <a:t>Operational 2022-now</a:t>
            </a:r>
            <a:endParaRPr lang="en-GB" sz="1600" dirty="0"/>
          </a:p>
          <a:p>
            <a:pPr marL="0" indent="0">
              <a:spcAft>
                <a:spcPts val="600"/>
              </a:spcAft>
              <a:buNone/>
            </a:pPr>
            <a:endParaRPr lang="en-GB" sz="1600" b="1" dirty="0" smtClean="0">
              <a:solidFill>
                <a:schemeClr val="bg2">
                  <a:lumMod val="50000"/>
                </a:schemeClr>
              </a:solidFill>
            </a:endParaRPr>
          </a:p>
        </p:txBody>
      </p:sp>
      <p:sp>
        <p:nvSpPr>
          <p:cNvPr id="9" name="Content Placeholder 8"/>
          <p:cNvSpPr>
            <a:spLocks noGrp="1"/>
          </p:cNvSpPr>
          <p:nvPr>
            <p:ph sz="half" idx="13"/>
          </p:nvPr>
        </p:nvSpPr>
        <p:spPr>
          <a:xfrm>
            <a:off x="4423377" y="1735484"/>
            <a:ext cx="3358489" cy="3763134"/>
          </a:xfrm>
        </p:spPr>
        <p:txBody>
          <a:bodyPr/>
          <a:lstStyle/>
          <a:p>
            <a:pPr marL="0" indent="0">
              <a:buNone/>
            </a:pPr>
            <a:r>
              <a:rPr lang="en-GB" sz="1600" b="1" dirty="0">
                <a:solidFill>
                  <a:schemeClr val="bg2">
                    <a:lumMod val="50000"/>
                  </a:schemeClr>
                </a:solidFill>
              </a:rPr>
              <a:t>What </a:t>
            </a:r>
            <a:r>
              <a:rPr lang="en-GB" sz="1600" b="1" dirty="0" smtClean="0">
                <a:solidFill>
                  <a:schemeClr val="bg2">
                    <a:lumMod val="50000"/>
                  </a:schemeClr>
                </a:solidFill>
              </a:rPr>
              <a:t>for?</a:t>
            </a:r>
            <a:endParaRPr lang="en-GB" sz="1600" b="1" dirty="0">
              <a:solidFill>
                <a:schemeClr val="bg2">
                  <a:lumMod val="50000"/>
                </a:schemeClr>
              </a:solidFill>
            </a:endParaRPr>
          </a:p>
          <a:p>
            <a:r>
              <a:rPr lang="en-GB" sz="1600" dirty="0" smtClean="0"/>
              <a:t>Stimulate frontier innovation in telecoms and IT</a:t>
            </a:r>
          </a:p>
          <a:p>
            <a:r>
              <a:rPr lang="en-GB" sz="1600" dirty="0" smtClean="0"/>
              <a:t>Societal need: security/defence</a:t>
            </a:r>
          </a:p>
          <a:p>
            <a:r>
              <a:rPr lang="en-GB" sz="1600" dirty="0" smtClean="0"/>
              <a:t>Unique </a:t>
            </a:r>
            <a:r>
              <a:rPr lang="en-GB" sz="1600" dirty="0"/>
              <a:t>k</a:t>
            </a:r>
            <a:r>
              <a:rPr lang="en-GB" sz="1600" dirty="0" smtClean="0"/>
              <a:t>nowledge for academia</a:t>
            </a:r>
          </a:p>
          <a:p>
            <a:r>
              <a:rPr lang="en-GB" sz="1600" dirty="0" smtClean="0"/>
              <a:t>Local investment and employment </a:t>
            </a:r>
            <a:r>
              <a:rPr lang="en-GB" sz="1600" dirty="0"/>
              <a:t>for </a:t>
            </a:r>
            <a:r>
              <a:rPr lang="en-GB" sz="1600" dirty="0" err="1" smtClean="0"/>
              <a:t>Sesimbra</a:t>
            </a:r>
            <a:r>
              <a:rPr lang="en-GB" sz="1600" dirty="0"/>
              <a:t>, </a:t>
            </a:r>
            <a:r>
              <a:rPr lang="en-GB" sz="1600" dirty="0" err="1"/>
              <a:t>Setúbal</a:t>
            </a:r>
            <a:r>
              <a:rPr lang="en-GB" sz="1600" dirty="0"/>
              <a:t> and </a:t>
            </a:r>
            <a:r>
              <a:rPr lang="en-GB" sz="1600" dirty="0" err="1" smtClean="0"/>
              <a:t>Grândola</a:t>
            </a:r>
            <a:r>
              <a:rPr lang="en-GB" sz="1600" dirty="0" smtClean="0"/>
              <a:t> municipalities</a:t>
            </a:r>
            <a:endParaRPr lang="en-GB" sz="1600" dirty="0"/>
          </a:p>
          <a:p>
            <a:r>
              <a:rPr lang="en-GB" sz="1600" dirty="0" smtClean="0"/>
              <a:t>National (lead) market creation</a:t>
            </a:r>
          </a:p>
        </p:txBody>
      </p:sp>
      <p:sp>
        <p:nvSpPr>
          <p:cNvPr id="10" name="Content Placeholder 9"/>
          <p:cNvSpPr>
            <a:spLocks noGrp="1"/>
          </p:cNvSpPr>
          <p:nvPr>
            <p:ph sz="half" idx="14"/>
          </p:nvPr>
        </p:nvSpPr>
        <p:spPr>
          <a:xfrm>
            <a:off x="780257" y="1693539"/>
            <a:ext cx="3358489" cy="3763134"/>
          </a:xfrm>
        </p:spPr>
        <p:txBody>
          <a:bodyPr/>
          <a:lstStyle/>
          <a:p>
            <a:pPr marL="0" indent="0">
              <a:spcAft>
                <a:spcPts val="600"/>
              </a:spcAft>
              <a:buNone/>
            </a:pPr>
            <a:r>
              <a:rPr lang="en-GB" sz="1600" b="1" dirty="0">
                <a:solidFill>
                  <a:schemeClr val="bg2">
                    <a:lumMod val="50000"/>
                  </a:schemeClr>
                </a:solidFill>
              </a:rPr>
              <a:t>What?</a:t>
            </a:r>
          </a:p>
          <a:p>
            <a:pPr marL="0" indent="0">
              <a:spcAft>
                <a:spcPts val="600"/>
              </a:spcAft>
              <a:buNone/>
            </a:pPr>
            <a:r>
              <a:rPr lang="en-US" sz="1600" dirty="0"/>
              <a:t>The </a:t>
            </a:r>
            <a:r>
              <a:rPr lang="en-US" sz="1600" dirty="0" err="1"/>
              <a:t>Infante</a:t>
            </a:r>
            <a:r>
              <a:rPr lang="en-US" sz="1600" dirty="0"/>
              <a:t> D. Henrique (IDH) Technological Free Zone </a:t>
            </a:r>
            <a:r>
              <a:rPr lang="en-US" sz="1600" dirty="0" smtClean="0"/>
              <a:t>is: </a:t>
            </a:r>
          </a:p>
          <a:p>
            <a:pPr marL="0" indent="0">
              <a:spcAft>
                <a:spcPts val="600"/>
              </a:spcAft>
              <a:buNone/>
            </a:pPr>
            <a:r>
              <a:rPr lang="en-US" sz="1600" dirty="0"/>
              <a:t/>
            </a:r>
            <a:br>
              <a:rPr lang="en-US" sz="1600" dirty="0"/>
            </a:br>
            <a:r>
              <a:rPr lang="en-US" sz="1600" dirty="0" smtClean="0"/>
              <a:t>“</a:t>
            </a:r>
            <a:r>
              <a:rPr lang="en-US" sz="1600" i="1" dirty="0" smtClean="0"/>
              <a:t>an </a:t>
            </a:r>
            <a:r>
              <a:rPr lang="en-US" sz="1600" i="1" dirty="0"/>
              <a:t>area dedicated to experimentation and operational testing of manned and unmanned systems in subsurface, surface (terrestrial and wet) and aerial environments, and other technologies and sensors associated with dual-use applications , with the main objective of employment in the area of security and </a:t>
            </a:r>
            <a:r>
              <a:rPr lang="en-US" sz="1600" i="1" dirty="0" smtClean="0"/>
              <a:t>defense</a:t>
            </a:r>
            <a:r>
              <a:rPr lang="en-US" sz="1600" dirty="0" smtClean="0"/>
              <a:t>”.</a:t>
            </a:r>
            <a:r>
              <a:rPr lang="en-US" sz="1600" dirty="0"/>
              <a:t>​</a:t>
            </a:r>
            <a:endParaRPr lang="en-GB" sz="1600" dirty="0"/>
          </a:p>
          <a:p>
            <a:pPr marL="0" indent="0">
              <a:buNone/>
            </a:pPr>
            <a:endParaRPr lang="en-GB" dirty="0"/>
          </a:p>
        </p:txBody>
      </p:sp>
      <p:sp>
        <p:nvSpPr>
          <p:cNvPr id="2" name="Title 1"/>
          <p:cNvSpPr>
            <a:spLocks noGrp="1"/>
          </p:cNvSpPr>
          <p:nvPr>
            <p:ph type="title"/>
          </p:nvPr>
        </p:nvSpPr>
        <p:spPr/>
        <p:txBody>
          <a:bodyPr/>
          <a:lstStyle/>
          <a:p>
            <a:r>
              <a:rPr lang="en-GB" dirty="0" smtClean="0"/>
              <a:t>Sandbox on telecoms and maritime defence: ZLT – </a:t>
            </a:r>
            <a:r>
              <a:rPr lang="en-GB" dirty="0" err="1" smtClean="0"/>
              <a:t>Infante</a:t>
            </a:r>
            <a:r>
              <a:rPr lang="en-GB" dirty="0" smtClean="0"/>
              <a:t> D. Henrique, </a:t>
            </a:r>
            <a:r>
              <a:rPr lang="en-GB" dirty="0" err="1" smtClean="0"/>
              <a:t>Troia</a:t>
            </a:r>
            <a:r>
              <a:rPr lang="en-GB" dirty="0" smtClean="0"/>
              <a:t> (PT)</a:t>
            </a:r>
            <a:endParaRPr lang="en-GB" dirty="0"/>
          </a:p>
        </p:txBody>
      </p:sp>
      <p:sp>
        <p:nvSpPr>
          <p:cNvPr id="7" name="TextBox 6"/>
          <p:cNvSpPr txBox="1"/>
          <p:nvPr/>
        </p:nvSpPr>
        <p:spPr>
          <a:xfrm>
            <a:off x="1078786" y="5687654"/>
            <a:ext cx="8691938" cy="830997"/>
          </a:xfrm>
          <a:prstGeom prst="rect">
            <a:avLst/>
          </a:prstGeom>
          <a:noFill/>
        </p:spPr>
        <p:txBody>
          <a:bodyPr wrap="square" rtlCol="0">
            <a:spAutoFit/>
          </a:bodyPr>
          <a:lstStyle/>
          <a:p>
            <a:r>
              <a:rPr lang="en-GB" sz="1200" i="1" dirty="0" smtClean="0"/>
              <a:t>Sources</a:t>
            </a:r>
            <a:r>
              <a:rPr lang="en-GB" sz="1200" dirty="0" smtClean="0"/>
              <a:t>: </a:t>
            </a:r>
          </a:p>
          <a:p>
            <a:pPr marL="285750" indent="-285750">
              <a:buFont typeface="Arial" panose="020B0604020202020204" pitchFamily="34" charset="0"/>
              <a:buChar char="•"/>
            </a:pPr>
            <a:r>
              <a:rPr lang="en-GB" sz="1200" dirty="0"/>
              <a:t>Sandro Mendonça, Department of Economics, </a:t>
            </a:r>
            <a:r>
              <a:rPr lang="en-GB" sz="1200" dirty="0" err="1"/>
              <a:t>Iscte</a:t>
            </a:r>
            <a:r>
              <a:rPr lang="en-GB" sz="1200" dirty="0"/>
              <a:t> Business School, </a:t>
            </a:r>
            <a:r>
              <a:rPr lang="en-GB" sz="1200" dirty="0" err="1"/>
              <a:t>Instituto</a:t>
            </a:r>
            <a:r>
              <a:rPr lang="en-GB" sz="1200" dirty="0"/>
              <a:t> </a:t>
            </a:r>
            <a:r>
              <a:rPr lang="en-GB" sz="1200" dirty="0" err="1"/>
              <a:t>Universitário</a:t>
            </a:r>
            <a:r>
              <a:rPr lang="en-GB" sz="1200" dirty="0"/>
              <a:t> de </a:t>
            </a:r>
            <a:r>
              <a:rPr lang="en-GB" sz="1200" dirty="0" err="1"/>
              <a:t>Lisboa</a:t>
            </a:r>
            <a:r>
              <a:rPr lang="en-GB" sz="1200" dirty="0"/>
              <a:t> (ISCTE-IUL) </a:t>
            </a:r>
          </a:p>
          <a:p>
            <a:pPr marL="285750" indent="-285750">
              <a:buFont typeface="Arial" panose="020B0604020202020204" pitchFamily="34" charset="0"/>
              <a:buChar char="•"/>
            </a:pPr>
            <a:r>
              <a:rPr lang="en-GB" sz="1200" dirty="0" smtClean="0"/>
              <a:t>https</a:t>
            </a:r>
            <a:r>
              <a:rPr lang="en-GB" sz="1200" dirty="0"/>
              <a:t>://www.marinha.pt/pt/media-center/Noticias/Paginas/-Inovacao-ZLT-Infante-D--Henrique-vai-testar-Sistemas-de-Defesa-e-Seguranca-Maritima-Inovadores-.aspx</a:t>
            </a:r>
          </a:p>
        </p:txBody>
      </p:sp>
    </p:spTree>
    <p:extLst>
      <p:ext uri="{BB962C8B-B14F-4D97-AF65-F5344CB8AC3E}">
        <p14:creationId xmlns:p14="http://schemas.microsoft.com/office/powerpoint/2010/main" val="36609264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70054" y="164892"/>
            <a:ext cx="4298339" cy="2143593"/>
          </a:xfrm>
          <a:prstGeom prst="rect">
            <a:avLst/>
          </a:prstGeom>
        </p:spPr>
      </p:pic>
      <p:pic>
        <p:nvPicPr>
          <p:cNvPr id="5" name="Picture 4"/>
          <p:cNvPicPr>
            <a:picLocks noChangeAspect="1"/>
          </p:cNvPicPr>
          <p:nvPr/>
        </p:nvPicPr>
        <p:blipFill>
          <a:blip r:embed="rId4"/>
          <a:stretch>
            <a:fillRect/>
          </a:stretch>
        </p:blipFill>
        <p:spPr>
          <a:xfrm>
            <a:off x="0" y="2459401"/>
            <a:ext cx="12192000" cy="4398599"/>
          </a:xfrm>
          <a:prstGeom prst="rect">
            <a:avLst/>
          </a:prstGeom>
        </p:spPr>
      </p:pic>
      <p:pic>
        <p:nvPicPr>
          <p:cNvPr id="6" name="Picture 5"/>
          <p:cNvPicPr>
            <a:picLocks noChangeAspect="1"/>
          </p:cNvPicPr>
          <p:nvPr/>
        </p:nvPicPr>
        <p:blipFill>
          <a:blip r:embed="rId5"/>
          <a:stretch>
            <a:fillRect/>
          </a:stretch>
        </p:blipFill>
        <p:spPr>
          <a:xfrm>
            <a:off x="8694293" y="138257"/>
            <a:ext cx="3451887" cy="2240957"/>
          </a:xfrm>
          <a:prstGeom prst="rect">
            <a:avLst/>
          </a:prstGeom>
        </p:spPr>
      </p:pic>
      <p:pic>
        <p:nvPicPr>
          <p:cNvPr id="7" name="Picture 6"/>
          <p:cNvPicPr>
            <a:picLocks noChangeAspect="1"/>
          </p:cNvPicPr>
          <p:nvPr/>
        </p:nvPicPr>
        <p:blipFill>
          <a:blip r:embed="rId6"/>
          <a:stretch>
            <a:fillRect/>
          </a:stretch>
        </p:blipFill>
        <p:spPr>
          <a:xfrm>
            <a:off x="4558333" y="144151"/>
            <a:ext cx="4046021" cy="2221355"/>
          </a:xfrm>
          <a:prstGeom prst="rect">
            <a:avLst/>
          </a:prstGeom>
        </p:spPr>
      </p:pic>
    </p:spTree>
    <p:extLst>
      <p:ext uri="{BB962C8B-B14F-4D97-AF65-F5344CB8AC3E}">
        <p14:creationId xmlns:p14="http://schemas.microsoft.com/office/powerpoint/2010/main" val="31593729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4356" y="0"/>
            <a:ext cx="6246688" cy="6178331"/>
          </a:xfrm>
          <a:prstGeom prst="rect">
            <a:avLst/>
          </a:prstGeom>
        </p:spPr>
      </p:pic>
      <p:sp>
        <p:nvSpPr>
          <p:cNvPr id="6" name="TextBox 5">
            <a:extLst>
              <a:ext uri="{FF2B5EF4-FFF2-40B4-BE49-F238E27FC236}">
                <a16:creationId xmlns:a16="http://schemas.microsoft.com/office/drawing/2014/main" id="{DAFA1E9C-FCAE-4D2E-A251-699EF424CD55}"/>
              </a:ext>
            </a:extLst>
          </p:cNvPr>
          <p:cNvSpPr txBox="1"/>
          <p:nvPr/>
        </p:nvSpPr>
        <p:spPr>
          <a:xfrm>
            <a:off x="6745255" y="646326"/>
            <a:ext cx="5100848" cy="4524315"/>
          </a:xfrm>
          <a:prstGeom prst="rect">
            <a:avLst/>
          </a:prstGeom>
          <a:noFill/>
        </p:spPr>
        <p:txBody>
          <a:bodyPr wrap="square">
            <a:spAutoFit/>
          </a:bodyPr>
          <a:lstStyle/>
          <a:p>
            <a:pPr algn="just">
              <a:buClr>
                <a:srgbClr val="FF6600"/>
              </a:buClr>
            </a:pPr>
            <a:r>
              <a:rPr lang="pt-PT" u="sng" dirty="0" err="1">
                <a:solidFill>
                  <a:schemeClr val="tx1">
                    <a:lumMod val="85000"/>
                  </a:schemeClr>
                </a:solidFill>
                <a:latin typeface="+mj-lt"/>
              </a:rPr>
              <a:t>First</a:t>
            </a:r>
            <a:r>
              <a:rPr lang="pt-PT" u="sng" dirty="0">
                <a:solidFill>
                  <a:schemeClr val="tx1">
                    <a:lumMod val="85000"/>
                  </a:schemeClr>
                </a:solidFill>
                <a:latin typeface="+mj-lt"/>
              </a:rPr>
              <a:t> </a:t>
            </a:r>
            <a:r>
              <a:rPr lang="pt-PT" u="sng" dirty="0" err="1">
                <a:solidFill>
                  <a:schemeClr val="tx1">
                    <a:lumMod val="85000"/>
                  </a:schemeClr>
                </a:solidFill>
                <a:latin typeface="+mj-lt"/>
              </a:rPr>
              <a:t>activity</a:t>
            </a:r>
            <a:r>
              <a:rPr lang="pt-PT" dirty="0">
                <a:solidFill>
                  <a:schemeClr val="tx1">
                    <a:lumMod val="85000"/>
                  </a:schemeClr>
                </a:solidFill>
                <a:latin typeface="+mj-lt"/>
              </a:rPr>
              <a:t>:</a:t>
            </a:r>
          </a:p>
          <a:p>
            <a:pPr algn="just">
              <a:buClr>
                <a:srgbClr val="FF6600"/>
              </a:buClr>
            </a:pPr>
            <a:endParaRPr lang="pt-PT" dirty="0">
              <a:solidFill>
                <a:schemeClr val="tx1">
                  <a:lumMod val="85000"/>
                </a:schemeClr>
              </a:solidFill>
              <a:latin typeface="+mj-lt"/>
            </a:endParaRPr>
          </a:p>
          <a:p>
            <a:pPr>
              <a:buClr>
                <a:srgbClr val="FF6600"/>
              </a:buClr>
            </a:pPr>
            <a:r>
              <a:rPr lang="pt-PT" dirty="0" err="1" smtClean="0">
                <a:solidFill>
                  <a:schemeClr val="tx1">
                    <a:lumMod val="85000"/>
                  </a:schemeClr>
                </a:solidFill>
                <a:latin typeface="+mj-lt"/>
              </a:rPr>
              <a:t>Exercise</a:t>
            </a:r>
            <a:r>
              <a:rPr lang="pt-PT" dirty="0" smtClean="0">
                <a:solidFill>
                  <a:schemeClr val="tx1">
                    <a:lumMod val="85000"/>
                  </a:schemeClr>
                </a:solidFill>
                <a:latin typeface="+mj-lt"/>
              </a:rPr>
              <a:t> “</a:t>
            </a:r>
            <a:r>
              <a:rPr lang="pt-PT" dirty="0" err="1" smtClean="0">
                <a:solidFill>
                  <a:schemeClr val="tx1">
                    <a:lumMod val="85000"/>
                  </a:schemeClr>
                </a:solidFill>
                <a:latin typeface="+mj-lt"/>
              </a:rPr>
              <a:t>Dynamic</a:t>
            </a:r>
            <a:r>
              <a:rPr lang="pt-PT" dirty="0" smtClean="0">
                <a:solidFill>
                  <a:schemeClr val="tx1">
                    <a:lumMod val="85000"/>
                  </a:schemeClr>
                </a:solidFill>
                <a:latin typeface="+mj-lt"/>
              </a:rPr>
              <a:t> </a:t>
            </a:r>
            <a:r>
              <a:rPr lang="pt-PT" dirty="0">
                <a:solidFill>
                  <a:schemeClr val="tx1">
                    <a:lumMod val="85000"/>
                  </a:schemeClr>
                </a:solidFill>
                <a:latin typeface="+mj-lt"/>
              </a:rPr>
              <a:t>Messenger”, </a:t>
            </a:r>
            <a:r>
              <a:rPr lang="pt-PT" dirty="0" smtClean="0">
                <a:solidFill>
                  <a:schemeClr val="tx1">
                    <a:lumMod val="85000"/>
                  </a:schemeClr>
                </a:solidFill>
                <a:latin typeface="+mj-lt"/>
              </a:rPr>
              <a:t>2022</a:t>
            </a:r>
            <a:endParaRPr lang="pt-PT" dirty="0">
              <a:solidFill>
                <a:schemeClr val="tx1">
                  <a:lumMod val="85000"/>
                </a:schemeClr>
              </a:solidFill>
              <a:latin typeface="+mj-lt"/>
            </a:endParaRPr>
          </a:p>
          <a:p>
            <a:pPr>
              <a:buClr>
                <a:srgbClr val="FF6600"/>
              </a:buClr>
            </a:pPr>
            <a:endParaRPr lang="pt-PT" dirty="0">
              <a:solidFill>
                <a:schemeClr val="tx1">
                  <a:lumMod val="85000"/>
                </a:schemeClr>
              </a:solidFill>
              <a:latin typeface="+mj-lt"/>
            </a:endParaRPr>
          </a:p>
          <a:p>
            <a:pPr marL="285750" indent="-285750">
              <a:buClr>
                <a:srgbClr val="FF6600"/>
              </a:buClr>
              <a:buFont typeface="Arial" panose="020B0604020202020204" pitchFamily="34" charset="0"/>
              <a:buChar char="•"/>
            </a:pPr>
            <a:r>
              <a:rPr lang="pt-PT" dirty="0">
                <a:solidFill>
                  <a:schemeClr val="tx1">
                    <a:lumMod val="85000"/>
                  </a:schemeClr>
                </a:solidFill>
                <a:latin typeface="+mj-lt"/>
              </a:rPr>
              <a:t>120 </a:t>
            </a:r>
            <a:r>
              <a:rPr lang="pt-PT" dirty="0" err="1" smtClean="0">
                <a:solidFill>
                  <a:schemeClr val="tx1">
                    <a:lumMod val="85000"/>
                  </a:schemeClr>
                </a:solidFill>
                <a:latin typeface="+mj-lt"/>
              </a:rPr>
              <a:t>unmanned</a:t>
            </a:r>
            <a:r>
              <a:rPr lang="pt-PT" dirty="0" smtClean="0">
                <a:solidFill>
                  <a:schemeClr val="tx1">
                    <a:lumMod val="85000"/>
                  </a:schemeClr>
                </a:solidFill>
                <a:latin typeface="+mj-lt"/>
              </a:rPr>
              <a:t> </a:t>
            </a:r>
            <a:r>
              <a:rPr lang="pt-PT" dirty="0">
                <a:solidFill>
                  <a:schemeClr val="tx1">
                    <a:lumMod val="85000"/>
                  </a:schemeClr>
                </a:solidFill>
                <a:latin typeface="+mj-lt"/>
              </a:rPr>
              <a:t>and </a:t>
            </a:r>
            <a:r>
              <a:rPr lang="pt-PT" dirty="0" err="1">
                <a:solidFill>
                  <a:schemeClr val="tx1">
                    <a:lumMod val="85000"/>
                  </a:schemeClr>
                </a:solidFill>
                <a:latin typeface="+mj-lt"/>
              </a:rPr>
              <a:t>robotic</a:t>
            </a:r>
            <a:r>
              <a:rPr lang="pt-PT" dirty="0">
                <a:solidFill>
                  <a:schemeClr val="tx1">
                    <a:lumMod val="85000"/>
                  </a:schemeClr>
                </a:solidFill>
                <a:latin typeface="+mj-lt"/>
              </a:rPr>
              <a:t> </a:t>
            </a:r>
            <a:r>
              <a:rPr lang="pt-PT" dirty="0" err="1">
                <a:solidFill>
                  <a:schemeClr val="tx1">
                    <a:lumMod val="85000"/>
                  </a:schemeClr>
                </a:solidFill>
                <a:latin typeface="+mj-lt"/>
              </a:rPr>
              <a:t>systems</a:t>
            </a:r>
            <a:endParaRPr lang="pt-PT" dirty="0">
              <a:solidFill>
                <a:schemeClr val="tx1">
                  <a:lumMod val="85000"/>
                </a:schemeClr>
              </a:solidFill>
              <a:latin typeface="+mj-lt"/>
            </a:endParaRPr>
          </a:p>
          <a:p>
            <a:pPr marL="285750" indent="-285750" algn="just">
              <a:buClr>
                <a:srgbClr val="FF6600"/>
              </a:buClr>
              <a:buFont typeface="Arial" panose="020B0604020202020204" pitchFamily="34" charset="0"/>
              <a:buChar char="•"/>
            </a:pPr>
            <a:r>
              <a:rPr lang="pt-PT" dirty="0" smtClean="0">
                <a:solidFill>
                  <a:schemeClr val="tx1">
                    <a:lumMod val="85000"/>
                  </a:schemeClr>
                </a:solidFill>
                <a:latin typeface="+mj-lt"/>
              </a:rPr>
              <a:t>25 </a:t>
            </a:r>
            <a:r>
              <a:rPr lang="pt-PT" dirty="0">
                <a:solidFill>
                  <a:schemeClr val="tx1">
                    <a:lumMod val="85000"/>
                  </a:schemeClr>
                </a:solidFill>
                <a:latin typeface="+mj-lt"/>
              </a:rPr>
              <a:t>countries</a:t>
            </a:r>
          </a:p>
          <a:p>
            <a:pPr marL="285750" indent="-285750" algn="just">
              <a:buClr>
                <a:srgbClr val="FF6600"/>
              </a:buClr>
              <a:buFont typeface="Arial" panose="020B0604020202020204" pitchFamily="34" charset="0"/>
              <a:buChar char="•"/>
            </a:pPr>
            <a:r>
              <a:rPr lang="pt-PT" dirty="0">
                <a:solidFill>
                  <a:schemeClr val="tx1">
                    <a:lumMod val="85000"/>
                  </a:schemeClr>
                </a:solidFill>
                <a:latin typeface="+mj-lt"/>
              </a:rPr>
              <a:t>10 naval </a:t>
            </a:r>
            <a:r>
              <a:rPr lang="pt-PT" dirty="0" err="1">
                <a:solidFill>
                  <a:schemeClr val="tx1">
                    <a:lumMod val="85000"/>
                  </a:schemeClr>
                </a:solidFill>
                <a:latin typeface="+mj-lt"/>
              </a:rPr>
              <a:t>ships</a:t>
            </a:r>
            <a:endParaRPr lang="pt-PT" dirty="0">
              <a:solidFill>
                <a:schemeClr val="tx1">
                  <a:lumMod val="85000"/>
                </a:schemeClr>
              </a:solidFill>
              <a:latin typeface="+mj-lt"/>
            </a:endParaRPr>
          </a:p>
          <a:p>
            <a:pPr marL="285750" indent="-285750" algn="just">
              <a:buClr>
                <a:srgbClr val="FF6600"/>
              </a:buClr>
              <a:buFont typeface="Arial" panose="020B0604020202020204" pitchFamily="34" charset="0"/>
              <a:buChar char="•"/>
            </a:pPr>
            <a:r>
              <a:rPr lang="pt-PT" dirty="0">
                <a:solidFill>
                  <a:schemeClr val="tx1">
                    <a:lumMod val="85000"/>
                  </a:schemeClr>
                </a:solidFill>
                <a:latin typeface="+mj-lt"/>
              </a:rPr>
              <a:t>7 research </a:t>
            </a:r>
            <a:r>
              <a:rPr lang="pt-PT" dirty="0" err="1">
                <a:solidFill>
                  <a:schemeClr val="tx1">
                    <a:lumMod val="85000"/>
                  </a:schemeClr>
                </a:solidFill>
                <a:latin typeface="+mj-lt"/>
              </a:rPr>
              <a:t>ships</a:t>
            </a:r>
            <a:endParaRPr lang="pt-PT" dirty="0">
              <a:solidFill>
                <a:schemeClr val="tx1">
                  <a:lumMod val="85000"/>
                </a:schemeClr>
              </a:solidFill>
              <a:latin typeface="+mj-lt"/>
            </a:endParaRPr>
          </a:p>
          <a:p>
            <a:pPr algn="just">
              <a:buClr>
                <a:srgbClr val="FF6600"/>
              </a:buClr>
            </a:pPr>
            <a:endParaRPr lang="pt-PT" dirty="0">
              <a:solidFill>
                <a:schemeClr val="tx1">
                  <a:lumMod val="85000"/>
                </a:schemeClr>
              </a:solidFill>
              <a:latin typeface="+mj-lt"/>
            </a:endParaRPr>
          </a:p>
          <a:p>
            <a:pPr>
              <a:buClr>
                <a:srgbClr val="FF6600"/>
              </a:buClr>
            </a:pPr>
            <a:r>
              <a:rPr lang="pt-PT" dirty="0" err="1">
                <a:solidFill>
                  <a:schemeClr val="tx1">
                    <a:lumMod val="85000"/>
                  </a:schemeClr>
                </a:solidFill>
                <a:latin typeface="+mj-lt"/>
              </a:rPr>
              <a:t>Military</a:t>
            </a:r>
            <a:r>
              <a:rPr lang="pt-PT" dirty="0">
                <a:solidFill>
                  <a:schemeClr val="tx1">
                    <a:lumMod val="85000"/>
                  </a:schemeClr>
                </a:solidFill>
                <a:latin typeface="+mj-lt"/>
              </a:rPr>
              <a:t> </a:t>
            </a:r>
            <a:r>
              <a:rPr lang="pt-PT" dirty="0" err="1">
                <a:solidFill>
                  <a:schemeClr val="tx1">
                    <a:lumMod val="85000"/>
                  </a:schemeClr>
                </a:solidFill>
                <a:latin typeface="+mj-lt"/>
              </a:rPr>
              <a:t>actors</a:t>
            </a:r>
            <a:r>
              <a:rPr lang="pt-PT" dirty="0">
                <a:solidFill>
                  <a:schemeClr val="tx1">
                    <a:lumMod val="85000"/>
                  </a:schemeClr>
                </a:solidFill>
                <a:latin typeface="+mj-lt"/>
              </a:rPr>
              <a:t>, </a:t>
            </a:r>
            <a:r>
              <a:rPr lang="pt-PT" dirty="0" err="1" smtClean="0">
                <a:solidFill>
                  <a:schemeClr val="tx1">
                    <a:lumMod val="85000"/>
                  </a:schemeClr>
                </a:solidFill>
                <a:latin typeface="+mj-lt"/>
              </a:rPr>
              <a:t>including</a:t>
            </a:r>
            <a:r>
              <a:rPr lang="pt-PT" dirty="0" smtClean="0">
                <a:solidFill>
                  <a:schemeClr val="tx1">
                    <a:lumMod val="85000"/>
                  </a:schemeClr>
                </a:solidFill>
                <a:latin typeface="+mj-lt"/>
              </a:rPr>
              <a:t>…4 </a:t>
            </a:r>
            <a:r>
              <a:rPr lang="pt-PT" dirty="0" err="1">
                <a:solidFill>
                  <a:schemeClr val="tx1">
                    <a:lumMod val="85000"/>
                  </a:schemeClr>
                </a:solidFill>
                <a:latin typeface="+mj-lt"/>
              </a:rPr>
              <a:t>excellence</a:t>
            </a:r>
            <a:r>
              <a:rPr lang="pt-PT" dirty="0">
                <a:solidFill>
                  <a:schemeClr val="tx1">
                    <a:lumMod val="85000"/>
                  </a:schemeClr>
                </a:solidFill>
                <a:latin typeface="+mj-lt"/>
              </a:rPr>
              <a:t> centres, 2 NATO </a:t>
            </a:r>
            <a:r>
              <a:rPr lang="pt-PT" dirty="0" err="1">
                <a:solidFill>
                  <a:schemeClr val="tx1">
                    <a:lumMod val="85000"/>
                  </a:schemeClr>
                </a:solidFill>
                <a:latin typeface="+mj-lt"/>
              </a:rPr>
              <a:t>HQs</a:t>
            </a:r>
            <a:endParaRPr lang="pt-PT" dirty="0">
              <a:solidFill>
                <a:schemeClr val="tx1">
                  <a:lumMod val="85000"/>
                </a:schemeClr>
              </a:solidFill>
              <a:latin typeface="+mj-lt"/>
            </a:endParaRPr>
          </a:p>
          <a:p>
            <a:pPr>
              <a:buClr>
                <a:srgbClr val="FF6600"/>
              </a:buClr>
            </a:pPr>
            <a:endParaRPr lang="pt-PT" dirty="0">
              <a:solidFill>
                <a:schemeClr val="tx1">
                  <a:lumMod val="85000"/>
                </a:schemeClr>
              </a:solidFill>
              <a:latin typeface="+mj-lt"/>
            </a:endParaRPr>
          </a:p>
          <a:p>
            <a:pPr>
              <a:buClr>
                <a:srgbClr val="FF6600"/>
              </a:buClr>
            </a:pPr>
            <a:r>
              <a:rPr lang="pt-PT" dirty="0" err="1">
                <a:solidFill>
                  <a:schemeClr val="tx1">
                    <a:lumMod val="85000"/>
                  </a:schemeClr>
                </a:solidFill>
                <a:latin typeface="+mj-lt"/>
              </a:rPr>
              <a:t>Not</a:t>
            </a:r>
            <a:r>
              <a:rPr lang="pt-PT" dirty="0">
                <a:solidFill>
                  <a:schemeClr val="tx1">
                    <a:lumMod val="85000"/>
                  </a:schemeClr>
                </a:solidFill>
                <a:latin typeface="+mj-lt"/>
              </a:rPr>
              <a:t> </a:t>
            </a:r>
            <a:r>
              <a:rPr lang="pt-PT" dirty="0" err="1">
                <a:solidFill>
                  <a:schemeClr val="tx1">
                    <a:lumMod val="85000"/>
                  </a:schemeClr>
                </a:solidFill>
                <a:latin typeface="+mj-lt"/>
              </a:rPr>
              <a:t>only</a:t>
            </a:r>
            <a:r>
              <a:rPr lang="pt-PT" dirty="0">
                <a:solidFill>
                  <a:schemeClr val="tx1">
                    <a:lumMod val="85000"/>
                  </a:schemeClr>
                </a:solidFill>
                <a:latin typeface="+mj-lt"/>
              </a:rPr>
              <a:t> </a:t>
            </a:r>
            <a:r>
              <a:rPr lang="pt-PT" dirty="0" err="1">
                <a:solidFill>
                  <a:schemeClr val="tx1">
                    <a:lumMod val="85000"/>
                  </a:schemeClr>
                </a:solidFill>
                <a:latin typeface="+mj-lt"/>
              </a:rPr>
              <a:t>military</a:t>
            </a:r>
            <a:r>
              <a:rPr lang="pt-PT" dirty="0">
                <a:solidFill>
                  <a:schemeClr val="tx1">
                    <a:lumMod val="85000"/>
                  </a:schemeClr>
                </a:solidFill>
                <a:latin typeface="+mj-lt"/>
              </a:rPr>
              <a:t> </a:t>
            </a:r>
            <a:r>
              <a:rPr lang="pt-PT" dirty="0" err="1">
                <a:solidFill>
                  <a:schemeClr val="tx1">
                    <a:lumMod val="85000"/>
                  </a:schemeClr>
                </a:solidFill>
                <a:latin typeface="+mj-lt"/>
              </a:rPr>
              <a:t>actors</a:t>
            </a:r>
            <a:r>
              <a:rPr lang="pt-PT" dirty="0">
                <a:solidFill>
                  <a:schemeClr val="tx1">
                    <a:lumMod val="85000"/>
                  </a:schemeClr>
                </a:solidFill>
                <a:latin typeface="+mj-lt"/>
              </a:rPr>
              <a:t>, </a:t>
            </a:r>
            <a:r>
              <a:rPr lang="pt-PT" dirty="0" err="1">
                <a:solidFill>
                  <a:schemeClr val="tx1">
                    <a:lumMod val="85000"/>
                  </a:schemeClr>
                </a:solidFill>
                <a:latin typeface="+mj-lt"/>
              </a:rPr>
              <a:t>civilan</a:t>
            </a:r>
            <a:r>
              <a:rPr lang="pt-PT" dirty="0">
                <a:solidFill>
                  <a:schemeClr val="tx1">
                    <a:lumMod val="85000"/>
                  </a:schemeClr>
                </a:solidFill>
                <a:latin typeface="+mj-lt"/>
              </a:rPr>
              <a:t> </a:t>
            </a:r>
            <a:r>
              <a:rPr lang="pt-PT" dirty="0" smtClean="0">
                <a:solidFill>
                  <a:schemeClr val="tx1">
                    <a:lumMod val="85000"/>
                  </a:schemeClr>
                </a:solidFill>
                <a:latin typeface="+mj-lt"/>
              </a:rPr>
              <a:t>too…</a:t>
            </a:r>
            <a:r>
              <a:rPr lang="pt-PT" dirty="0" err="1" smtClean="0">
                <a:solidFill>
                  <a:schemeClr val="tx1">
                    <a:lumMod val="85000"/>
                  </a:schemeClr>
                </a:solidFill>
                <a:latin typeface="+mj-lt"/>
              </a:rPr>
              <a:t>universities,vendors</a:t>
            </a:r>
            <a:r>
              <a:rPr lang="pt-PT" dirty="0">
                <a:solidFill>
                  <a:schemeClr val="tx1">
                    <a:lumMod val="85000"/>
                  </a:schemeClr>
                </a:solidFill>
                <a:latin typeface="+mj-lt"/>
              </a:rPr>
              <a:t>, </a:t>
            </a:r>
            <a:r>
              <a:rPr lang="pt-PT" dirty="0" err="1">
                <a:solidFill>
                  <a:schemeClr val="tx1">
                    <a:lumMod val="85000"/>
                  </a:schemeClr>
                </a:solidFill>
                <a:latin typeface="+mj-lt"/>
              </a:rPr>
              <a:t>consultants</a:t>
            </a:r>
            <a:r>
              <a:rPr lang="pt-PT" dirty="0">
                <a:solidFill>
                  <a:schemeClr val="tx1">
                    <a:lumMod val="85000"/>
                  </a:schemeClr>
                </a:solidFill>
                <a:latin typeface="+mj-lt"/>
              </a:rPr>
              <a:t>, etc.</a:t>
            </a:r>
          </a:p>
          <a:p>
            <a:pPr algn="just">
              <a:buClr>
                <a:srgbClr val="FF6600"/>
              </a:buClr>
            </a:pPr>
            <a:endParaRPr lang="pt-PT" dirty="0">
              <a:solidFill>
                <a:schemeClr val="tx1">
                  <a:lumMod val="85000"/>
                </a:schemeClr>
              </a:solidFill>
              <a:latin typeface="+mj-lt"/>
            </a:endParaRPr>
          </a:p>
          <a:p>
            <a:pPr algn="just">
              <a:buClr>
                <a:srgbClr val="FF6600"/>
              </a:buClr>
            </a:pPr>
            <a:r>
              <a:rPr lang="pt-PT" b="1" dirty="0" err="1" smtClean="0">
                <a:solidFill>
                  <a:schemeClr val="tx1">
                    <a:lumMod val="85000"/>
                  </a:schemeClr>
                </a:solidFill>
                <a:latin typeface="+mj-lt"/>
              </a:rPr>
              <a:t>Largest</a:t>
            </a:r>
            <a:r>
              <a:rPr lang="pt-PT" b="1" dirty="0" smtClean="0">
                <a:solidFill>
                  <a:schemeClr val="tx1">
                    <a:lumMod val="85000"/>
                  </a:schemeClr>
                </a:solidFill>
                <a:latin typeface="+mj-lt"/>
              </a:rPr>
              <a:t> </a:t>
            </a:r>
            <a:r>
              <a:rPr lang="pt-PT" b="1" dirty="0" err="1" smtClean="0">
                <a:solidFill>
                  <a:schemeClr val="tx1">
                    <a:lumMod val="85000"/>
                  </a:schemeClr>
                </a:solidFill>
                <a:latin typeface="+mj-lt"/>
              </a:rPr>
              <a:t>ever</a:t>
            </a:r>
            <a:r>
              <a:rPr lang="pt-PT" b="1" dirty="0" smtClean="0">
                <a:solidFill>
                  <a:schemeClr val="tx1">
                    <a:lumMod val="85000"/>
                  </a:schemeClr>
                </a:solidFill>
                <a:latin typeface="+mj-lt"/>
              </a:rPr>
              <a:t> radio </a:t>
            </a:r>
            <a:r>
              <a:rPr lang="pt-PT" b="1" dirty="0" err="1" smtClean="0">
                <a:solidFill>
                  <a:schemeClr val="tx1">
                    <a:lumMod val="85000"/>
                  </a:schemeClr>
                </a:solidFill>
                <a:latin typeface="+mj-lt"/>
              </a:rPr>
              <a:t>spectrum</a:t>
            </a:r>
            <a:r>
              <a:rPr lang="pt-PT" b="1" dirty="0" smtClean="0">
                <a:solidFill>
                  <a:schemeClr val="tx1">
                    <a:lumMod val="85000"/>
                  </a:schemeClr>
                </a:solidFill>
                <a:latin typeface="+mj-lt"/>
              </a:rPr>
              <a:t> </a:t>
            </a:r>
            <a:r>
              <a:rPr lang="pt-PT" b="1" dirty="0" err="1">
                <a:solidFill>
                  <a:schemeClr val="tx1">
                    <a:lumMod val="85000"/>
                  </a:schemeClr>
                </a:solidFill>
                <a:latin typeface="+mj-lt"/>
              </a:rPr>
              <a:t>usage</a:t>
            </a:r>
            <a:r>
              <a:rPr lang="pt-PT" b="1" dirty="0">
                <a:solidFill>
                  <a:schemeClr val="tx1">
                    <a:lumMod val="85000"/>
                  </a:schemeClr>
                </a:solidFill>
                <a:latin typeface="+mj-lt"/>
              </a:rPr>
              <a:t> in </a:t>
            </a:r>
            <a:r>
              <a:rPr lang="pt-PT" b="1" dirty="0" smtClean="0">
                <a:solidFill>
                  <a:schemeClr val="tx1">
                    <a:lumMod val="85000"/>
                  </a:schemeClr>
                </a:solidFill>
                <a:latin typeface="+mj-lt"/>
              </a:rPr>
              <a:t>PT</a:t>
            </a:r>
            <a:endParaRPr lang="pt-PT" dirty="0">
              <a:solidFill>
                <a:schemeClr val="tx1">
                  <a:lumMod val="85000"/>
                </a:schemeClr>
              </a:solidFill>
              <a:latin typeface="+mj-lt"/>
            </a:endParaRPr>
          </a:p>
        </p:txBody>
      </p:sp>
      <p:pic>
        <p:nvPicPr>
          <p:cNvPr id="8" name="Picture 7"/>
          <p:cNvPicPr>
            <a:picLocks noChangeAspect="1"/>
          </p:cNvPicPr>
          <p:nvPr/>
        </p:nvPicPr>
        <p:blipFill>
          <a:blip r:embed="rId3"/>
          <a:stretch>
            <a:fillRect/>
          </a:stretch>
        </p:blipFill>
        <p:spPr>
          <a:xfrm>
            <a:off x="10279063" y="111125"/>
            <a:ext cx="1800224" cy="1070403"/>
          </a:xfrm>
          <a:prstGeom prst="rect">
            <a:avLst/>
          </a:prstGeom>
        </p:spPr>
      </p:pic>
      <p:sp>
        <p:nvSpPr>
          <p:cNvPr id="7" name="TextBox 6"/>
          <p:cNvSpPr txBox="1"/>
          <p:nvPr/>
        </p:nvSpPr>
        <p:spPr>
          <a:xfrm>
            <a:off x="784531" y="6218189"/>
            <a:ext cx="10260188" cy="830997"/>
          </a:xfrm>
          <a:prstGeom prst="rect">
            <a:avLst/>
          </a:prstGeom>
          <a:noFill/>
        </p:spPr>
        <p:txBody>
          <a:bodyPr wrap="square" rtlCol="0">
            <a:spAutoFit/>
          </a:bodyPr>
          <a:lstStyle/>
          <a:p>
            <a:r>
              <a:rPr lang="en-GB" sz="1200" i="1" dirty="0" smtClean="0"/>
              <a:t>See also</a:t>
            </a:r>
            <a:r>
              <a:rPr lang="en-GB" sz="1200" dirty="0"/>
              <a:t>: Mendonça, S. (forthcoming), “Creative Regulatory Environments: Synergies (not trade-offs) between regulation and innovation in eras of transition” in T. </a:t>
            </a:r>
            <a:r>
              <a:rPr lang="en-GB" sz="1200" dirty="0" err="1"/>
              <a:t>Devezas</a:t>
            </a:r>
            <a:r>
              <a:rPr lang="en-GB" sz="1200" dirty="0"/>
              <a:t>, J. </a:t>
            </a:r>
            <a:r>
              <a:rPr lang="en-GB" sz="1200" dirty="0" err="1"/>
              <a:t>Leitão</a:t>
            </a:r>
            <a:r>
              <a:rPr lang="en-GB" sz="1200" dirty="0"/>
              <a:t>, D. </a:t>
            </a:r>
            <a:r>
              <a:rPr lang="en-GB" sz="1200" dirty="0" err="1"/>
              <a:t>LePoire</a:t>
            </a:r>
            <a:r>
              <a:rPr lang="en-GB" sz="1200" dirty="0"/>
              <a:t>, and A. </a:t>
            </a:r>
            <a:r>
              <a:rPr lang="en-GB" sz="1200" dirty="0" err="1"/>
              <a:t>Sarygulov</a:t>
            </a:r>
            <a:r>
              <a:rPr lang="en-GB" sz="1200" dirty="0"/>
              <a:t> (</a:t>
            </a:r>
            <a:r>
              <a:rPr lang="en-GB" sz="1200" dirty="0" err="1"/>
              <a:t>eds</a:t>
            </a:r>
            <a:r>
              <a:rPr lang="en-GB" sz="1200" dirty="0"/>
              <a:t>), Global Energy Transition and Sustainable Development Challenges: Models, Scenarios, Material, Technologies and Regions, Berlin: Springer.</a:t>
            </a:r>
          </a:p>
          <a:p>
            <a:endParaRPr lang="en-GB" sz="1200" dirty="0"/>
          </a:p>
        </p:txBody>
      </p:sp>
      <p:sp>
        <p:nvSpPr>
          <p:cNvPr id="9" name="TextBox 8"/>
          <p:cNvSpPr txBox="1"/>
          <p:nvPr/>
        </p:nvSpPr>
        <p:spPr>
          <a:xfrm>
            <a:off x="6745255" y="5355358"/>
            <a:ext cx="5193316" cy="461665"/>
          </a:xfrm>
          <a:prstGeom prst="rect">
            <a:avLst/>
          </a:prstGeom>
          <a:noFill/>
        </p:spPr>
        <p:txBody>
          <a:bodyPr wrap="square" rtlCol="0">
            <a:spAutoFit/>
          </a:bodyPr>
          <a:lstStyle/>
          <a:p>
            <a:r>
              <a:rPr lang="en-GB" sz="1200" i="1" dirty="0" smtClean="0"/>
              <a:t>Source</a:t>
            </a:r>
            <a:r>
              <a:rPr lang="en-GB" sz="1200" dirty="0" smtClean="0"/>
              <a:t>: </a:t>
            </a:r>
            <a:r>
              <a:rPr lang="en-GB" sz="1200" dirty="0"/>
              <a:t>Sandro Mendonça, Department of Economics, </a:t>
            </a:r>
            <a:r>
              <a:rPr lang="en-GB" sz="1200" dirty="0" err="1"/>
              <a:t>Iscte</a:t>
            </a:r>
            <a:r>
              <a:rPr lang="en-GB" sz="1200" dirty="0"/>
              <a:t> Business School</a:t>
            </a:r>
            <a:r>
              <a:rPr lang="en-GB" sz="1200" dirty="0" smtClean="0"/>
              <a:t>, </a:t>
            </a:r>
            <a:r>
              <a:rPr lang="en-GB" sz="1200" dirty="0" err="1"/>
              <a:t>Instituto</a:t>
            </a:r>
            <a:r>
              <a:rPr lang="en-GB" sz="1200" dirty="0"/>
              <a:t> </a:t>
            </a:r>
            <a:r>
              <a:rPr lang="en-GB" sz="1200" dirty="0" err="1"/>
              <a:t>Universitário</a:t>
            </a:r>
            <a:r>
              <a:rPr lang="en-GB" sz="1200" dirty="0"/>
              <a:t> de </a:t>
            </a:r>
            <a:r>
              <a:rPr lang="en-GB" sz="1200" dirty="0" err="1"/>
              <a:t>Lisboa</a:t>
            </a:r>
            <a:r>
              <a:rPr lang="en-GB" sz="1200" dirty="0"/>
              <a:t> (ISCTE-IUL)  </a:t>
            </a:r>
          </a:p>
        </p:txBody>
      </p:sp>
    </p:spTree>
    <p:extLst>
      <p:ext uri="{BB962C8B-B14F-4D97-AF65-F5344CB8AC3E}">
        <p14:creationId xmlns:p14="http://schemas.microsoft.com/office/powerpoint/2010/main" val="7559364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p:txBody>
          <a:bodyPr/>
          <a:lstStyle/>
          <a:p>
            <a:pPr marL="0" indent="0">
              <a:buNone/>
            </a:pPr>
            <a:r>
              <a:rPr lang="en-GB" b="1" dirty="0" smtClean="0"/>
              <a:t>Instrument level</a:t>
            </a:r>
          </a:p>
          <a:p>
            <a:r>
              <a:rPr lang="en-GB" dirty="0"/>
              <a:t>Portugal’s regulatory sandbox on telecoms and defence</a:t>
            </a:r>
          </a:p>
        </p:txBody>
      </p:sp>
      <p:sp>
        <p:nvSpPr>
          <p:cNvPr id="7" name="Content Placeholder 6"/>
          <p:cNvSpPr>
            <a:spLocks noGrp="1"/>
          </p:cNvSpPr>
          <p:nvPr>
            <p:ph sz="half" idx="13"/>
          </p:nvPr>
        </p:nvSpPr>
        <p:spPr/>
        <p:txBody>
          <a:bodyPr/>
          <a:lstStyle/>
          <a:p>
            <a:pPr marL="0" indent="0">
              <a:buNone/>
            </a:pPr>
            <a:r>
              <a:rPr lang="en-GB" b="1" dirty="0" smtClean="0"/>
              <a:t>Policy mix </a:t>
            </a:r>
          </a:p>
          <a:p>
            <a:r>
              <a:rPr lang="en-GB" dirty="0" smtClean="0"/>
              <a:t>Spain: Catalonia’s S3</a:t>
            </a:r>
          </a:p>
          <a:p>
            <a:r>
              <a:rPr lang="en-GB" dirty="0" smtClean="0">
                <a:solidFill>
                  <a:schemeClr val="accent6"/>
                </a:solidFill>
              </a:rPr>
              <a:t>Austria’s transformative policy mix</a:t>
            </a:r>
            <a:endParaRPr lang="en-GB" dirty="0">
              <a:solidFill>
                <a:schemeClr val="accent6"/>
              </a:solidFill>
            </a:endParaRPr>
          </a:p>
        </p:txBody>
      </p:sp>
      <p:sp>
        <p:nvSpPr>
          <p:cNvPr id="8" name="Content Placeholder 7"/>
          <p:cNvSpPr>
            <a:spLocks noGrp="1"/>
          </p:cNvSpPr>
          <p:nvPr>
            <p:ph sz="half" idx="14"/>
          </p:nvPr>
        </p:nvSpPr>
        <p:spPr>
          <a:xfrm>
            <a:off x="8106311" y="1825625"/>
            <a:ext cx="3623940" cy="3763134"/>
          </a:xfrm>
        </p:spPr>
        <p:txBody>
          <a:bodyPr/>
          <a:lstStyle/>
          <a:p>
            <a:pPr marL="0" indent="0">
              <a:buNone/>
            </a:pPr>
            <a:r>
              <a:rPr lang="en-GB" b="1" dirty="0" smtClean="0"/>
              <a:t>Broader portfolios</a:t>
            </a:r>
            <a:r>
              <a:rPr lang="en-GB" dirty="0" smtClean="0"/>
              <a:t> </a:t>
            </a:r>
            <a:r>
              <a:rPr lang="en-GB" b="1" dirty="0" smtClean="0"/>
              <a:t>of policies </a:t>
            </a:r>
          </a:p>
          <a:p>
            <a:r>
              <a:rPr lang="en-GB" dirty="0" smtClean="0"/>
              <a:t>Netherlands: Top Sectors </a:t>
            </a:r>
          </a:p>
          <a:p>
            <a:r>
              <a:rPr lang="en-GB" dirty="0"/>
              <a:t>Sweden’s Strategic Innovation Programmes</a:t>
            </a:r>
          </a:p>
          <a:p>
            <a:r>
              <a:rPr lang="en-GB" dirty="0" smtClean="0">
                <a:solidFill>
                  <a:schemeClr val="accent6"/>
                </a:solidFill>
              </a:rPr>
              <a:t>Austria’s </a:t>
            </a:r>
            <a:r>
              <a:rPr lang="en-GB" dirty="0">
                <a:solidFill>
                  <a:schemeClr val="accent6"/>
                </a:solidFill>
              </a:rPr>
              <a:t>Missions</a:t>
            </a:r>
          </a:p>
          <a:p>
            <a:pPr marL="0" indent="0">
              <a:buNone/>
            </a:pPr>
            <a:endParaRPr lang="en-GB" dirty="0"/>
          </a:p>
        </p:txBody>
      </p:sp>
      <p:sp>
        <p:nvSpPr>
          <p:cNvPr id="5" name="Title 4"/>
          <p:cNvSpPr>
            <a:spLocks noGrp="1"/>
          </p:cNvSpPr>
          <p:nvPr>
            <p:ph type="title"/>
          </p:nvPr>
        </p:nvSpPr>
        <p:spPr>
          <a:xfrm>
            <a:off x="1026423" y="678069"/>
            <a:ext cx="10515600" cy="782357"/>
          </a:xfrm>
        </p:spPr>
        <p:txBody>
          <a:bodyPr/>
          <a:lstStyle/>
          <a:p>
            <a:r>
              <a:rPr lang="en-GB" dirty="0"/>
              <a:t>Examples of transformative policies in national and regional settings</a:t>
            </a:r>
          </a:p>
        </p:txBody>
      </p:sp>
    </p:spTree>
    <p:extLst>
      <p:ext uri="{BB962C8B-B14F-4D97-AF65-F5344CB8AC3E}">
        <p14:creationId xmlns:p14="http://schemas.microsoft.com/office/powerpoint/2010/main" val="31992402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potx" id="{4E874F3A-6BB1-4334-AA3C-CB69D53C2FB0}" vid="{CFDAC62F-BBD6-4674-995E-7A3058955A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76D3E2BC7D54D4E8EF7FC163D1A47E4" ma:contentTypeVersion="4" ma:contentTypeDescription="Create a new document." ma:contentTypeScope="" ma:versionID="3fd7b5f842ecb79c4bd1149b4850e817">
  <xsd:schema xmlns:xsd="http://www.w3.org/2001/XMLSchema" xmlns:xs="http://www.w3.org/2001/XMLSchema" xmlns:p="http://schemas.microsoft.com/office/2006/metadata/properties" xmlns:ns2="214d6826-0800-4930-88e2-74366b35be09" targetNamespace="http://schemas.microsoft.com/office/2006/metadata/properties" ma:root="true" ma:fieldsID="24e474f73cf8e723a96547e54a874f48" ns2:_="">
    <xsd:import namespace="214d6826-0800-4930-88e2-74366b35be0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14d6826-0800-4930-88e2-74366b35be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69A30A4-6AB2-4C55-B513-51421DB82239}">
  <ds:schemaRefs>
    <ds:schemaRef ds:uri="http://schemas.microsoft.com/sharepoint/v3/contenttype/forms"/>
  </ds:schemaRefs>
</ds:datastoreItem>
</file>

<file path=customXml/itemProps2.xml><?xml version="1.0" encoding="utf-8"?>
<ds:datastoreItem xmlns:ds="http://schemas.openxmlformats.org/officeDocument/2006/customXml" ds:itemID="{EEABDF2A-3663-4638-84F9-36B8C0D19F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14d6826-0800-4930-88e2-74366b35be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18FC9D4-D3CA-4592-8ED6-ABD354988836}">
  <ds:schemaRefs>
    <ds:schemaRef ds:uri="http://www.w3.org/XML/1998/namespace"/>
    <ds:schemaRef ds:uri="http://schemas.microsoft.com/office/infopath/2007/PartnerControls"/>
    <ds:schemaRef ds:uri="214d6826-0800-4930-88e2-74366b35be09"/>
    <ds:schemaRef ds:uri="http://purl.org/dc/term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blank</Template>
  <TotalTime>60317</TotalTime>
  <Words>3101</Words>
  <Application>Microsoft Office PowerPoint</Application>
  <PresentationFormat>Widescreen</PresentationFormat>
  <Paragraphs>373</Paragraphs>
  <Slides>32</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Calibri</vt:lpstr>
      <vt:lpstr>EC Square Sans Cond Pro</vt:lpstr>
      <vt:lpstr>EC Square Sans Pro Extra Black</vt:lpstr>
      <vt:lpstr>Segoe UI</vt:lpstr>
      <vt:lpstr>Wingdings</vt:lpstr>
      <vt:lpstr>Wingdings 2</vt:lpstr>
      <vt:lpstr>Office Theme</vt:lpstr>
      <vt:lpstr>Transformative Innovation Policies:  Examples from EU member states  and the JRC ACTIONbook</vt:lpstr>
      <vt:lpstr>Why do we need transformative innovation policies (TIP)?</vt:lpstr>
      <vt:lpstr>What are the features of TIP?</vt:lpstr>
      <vt:lpstr>Examples of transformative policies in national and regional settings</vt:lpstr>
      <vt:lpstr>PowerPoint Presentation</vt:lpstr>
      <vt:lpstr>Sandbox on telecoms and maritime defence: ZLT – Infante D. Henrique, Troia (PT)</vt:lpstr>
      <vt:lpstr>PowerPoint Presentation</vt:lpstr>
      <vt:lpstr>PowerPoint Presentation</vt:lpstr>
      <vt:lpstr>Examples of transformative policies in national and regional settings</vt:lpstr>
      <vt:lpstr>Austria’s transformative policy mix</vt:lpstr>
      <vt:lpstr>Austria’s Missions Approach</vt:lpstr>
      <vt:lpstr>Examples of transformative policies in national and regional settings</vt:lpstr>
      <vt:lpstr>Spain, Catalonia: Adopt a transition perspective and provide paths for everyone</vt:lpstr>
      <vt:lpstr>Spain, Catalonia: the Opportunities Discovery Mechanism </vt:lpstr>
      <vt:lpstr> Examples of transformative policies in national and regional settings</vt:lpstr>
      <vt:lpstr>Netherlands: Mission-oriented Topsector and Innovation Policy </vt:lpstr>
      <vt:lpstr>Netherlands: Mission-oriented Topsector and Innovation Policy </vt:lpstr>
      <vt:lpstr> Examples of transformative policies in national and regional settings</vt:lpstr>
      <vt:lpstr>Sweden’s Strategic Innovation Programmes (SIPs) </vt:lpstr>
      <vt:lpstr>Do not try this at home!</vt:lpstr>
      <vt:lpstr>  Innovation for place-based transformation ACTIONbook, practices and tools </vt:lpstr>
      <vt:lpstr>Where are we coming from?</vt:lpstr>
      <vt:lpstr>PowerPoint Presentation</vt:lpstr>
      <vt:lpstr>PowerPoint Presentation</vt:lpstr>
      <vt:lpstr>Tools for ACTION</vt:lpstr>
      <vt:lpstr>Example of a tool: Regulatory sandbox</vt:lpstr>
      <vt:lpstr>Thank you</vt:lpstr>
      <vt:lpstr>To possibly show if there is interest / questions:  Information on the European Parliament Preparatory Action, implemented by the JRC</vt:lpstr>
      <vt:lpstr>Preparatory Action (PA): Innovation for place-based transformation</vt:lpstr>
      <vt:lpstr>Objectives</vt:lpstr>
      <vt:lpstr>PowerPoint Presentation</vt:lpstr>
      <vt:lpstr>PowerPoint Presentation</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PONTIKAKIS Dimitrios (JRC-SEVILLA)</dc:creator>
  <cp:lastModifiedBy>PONTIKAKIS Dimitrios (JRC-SEVILLA)</cp:lastModifiedBy>
  <cp:revision>346</cp:revision>
  <cp:lastPrinted>2025-01-29T14:37:23Z</cp:lastPrinted>
  <dcterms:created xsi:type="dcterms:W3CDTF">2023-09-18T12:33:03Z</dcterms:created>
  <dcterms:modified xsi:type="dcterms:W3CDTF">2025-01-30T06:27:55Z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0x010100976D3E2BC7D54D4E8EF7FC163D1A47E4</vt:lpwstr>
  </property>
</Properties>
</file>