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1"/>
  </p:notesMasterIdLst>
  <p:handoutMasterIdLst>
    <p:handoutMasterId r:id="rId32"/>
  </p:handoutMasterIdLst>
  <p:sldIdLst>
    <p:sldId id="467" r:id="rId5"/>
    <p:sldId id="468" r:id="rId6"/>
    <p:sldId id="469" r:id="rId7"/>
    <p:sldId id="470" r:id="rId8"/>
    <p:sldId id="471" r:id="rId9"/>
    <p:sldId id="472" r:id="rId10"/>
    <p:sldId id="473" r:id="rId11"/>
    <p:sldId id="474" r:id="rId12"/>
    <p:sldId id="475" r:id="rId13"/>
    <p:sldId id="476" r:id="rId14"/>
    <p:sldId id="477" r:id="rId15"/>
    <p:sldId id="478" r:id="rId16"/>
    <p:sldId id="479" r:id="rId17"/>
    <p:sldId id="454" r:id="rId18"/>
    <p:sldId id="466" r:id="rId19"/>
    <p:sldId id="455" r:id="rId20"/>
    <p:sldId id="456" r:id="rId21"/>
    <p:sldId id="457" r:id="rId22"/>
    <p:sldId id="458" r:id="rId23"/>
    <p:sldId id="446" r:id="rId24"/>
    <p:sldId id="465" r:id="rId25"/>
    <p:sldId id="464" r:id="rId26"/>
    <p:sldId id="463" r:id="rId27"/>
    <p:sldId id="461" r:id="rId28"/>
    <p:sldId id="436" r:id="rId29"/>
    <p:sldId id="453" r:id="rId30"/>
  </p:sldIdLst>
  <p:sldSz cx="12192000" cy="6858000"/>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D9DA"/>
    <a:srgbClr val="0356B1"/>
    <a:srgbClr val="024EA2"/>
    <a:srgbClr val="024B9C"/>
    <a:srgbClr val="035DC1"/>
    <a:srgbClr val="0044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62" autoAdjust="0"/>
    <p:restoredTop sz="85581" autoAdjust="0"/>
  </p:normalViewPr>
  <p:slideViewPr>
    <p:cSldViewPr snapToGrid="0">
      <p:cViewPr varScale="1">
        <p:scale>
          <a:sx n="98" d="100"/>
          <a:sy n="98" d="100"/>
        </p:scale>
        <p:origin x="1320" y="96"/>
      </p:cViewPr>
      <p:guideLst>
        <p:guide orient="horz" pos="2092"/>
        <p:guide pos="3840"/>
      </p:guideLst>
    </p:cSldViewPr>
  </p:slideViewPr>
  <p:notesTextViewPr>
    <p:cViewPr>
      <p:scale>
        <a:sx n="3" d="2"/>
        <a:sy n="3" d="2"/>
      </p:scale>
      <p:origin x="0" y="0"/>
    </p:cViewPr>
  </p:notesTextViewPr>
  <p:sorterViewPr>
    <p:cViewPr>
      <p:scale>
        <a:sx n="125" d="100"/>
        <a:sy n="125" d="100"/>
      </p:scale>
      <p:origin x="0" y="-7987"/>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net1.cec.eu.int\jrc-services\SVQ-Users\pontidi\My%20Documents\Polytropos\deployment.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GB" sz="1600" dirty="0"/>
              <a:t>Investment flows in billion EUR,</a:t>
            </a:r>
            <a:r>
              <a:rPr lang="en-GB" sz="1600" baseline="0" dirty="0"/>
              <a:t> 2023 </a:t>
            </a:r>
            <a:endParaRPr lang="en-GB" sz="1600" dirty="0"/>
          </a:p>
        </c:rich>
      </c:tx>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0"/>
          <c:order val="0"/>
          <c:spPr>
            <a:solidFill>
              <a:schemeClr val="accent1"/>
            </a:solidFill>
            <a:ln>
              <a:noFill/>
            </a:ln>
            <a:effectLst/>
          </c:spPr>
          <c:invertIfNegative val="0"/>
          <c:dPt>
            <c:idx val="3"/>
            <c:invertIfNegative val="0"/>
            <c:bubble3D val="0"/>
            <c:spPr>
              <a:solidFill>
                <a:srgbClr val="FFC000"/>
              </a:solidFill>
              <a:ln>
                <a:solidFill>
                  <a:schemeClr val="tx1">
                    <a:lumMod val="50000"/>
                    <a:lumOff val="50000"/>
                  </a:schemeClr>
                </a:solidFill>
              </a:ln>
              <a:effectLst/>
            </c:spPr>
            <c:extLst>
              <c:ext xmlns:c16="http://schemas.microsoft.com/office/drawing/2014/chart" uri="{C3380CC4-5D6E-409C-BE32-E72D297353CC}">
                <c16:uniqueId val="{00000001-3C28-45BC-A2AC-E0FD8DCA2A45}"/>
              </c:ext>
            </c:extLst>
          </c:dPt>
          <c:cat>
            <c:strRef>
              <c:f>Sheet1!$F$10:$I$10</c:f>
              <c:strCache>
                <c:ptCount val="4"/>
                <c:pt idx="0">
                  <c:v>Horizon Europe</c:v>
                </c:pt>
                <c:pt idx="1">
                  <c:v>Cohesion</c:v>
                </c:pt>
                <c:pt idx="2">
                  <c:v>Next Generation EU</c:v>
                </c:pt>
                <c:pt idx="3">
                  <c:v>Public and private investment on clean energy in EU27 (approx.)</c:v>
                </c:pt>
              </c:strCache>
            </c:strRef>
          </c:cat>
          <c:val>
            <c:numRef>
              <c:f>Sheet1!$F$11:$I$11</c:f>
              <c:numCache>
                <c:formatCode>General</c:formatCode>
                <c:ptCount val="4"/>
                <c:pt idx="0">
                  <c:v>13.571428571428571</c:v>
                </c:pt>
                <c:pt idx="1">
                  <c:v>60.957142857142856</c:v>
                </c:pt>
                <c:pt idx="2">
                  <c:v>115.27142857142857</c:v>
                </c:pt>
                <c:pt idx="3">
                  <c:v>234.89999999999998</c:v>
                </c:pt>
              </c:numCache>
            </c:numRef>
          </c:val>
          <c:extLst>
            <c:ext xmlns:c16="http://schemas.microsoft.com/office/drawing/2014/chart" uri="{C3380CC4-5D6E-409C-BE32-E72D297353CC}">
              <c16:uniqueId val="{00000002-3C28-45BC-A2AC-E0FD8DCA2A45}"/>
            </c:ext>
          </c:extLst>
        </c:ser>
        <c:dLbls>
          <c:showLegendKey val="0"/>
          <c:showVal val="0"/>
          <c:showCatName val="0"/>
          <c:showSerName val="0"/>
          <c:showPercent val="0"/>
          <c:showBubbleSize val="0"/>
        </c:dLbls>
        <c:gapWidth val="150"/>
        <c:overlap val="100"/>
        <c:axId val="464236264"/>
        <c:axId val="464234624"/>
      </c:barChart>
      <c:catAx>
        <c:axId val="4642362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464234624"/>
        <c:crosses val="autoZero"/>
        <c:auto val="1"/>
        <c:lblAlgn val="ctr"/>
        <c:lblOffset val="100"/>
        <c:noMultiLvlLbl val="0"/>
      </c:catAx>
      <c:valAx>
        <c:axId val="4642346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42362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2BF68F-7E33-4524-BBD2-8EC685B46CCB}" type="doc">
      <dgm:prSet loTypeId="urn:microsoft.com/office/officeart/2005/8/layout/hierarchy6" loCatId="hierarchy" qsTypeId="urn:microsoft.com/office/officeart/2005/8/quickstyle/simple1" qsCatId="simple" csTypeId="urn:microsoft.com/office/officeart/2005/8/colors/accent1_2" csCatId="accent1" phldr="1"/>
      <dgm:spPr/>
      <dgm:t>
        <a:bodyPr/>
        <a:lstStyle/>
        <a:p>
          <a:endParaRPr lang="en-US"/>
        </a:p>
      </dgm:t>
    </dgm:pt>
    <dgm:pt modelId="{6A527EE2-8390-4AA6-9A31-43AF38F1AB8B}">
      <dgm:prSet phldrT="[Text]"/>
      <dgm:spPr/>
      <dgm:t>
        <a:bodyPr/>
        <a:lstStyle/>
        <a:p>
          <a:r>
            <a:rPr lang="en-US" dirty="0"/>
            <a:t>EU27</a:t>
          </a:r>
        </a:p>
      </dgm:t>
    </dgm:pt>
    <dgm:pt modelId="{EA0C6142-847C-481A-85C3-839BB1D4FBF9}" type="parTrans" cxnId="{8D35B6D7-FE7B-4B66-86AC-2B76609D93DE}">
      <dgm:prSet/>
      <dgm:spPr/>
      <dgm:t>
        <a:bodyPr/>
        <a:lstStyle/>
        <a:p>
          <a:endParaRPr lang="en-US"/>
        </a:p>
      </dgm:t>
    </dgm:pt>
    <dgm:pt modelId="{736084FA-2431-44FD-9250-7C52284E78ED}" type="sibTrans" cxnId="{8D35B6D7-FE7B-4B66-86AC-2B76609D93DE}">
      <dgm:prSet/>
      <dgm:spPr/>
      <dgm:t>
        <a:bodyPr/>
        <a:lstStyle/>
        <a:p>
          <a:endParaRPr lang="en-US"/>
        </a:p>
      </dgm:t>
    </dgm:pt>
    <dgm:pt modelId="{99AEC50A-0331-4CDB-81A2-126AB44D8592}">
      <dgm:prSet phldrT="[Text]"/>
      <dgm:spPr/>
      <dgm:t>
        <a:bodyPr/>
        <a:lstStyle/>
        <a:p>
          <a:r>
            <a:rPr lang="en-US" dirty="0"/>
            <a:t>European</a:t>
          </a:r>
        </a:p>
      </dgm:t>
    </dgm:pt>
    <dgm:pt modelId="{D2EA8C1D-D1DE-4A80-A4AF-25A3C6389806}" type="parTrans" cxnId="{6AA95AF9-2B16-48B4-A21D-5D963191D132}">
      <dgm:prSet/>
      <dgm:spPr/>
      <dgm:t>
        <a:bodyPr/>
        <a:lstStyle/>
        <a:p>
          <a:endParaRPr lang="en-US"/>
        </a:p>
      </dgm:t>
    </dgm:pt>
    <dgm:pt modelId="{752C3696-2131-4EFE-BABB-B3663301F716}" type="sibTrans" cxnId="{6AA95AF9-2B16-48B4-A21D-5D963191D132}">
      <dgm:prSet/>
      <dgm:spPr/>
      <dgm:t>
        <a:bodyPr/>
        <a:lstStyle/>
        <a:p>
          <a:endParaRPr lang="en-US"/>
        </a:p>
      </dgm:t>
    </dgm:pt>
    <dgm:pt modelId="{AF46154B-D5B2-4B02-9C31-48A91F701584}">
      <dgm:prSet phldrT="[Text]"/>
      <dgm:spPr/>
      <dgm:t>
        <a:bodyPr/>
        <a:lstStyle/>
        <a:p>
          <a:r>
            <a:rPr lang="en-US" dirty="0"/>
            <a:t>National</a:t>
          </a:r>
        </a:p>
      </dgm:t>
    </dgm:pt>
    <dgm:pt modelId="{B802A2C0-65F1-4DA5-82D4-98A7303C6D17}" type="parTrans" cxnId="{4AC2A4A0-A113-4315-8891-EC91F289BE81}">
      <dgm:prSet/>
      <dgm:spPr/>
      <dgm:t>
        <a:bodyPr/>
        <a:lstStyle/>
        <a:p>
          <a:endParaRPr lang="en-US"/>
        </a:p>
      </dgm:t>
    </dgm:pt>
    <dgm:pt modelId="{D4E800AE-E002-4E92-B217-BE36DC415C99}" type="sibTrans" cxnId="{4AC2A4A0-A113-4315-8891-EC91F289BE81}">
      <dgm:prSet/>
      <dgm:spPr/>
      <dgm:t>
        <a:bodyPr/>
        <a:lstStyle/>
        <a:p>
          <a:endParaRPr lang="en-US"/>
        </a:p>
      </dgm:t>
    </dgm:pt>
    <dgm:pt modelId="{2C69A0D0-B887-41B8-8134-F7C63597FAD8}">
      <dgm:prSet phldrT="[Text]"/>
      <dgm:spPr/>
      <dgm:t>
        <a:bodyPr/>
        <a:lstStyle/>
        <a:p>
          <a:r>
            <a:rPr lang="en-US" dirty="0"/>
            <a:t>Regional</a:t>
          </a:r>
        </a:p>
      </dgm:t>
    </dgm:pt>
    <dgm:pt modelId="{221F96F6-D4AE-431F-9E7F-DEA8F18474F7}" type="parTrans" cxnId="{86ED4E2F-2882-4007-93CF-1B09FFBD9900}">
      <dgm:prSet/>
      <dgm:spPr/>
      <dgm:t>
        <a:bodyPr/>
        <a:lstStyle/>
        <a:p>
          <a:endParaRPr lang="en-US"/>
        </a:p>
      </dgm:t>
    </dgm:pt>
    <dgm:pt modelId="{78FA0550-C4A8-4655-BEAD-E659438B1097}" type="sibTrans" cxnId="{86ED4E2F-2882-4007-93CF-1B09FFBD9900}">
      <dgm:prSet/>
      <dgm:spPr/>
      <dgm:t>
        <a:bodyPr/>
        <a:lstStyle/>
        <a:p>
          <a:endParaRPr lang="en-US"/>
        </a:p>
      </dgm:t>
    </dgm:pt>
    <dgm:pt modelId="{8579DA56-2D64-4565-A15D-EBFB43AE7A6D}">
      <dgm:prSet phldrT="[Text]"/>
      <dgm:spPr/>
      <dgm:t>
        <a:bodyPr/>
        <a:lstStyle/>
        <a:p>
          <a:r>
            <a:rPr lang="en-US" dirty="0"/>
            <a:t>EU country 2</a:t>
          </a:r>
        </a:p>
      </dgm:t>
    </dgm:pt>
    <dgm:pt modelId="{1494B68A-BE08-4955-80E9-79D57942ED8F}" type="parTrans" cxnId="{4684B733-0A45-4363-A066-D03831D45951}">
      <dgm:prSet/>
      <dgm:spPr/>
      <dgm:t>
        <a:bodyPr/>
        <a:lstStyle/>
        <a:p>
          <a:endParaRPr lang="en-US"/>
        </a:p>
      </dgm:t>
    </dgm:pt>
    <dgm:pt modelId="{1E3EE74C-C9C6-442E-96B5-3A8D37048F38}" type="sibTrans" cxnId="{4684B733-0A45-4363-A066-D03831D45951}">
      <dgm:prSet/>
      <dgm:spPr/>
      <dgm:t>
        <a:bodyPr/>
        <a:lstStyle/>
        <a:p>
          <a:endParaRPr lang="en-US"/>
        </a:p>
      </dgm:t>
    </dgm:pt>
    <dgm:pt modelId="{4A832DFA-2093-4FCB-B78F-796DBD3FE5EA}">
      <dgm:prSet phldrT="[Text]"/>
      <dgm:spPr/>
      <dgm:t>
        <a:bodyPr/>
        <a:lstStyle/>
        <a:p>
          <a:r>
            <a:rPr lang="en-US" dirty="0"/>
            <a:t>EU country 3</a:t>
          </a:r>
        </a:p>
      </dgm:t>
    </dgm:pt>
    <dgm:pt modelId="{A396DA65-F1B4-4DA0-B6F9-6820C39E1D17}" type="parTrans" cxnId="{F497F0AC-94DD-4F1A-A4CE-D5145C417AFB}">
      <dgm:prSet/>
      <dgm:spPr/>
      <dgm:t>
        <a:bodyPr/>
        <a:lstStyle/>
        <a:p>
          <a:endParaRPr lang="en-US"/>
        </a:p>
      </dgm:t>
    </dgm:pt>
    <dgm:pt modelId="{0E3BBF12-7541-4D99-AA1B-E8FCB40A20AB}" type="sibTrans" cxnId="{F497F0AC-94DD-4F1A-A4CE-D5145C417AFB}">
      <dgm:prSet/>
      <dgm:spPr/>
      <dgm:t>
        <a:bodyPr/>
        <a:lstStyle/>
        <a:p>
          <a:endParaRPr lang="en-US"/>
        </a:p>
      </dgm:t>
    </dgm:pt>
    <dgm:pt modelId="{55C27D97-B61F-4FE2-9345-268A531399B8}">
      <dgm:prSet phldrT="[Text]"/>
      <dgm:spPr/>
      <dgm:t>
        <a:bodyPr/>
        <a:lstStyle/>
        <a:p>
          <a:r>
            <a:rPr lang="en-US" dirty="0"/>
            <a:t>…</a:t>
          </a:r>
        </a:p>
      </dgm:t>
    </dgm:pt>
    <dgm:pt modelId="{B127A092-0376-4864-A9F1-E553CD261541}" type="parTrans" cxnId="{35C651E6-443C-4299-BFD9-F1ADBA2DB0DE}">
      <dgm:prSet/>
      <dgm:spPr/>
      <dgm:t>
        <a:bodyPr/>
        <a:lstStyle/>
        <a:p>
          <a:endParaRPr lang="en-US"/>
        </a:p>
      </dgm:t>
    </dgm:pt>
    <dgm:pt modelId="{688E1860-D16E-408D-8561-F5D7E8E967EE}" type="sibTrans" cxnId="{35C651E6-443C-4299-BFD9-F1ADBA2DB0DE}">
      <dgm:prSet/>
      <dgm:spPr/>
      <dgm:t>
        <a:bodyPr/>
        <a:lstStyle/>
        <a:p>
          <a:endParaRPr lang="en-US"/>
        </a:p>
      </dgm:t>
    </dgm:pt>
    <dgm:pt modelId="{88B41532-D31D-45E5-890B-086469894A92}">
      <dgm:prSet phldrT="[Text]"/>
      <dgm:spPr/>
      <dgm:t>
        <a:bodyPr/>
        <a:lstStyle/>
        <a:p>
          <a:r>
            <a:rPr lang="en-US" dirty="0"/>
            <a:t>EU country 27</a:t>
          </a:r>
        </a:p>
      </dgm:t>
    </dgm:pt>
    <dgm:pt modelId="{F66CBE1C-1C3E-4B90-8D51-1BFEA2CC1156}" type="parTrans" cxnId="{BBD16251-AED8-4A37-90D7-77E71240E0AD}">
      <dgm:prSet/>
      <dgm:spPr/>
      <dgm:t>
        <a:bodyPr/>
        <a:lstStyle/>
        <a:p>
          <a:endParaRPr lang="en-US"/>
        </a:p>
      </dgm:t>
    </dgm:pt>
    <dgm:pt modelId="{79E6C9AE-B01F-4D21-B422-3EB7E3238BF1}" type="sibTrans" cxnId="{BBD16251-AED8-4A37-90D7-77E71240E0AD}">
      <dgm:prSet/>
      <dgm:spPr/>
      <dgm:t>
        <a:bodyPr/>
        <a:lstStyle/>
        <a:p>
          <a:endParaRPr lang="en-US"/>
        </a:p>
      </dgm:t>
    </dgm:pt>
    <dgm:pt modelId="{28BB845E-4D57-4D9C-9754-111DC2B7DD1B}">
      <dgm:prSet phldrT="[Text]"/>
      <dgm:spPr/>
      <dgm:t>
        <a:bodyPr/>
        <a:lstStyle/>
        <a:p>
          <a:r>
            <a:rPr lang="en-US" dirty="0"/>
            <a:t>EU country 1</a:t>
          </a:r>
        </a:p>
      </dgm:t>
    </dgm:pt>
    <dgm:pt modelId="{6A33FB12-21E0-4A71-8BBE-5AD4A77113E1}" type="sibTrans" cxnId="{3BF8B3EC-E016-4473-B7C5-BF5736CA6A29}">
      <dgm:prSet/>
      <dgm:spPr/>
      <dgm:t>
        <a:bodyPr/>
        <a:lstStyle/>
        <a:p>
          <a:endParaRPr lang="en-US"/>
        </a:p>
      </dgm:t>
    </dgm:pt>
    <dgm:pt modelId="{BDA2F556-0E7B-4A11-A33B-D5FCD1FBCB6C}" type="parTrans" cxnId="{3BF8B3EC-E016-4473-B7C5-BF5736CA6A29}">
      <dgm:prSet/>
      <dgm:spPr/>
      <dgm:t>
        <a:bodyPr/>
        <a:lstStyle/>
        <a:p>
          <a:endParaRPr lang="en-US"/>
        </a:p>
      </dgm:t>
    </dgm:pt>
    <dgm:pt modelId="{FD05389E-70EF-4EA3-8D10-DC1CA4E0CE85}">
      <dgm:prSet phldrT="[Text]"/>
      <dgm:spPr/>
      <dgm:t>
        <a:bodyPr/>
        <a:lstStyle/>
        <a:p>
          <a:r>
            <a:rPr lang="en-US" dirty="0"/>
            <a:t>NUTS2 region 1</a:t>
          </a:r>
        </a:p>
      </dgm:t>
    </dgm:pt>
    <dgm:pt modelId="{BC0FE8D4-2ADC-4D91-8896-B97B34894055}" type="sibTrans" cxnId="{80209603-17CC-41D2-8570-2B715109466F}">
      <dgm:prSet/>
      <dgm:spPr/>
      <dgm:t>
        <a:bodyPr/>
        <a:lstStyle/>
        <a:p>
          <a:endParaRPr lang="en-US"/>
        </a:p>
      </dgm:t>
    </dgm:pt>
    <dgm:pt modelId="{C7B0C9A1-8674-4504-B604-6FE6E19C8B1E}" type="parTrans" cxnId="{80209603-17CC-41D2-8570-2B715109466F}">
      <dgm:prSet/>
      <dgm:spPr/>
      <dgm:t>
        <a:bodyPr/>
        <a:lstStyle/>
        <a:p>
          <a:endParaRPr lang="en-US"/>
        </a:p>
      </dgm:t>
    </dgm:pt>
    <dgm:pt modelId="{25C56389-A403-41D5-BA5E-2D135327971A}">
      <dgm:prSet phldrT="[Text]"/>
      <dgm:spPr/>
      <dgm:t>
        <a:bodyPr/>
        <a:lstStyle/>
        <a:p>
          <a:r>
            <a:rPr lang="en-US" dirty="0"/>
            <a:t>NUTS2 region 2</a:t>
          </a:r>
        </a:p>
      </dgm:t>
    </dgm:pt>
    <dgm:pt modelId="{1BFD9095-DC7E-4014-9650-BDA3CC85239B}" type="sibTrans" cxnId="{30960A2E-E941-4838-A19B-CA75D3040231}">
      <dgm:prSet/>
      <dgm:spPr/>
      <dgm:t>
        <a:bodyPr/>
        <a:lstStyle/>
        <a:p>
          <a:endParaRPr lang="en-US"/>
        </a:p>
      </dgm:t>
    </dgm:pt>
    <dgm:pt modelId="{45332ABE-93ED-4000-8B0E-6A1AFCA683E8}" type="parTrans" cxnId="{30960A2E-E941-4838-A19B-CA75D3040231}">
      <dgm:prSet/>
      <dgm:spPr/>
      <dgm:t>
        <a:bodyPr/>
        <a:lstStyle/>
        <a:p>
          <a:endParaRPr lang="en-US"/>
        </a:p>
      </dgm:t>
    </dgm:pt>
    <dgm:pt modelId="{0AE8BBE3-2850-42FC-ACF7-41403C17F1BD}">
      <dgm:prSet phldrT="[Text]"/>
      <dgm:spPr/>
      <dgm:t>
        <a:bodyPr/>
        <a:lstStyle/>
        <a:p>
          <a:r>
            <a:rPr lang="en-US" dirty="0"/>
            <a:t>NUTS2 </a:t>
          </a:r>
          <a:r>
            <a:rPr lang="en-US"/>
            <a:t>region 3</a:t>
          </a:r>
          <a:endParaRPr lang="en-US" dirty="0"/>
        </a:p>
      </dgm:t>
    </dgm:pt>
    <dgm:pt modelId="{CD0925E0-D041-4DA0-ACAC-7073017B4979}" type="sibTrans" cxnId="{C6FA4F25-AD05-4EA9-AE86-666A9D708945}">
      <dgm:prSet/>
      <dgm:spPr/>
      <dgm:t>
        <a:bodyPr/>
        <a:lstStyle/>
        <a:p>
          <a:endParaRPr lang="en-US"/>
        </a:p>
      </dgm:t>
    </dgm:pt>
    <dgm:pt modelId="{77BC4C5D-EA83-452F-AB17-64980D468CB6}" type="parTrans" cxnId="{C6FA4F25-AD05-4EA9-AE86-666A9D708945}">
      <dgm:prSet/>
      <dgm:spPr/>
      <dgm:t>
        <a:bodyPr/>
        <a:lstStyle/>
        <a:p>
          <a:endParaRPr lang="en-US"/>
        </a:p>
      </dgm:t>
    </dgm:pt>
    <dgm:pt modelId="{4270DCC9-3A11-42BF-9B00-33B6D2D01E8C}">
      <dgm:prSet phldrT="[Text]"/>
      <dgm:spPr/>
      <dgm:t>
        <a:bodyPr/>
        <a:lstStyle/>
        <a:p>
          <a:r>
            <a:rPr lang="en-US" dirty="0"/>
            <a:t>…</a:t>
          </a:r>
        </a:p>
      </dgm:t>
    </dgm:pt>
    <dgm:pt modelId="{AABB274E-0DA3-4970-92E5-17D2BD5E222B}" type="sibTrans" cxnId="{F589B530-CBBC-4AE6-827F-DD904BFE51C4}">
      <dgm:prSet/>
      <dgm:spPr/>
      <dgm:t>
        <a:bodyPr/>
        <a:lstStyle/>
        <a:p>
          <a:endParaRPr lang="en-US"/>
        </a:p>
      </dgm:t>
    </dgm:pt>
    <dgm:pt modelId="{9931F320-46DD-4232-AA46-330B92EBD992}" type="parTrans" cxnId="{F589B530-CBBC-4AE6-827F-DD904BFE51C4}">
      <dgm:prSet/>
      <dgm:spPr/>
      <dgm:t>
        <a:bodyPr/>
        <a:lstStyle/>
        <a:p>
          <a:endParaRPr lang="en-US"/>
        </a:p>
      </dgm:t>
    </dgm:pt>
    <dgm:pt modelId="{E51CDBF6-EEE9-47C7-96E4-5013880AAD25}">
      <dgm:prSet phldrT="[Text]"/>
      <dgm:spPr/>
      <dgm:t>
        <a:bodyPr/>
        <a:lstStyle/>
        <a:p>
          <a:r>
            <a:rPr lang="en-US" dirty="0"/>
            <a:t>NUTS2 region 242</a:t>
          </a:r>
        </a:p>
      </dgm:t>
    </dgm:pt>
    <dgm:pt modelId="{B455BB4E-4F5F-4075-AE7C-3F353663D526}" type="sibTrans" cxnId="{4FA19E4E-594E-439C-A845-6AE5000B684C}">
      <dgm:prSet/>
      <dgm:spPr/>
      <dgm:t>
        <a:bodyPr/>
        <a:lstStyle/>
        <a:p>
          <a:endParaRPr lang="en-US"/>
        </a:p>
      </dgm:t>
    </dgm:pt>
    <dgm:pt modelId="{49A40EFE-E322-448F-AF03-D7A4C823003E}" type="parTrans" cxnId="{4FA19E4E-594E-439C-A845-6AE5000B684C}">
      <dgm:prSet/>
      <dgm:spPr/>
      <dgm:t>
        <a:bodyPr/>
        <a:lstStyle/>
        <a:p>
          <a:endParaRPr lang="en-US"/>
        </a:p>
      </dgm:t>
    </dgm:pt>
    <dgm:pt modelId="{EF01BCDD-7666-43D8-AAFB-89CA0AA55490}" type="pres">
      <dgm:prSet presAssocID="{FD2BF68F-7E33-4524-BBD2-8EC685B46CCB}" presName="mainComposite" presStyleCnt="0">
        <dgm:presLayoutVars>
          <dgm:chPref val="1"/>
          <dgm:dir/>
          <dgm:animOne val="branch"/>
          <dgm:animLvl val="lvl"/>
          <dgm:resizeHandles val="exact"/>
        </dgm:presLayoutVars>
      </dgm:prSet>
      <dgm:spPr/>
      <dgm:t>
        <a:bodyPr/>
        <a:lstStyle/>
        <a:p>
          <a:endParaRPr lang="en-US"/>
        </a:p>
      </dgm:t>
    </dgm:pt>
    <dgm:pt modelId="{5290FEA3-146A-4262-9F10-C3E90E7CF184}" type="pres">
      <dgm:prSet presAssocID="{FD2BF68F-7E33-4524-BBD2-8EC685B46CCB}" presName="hierFlow" presStyleCnt="0"/>
      <dgm:spPr/>
    </dgm:pt>
    <dgm:pt modelId="{60ED01ED-979C-47B4-BD12-61757E903A11}" type="pres">
      <dgm:prSet presAssocID="{FD2BF68F-7E33-4524-BBD2-8EC685B46CCB}" presName="firstBuf" presStyleCnt="0"/>
      <dgm:spPr/>
    </dgm:pt>
    <dgm:pt modelId="{4B40DDA9-6528-4C3B-B701-E1D7BD49DDA0}" type="pres">
      <dgm:prSet presAssocID="{FD2BF68F-7E33-4524-BBD2-8EC685B46CCB}" presName="hierChild1" presStyleCnt="0">
        <dgm:presLayoutVars>
          <dgm:chPref val="1"/>
          <dgm:animOne val="branch"/>
          <dgm:animLvl val="lvl"/>
        </dgm:presLayoutVars>
      </dgm:prSet>
      <dgm:spPr/>
    </dgm:pt>
    <dgm:pt modelId="{CE110EAC-63CE-4C65-B73D-B0DB527C259A}" type="pres">
      <dgm:prSet presAssocID="{6A527EE2-8390-4AA6-9A31-43AF38F1AB8B}" presName="Name14" presStyleCnt="0"/>
      <dgm:spPr/>
    </dgm:pt>
    <dgm:pt modelId="{2E4C8DC3-8249-43AE-B6AE-98D8769E2E0B}" type="pres">
      <dgm:prSet presAssocID="{6A527EE2-8390-4AA6-9A31-43AF38F1AB8B}" presName="level1Shape" presStyleLbl="node0" presStyleIdx="0" presStyleCnt="1">
        <dgm:presLayoutVars>
          <dgm:chPref val="3"/>
        </dgm:presLayoutVars>
      </dgm:prSet>
      <dgm:spPr/>
      <dgm:t>
        <a:bodyPr/>
        <a:lstStyle/>
        <a:p>
          <a:endParaRPr lang="en-US"/>
        </a:p>
      </dgm:t>
    </dgm:pt>
    <dgm:pt modelId="{CDD91033-2738-4CB9-9C4D-4CABF0846B5D}" type="pres">
      <dgm:prSet presAssocID="{6A527EE2-8390-4AA6-9A31-43AF38F1AB8B}" presName="hierChild2" presStyleCnt="0"/>
      <dgm:spPr/>
    </dgm:pt>
    <dgm:pt modelId="{C3497110-0DF5-4007-83EC-783C8854535A}" type="pres">
      <dgm:prSet presAssocID="{BDA2F556-0E7B-4A11-A33B-D5FCD1FBCB6C}" presName="Name19" presStyleLbl="parChTrans1D2" presStyleIdx="0" presStyleCnt="5"/>
      <dgm:spPr/>
      <dgm:t>
        <a:bodyPr/>
        <a:lstStyle/>
        <a:p>
          <a:endParaRPr lang="en-US"/>
        </a:p>
      </dgm:t>
    </dgm:pt>
    <dgm:pt modelId="{BF8CA6EF-7C51-4846-9439-D514E3D54430}" type="pres">
      <dgm:prSet presAssocID="{28BB845E-4D57-4D9C-9754-111DC2B7DD1B}" presName="Name21" presStyleCnt="0"/>
      <dgm:spPr/>
    </dgm:pt>
    <dgm:pt modelId="{E0897D80-F090-41CA-8245-168B2A339604}" type="pres">
      <dgm:prSet presAssocID="{28BB845E-4D57-4D9C-9754-111DC2B7DD1B}" presName="level2Shape" presStyleLbl="node2" presStyleIdx="0" presStyleCnt="5"/>
      <dgm:spPr/>
      <dgm:t>
        <a:bodyPr/>
        <a:lstStyle/>
        <a:p>
          <a:endParaRPr lang="en-US"/>
        </a:p>
      </dgm:t>
    </dgm:pt>
    <dgm:pt modelId="{A514D9E4-9A4A-4784-8BAE-CFDEB4C7BF19}" type="pres">
      <dgm:prSet presAssocID="{28BB845E-4D57-4D9C-9754-111DC2B7DD1B}" presName="hierChild3" presStyleCnt="0"/>
      <dgm:spPr/>
    </dgm:pt>
    <dgm:pt modelId="{809C0B91-8555-4DB3-9C92-5509A52A4708}" type="pres">
      <dgm:prSet presAssocID="{1494B68A-BE08-4955-80E9-79D57942ED8F}" presName="Name19" presStyleLbl="parChTrans1D2" presStyleIdx="1" presStyleCnt="5"/>
      <dgm:spPr/>
      <dgm:t>
        <a:bodyPr/>
        <a:lstStyle/>
        <a:p>
          <a:endParaRPr lang="en-US"/>
        </a:p>
      </dgm:t>
    </dgm:pt>
    <dgm:pt modelId="{1809B89E-32A2-49AD-9DCF-0402962F85DB}" type="pres">
      <dgm:prSet presAssocID="{8579DA56-2D64-4565-A15D-EBFB43AE7A6D}" presName="Name21" presStyleCnt="0"/>
      <dgm:spPr/>
    </dgm:pt>
    <dgm:pt modelId="{59D6D5E6-BF61-44C3-92C1-6BDD0CEB9888}" type="pres">
      <dgm:prSet presAssocID="{8579DA56-2D64-4565-A15D-EBFB43AE7A6D}" presName="level2Shape" presStyleLbl="node2" presStyleIdx="1" presStyleCnt="5"/>
      <dgm:spPr/>
      <dgm:t>
        <a:bodyPr/>
        <a:lstStyle/>
        <a:p>
          <a:endParaRPr lang="en-US"/>
        </a:p>
      </dgm:t>
    </dgm:pt>
    <dgm:pt modelId="{E014AF31-1CC8-4AE7-947F-B6946AB7CA4D}" type="pres">
      <dgm:prSet presAssocID="{8579DA56-2D64-4565-A15D-EBFB43AE7A6D}" presName="hierChild3" presStyleCnt="0"/>
      <dgm:spPr/>
    </dgm:pt>
    <dgm:pt modelId="{67A25DF8-1469-4CE6-8651-8FA3764E3010}" type="pres">
      <dgm:prSet presAssocID="{A396DA65-F1B4-4DA0-B6F9-6820C39E1D17}" presName="Name19" presStyleLbl="parChTrans1D2" presStyleIdx="2" presStyleCnt="5"/>
      <dgm:spPr/>
      <dgm:t>
        <a:bodyPr/>
        <a:lstStyle/>
        <a:p>
          <a:endParaRPr lang="en-US"/>
        </a:p>
      </dgm:t>
    </dgm:pt>
    <dgm:pt modelId="{E87054CE-C010-4B22-B652-6E4344B496A1}" type="pres">
      <dgm:prSet presAssocID="{4A832DFA-2093-4FCB-B78F-796DBD3FE5EA}" presName="Name21" presStyleCnt="0"/>
      <dgm:spPr/>
    </dgm:pt>
    <dgm:pt modelId="{1D31CDAA-B0C1-4319-81C1-CE709D12D59B}" type="pres">
      <dgm:prSet presAssocID="{4A832DFA-2093-4FCB-B78F-796DBD3FE5EA}" presName="level2Shape" presStyleLbl="node2" presStyleIdx="2" presStyleCnt="5"/>
      <dgm:spPr/>
      <dgm:t>
        <a:bodyPr/>
        <a:lstStyle/>
        <a:p>
          <a:endParaRPr lang="en-US"/>
        </a:p>
      </dgm:t>
    </dgm:pt>
    <dgm:pt modelId="{F198D83F-301E-481B-80A5-8F9211C8EFE8}" type="pres">
      <dgm:prSet presAssocID="{4A832DFA-2093-4FCB-B78F-796DBD3FE5EA}" presName="hierChild3" presStyleCnt="0"/>
      <dgm:spPr/>
    </dgm:pt>
    <dgm:pt modelId="{A163F88D-3ACA-44C3-848C-B570256FD9BF}" type="pres">
      <dgm:prSet presAssocID="{B127A092-0376-4864-A9F1-E553CD261541}" presName="Name19" presStyleLbl="parChTrans1D2" presStyleIdx="3" presStyleCnt="5"/>
      <dgm:spPr/>
      <dgm:t>
        <a:bodyPr/>
        <a:lstStyle/>
        <a:p>
          <a:endParaRPr lang="en-US"/>
        </a:p>
      </dgm:t>
    </dgm:pt>
    <dgm:pt modelId="{51469C4F-7974-4704-80F7-E3C76E7FEAF3}" type="pres">
      <dgm:prSet presAssocID="{55C27D97-B61F-4FE2-9345-268A531399B8}" presName="Name21" presStyleCnt="0"/>
      <dgm:spPr/>
    </dgm:pt>
    <dgm:pt modelId="{FCD1BB8F-8239-4E36-B75E-3DA9C6A45FBE}" type="pres">
      <dgm:prSet presAssocID="{55C27D97-B61F-4FE2-9345-268A531399B8}" presName="level2Shape" presStyleLbl="node2" presStyleIdx="3" presStyleCnt="5"/>
      <dgm:spPr/>
      <dgm:t>
        <a:bodyPr/>
        <a:lstStyle/>
        <a:p>
          <a:endParaRPr lang="en-US"/>
        </a:p>
      </dgm:t>
    </dgm:pt>
    <dgm:pt modelId="{2D819D47-68F3-46E9-ABF1-0C9ABECCFE6A}" type="pres">
      <dgm:prSet presAssocID="{55C27D97-B61F-4FE2-9345-268A531399B8}" presName="hierChild3" presStyleCnt="0"/>
      <dgm:spPr/>
    </dgm:pt>
    <dgm:pt modelId="{67A0D51B-1961-46A3-B222-13FCA54B40EA}" type="pres">
      <dgm:prSet presAssocID="{F66CBE1C-1C3E-4B90-8D51-1BFEA2CC1156}" presName="Name19" presStyleLbl="parChTrans1D2" presStyleIdx="4" presStyleCnt="5"/>
      <dgm:spPr/>
      <dgm:t>
        <a:bodyPr/>
        <a:lstStyle/>
        <a:p>
          <a:endParaRPr lang="en-US"/>
        </a:p>
      </dgm:t>
    </dgm:pt>
    <dgm:pt modelId="{AB90A902-53ED-45B5-B8E3-C426E58581EC}" type="pres">
      <dgm:prSet presAssocID="{88B41532-D31D-45E5-890B-086469894A92}" presName="Name21" presStyleCnt="0"/>
      <dgm:spPr/>
    </dgm:pt>
    <dgm:pt modelId="{993579D8-A984-4317-BA10-EC449C542586}" type="pres">
      <dgm:prSet presAssocID="{88B41532-D31D-45E5-890B-086469894A92}" presName="level2Shape" presStyleLbl="node2" presStyleIdx="4" presStyleCnt="5"/>
      <dgm:spPr/>
      <dgm:t>
        <a:bodyPr/>
        <a:lstStyle/>
        <a:p>
          <a:endParaRPr lang="en-US"/>
        </a:p>
      </dgm:t>
    </dgm:pt>
    <dgm:pt modelId="{65BA8CDB-EF09-4ED0-8092-85417C74C706}" type="pres">
      <dgm:prSet presAssocID="{88B41532-D31D-45E5-890B-086469894A92}" presName="hierChild3" presStyleCnt="0"/>
      <dgm:spPr/>
    </dgm:pt>
    <dgm:pt modelId="{49A5141A-8389-4562-B84F-E861996B2A5F}" type="pres">
      <dgm:prSet presAssocID="{C7B0C9A1-8674-4504-B604-6FE6E19C8B1E}" presName="Name19" presStyleLbl="parChTrans1D3" presStyleIdx="0" presStyleCnt="5"/>
      <dgm:spPr/>
      <dgm:t>
        <a:bodyPr/>
        <a:lstStyle/>
        <a:p>
          <a:endParaRPr lang="en-US"/>
        </a:p>
      </dgm:t>
    </dgm:pt>
    <dgm:pt modelId="{AA0DE46B-1E01-4359-ABD4-A7221D559A4B}" type="pres">
      <dgm:prSet presAssocID="{FD05389E-70EF-4EA3-8D10-DC1CA4E0CE85}" presName="Name21" presStyleCnt="0"/>
      <dgm:spPr/>
    </dgm:pt>
    <dgm:pt modelId="{AC96C116-BCB7-4A03-AFB6-8B48C50E405C}" type="pres">
      <dgm:prSet presAssocID="{FD05389E-70EF-4EA3-8D10-DC1CA4E0CE85}" presName="level2Shape" presStyleLbl="node3" presStyleIdx="0" presStyleCnt="5"/>
      <dgm:spPr/>
      <dgm:t>
        <a:bodyPr/>
        <a:lstStyle/>
        <a:p>
          <a:endParaRPr lang="en-US"/>
        </a:p>
      </dgm:t>
    </dgm:pt>
    <dgm:pt modelId="{3A039D3D-0B9C-48D9-B0C3-FF82031D7CDE}" type="pres">
      <dgm:prSet presAssocID="{FD05389E-70EF-4EA3-8D10-DC1CA4E0CE85}" presName="hierChild3" presStyleCnt="0"/>
      <dgm:spPr/>
    </dgm:pt>
    <dgm:pt modelId="{C8C6333C-40D1-4B13-9DA4-101893C69434}" type="pres">
      <dgm:prSet presAssocID="{45332ABE-93ED-4000-8B0E-6A1AFCA683E8}" presName="Name19" presStyleLbl="parChTrans1D3" presStyleIdx="1" presStyleCnt="5"/>
      <dgm:spPr/>
      <dgm:t>
        <a:bodyPr/>
        <a:lstStyle/>
        <a:p>
          <a:endParaRPr lang="en-US"/>
        </a:p>
      </dgm:t>
    </dgm:pt>
    <dgm:pt modelId="{4663933F-5126-4873-BFCC-2123996C96CC}" type="pres">
      <dgm:prSet presAssocID="{25C56389-A403-41D5-BA5E-2D135327971A}" presName="Name21" presStyleCnt="0"/>
      <dgm:spPr/>
    </dgm:pt>
    <dgm:pt modelId="{258EE090-D91A-4FAB-910F-FA4432B184F5}" type="pres">
      <dgm:prSet presAssocID="{25C56389-A403-41D5-BA5E-2D135327971A}" presName="level2Shape" presStyleLbl="node3" presStyleIdx="1" presStyleCnt="5"/>
      <dgm:spPr/>
      <dgm:t>
        <a:bodyPr/>
        <a:lstStyle/>
        <a:p>
          <a:endParaRPr lang="en-US"/>
        </a:p>
      </dgm:t>
    </dgm:pt>
    <dgm:pt modelId="{E58E569B-E228-497D-9FBC-75BD48F8FBA6}" type="pres">
      <dgm:prSet presAssocID="{25C56389-A403-41D5-BA5E-2D135327971A}" presName="hierChild3" presStyleCnt="0"/>
      <dgm:spPr/>
    </dgm:pt>
    <dgm:pt modelId="{5DC4C499-8DD2-42F0-A50E-5DE678ED8389}" type="pres">
      <dgm:prSet presAssocID="{77BC4C5D-EA83-452F-AB17-64980D468CB6}" presName="Name19" presStyleLbl="parChTrans1D3" presStyleIdx="2" presStyleCnt="5"/>
      <dgm:spPr/>
      <dgm:t>
        <a:bodyPr/>
        <a:lstStyle/>
        <a:p>
          <a:endParaRPr lang="en-US"/>
        </a:p>
      </dgm:t>
    </dgm:pt>
    <dgm:pt modelId="{F4482612-37C6-4841-A4FD-574FD5B06C0C}" type="pres">
      <dgm:prSet presAssocID="{0AE8BBE3-2850-42FC-ACF7-41403C17F1BD}" presName="Name21" presStyleCnt="0"/>
      <dgm:spPr/>
    </dgm:pt>
    <dgm:pt modelId="{3B054CCE-FF2F-4B19-B3A8-47FAF6985DC9}" type="pres">
      <dgm:prSet presAssocID="{0AE8BBE3-2850-42FC-ACF7-41403C17F1BD}" presName="level2Shape" presStyleLbl="node3" presStyleIdx="2" presStyleCnt="5"/>
      <dgm:spPr/>
      <dgm:t>
        <a:bodyPr/>
        <a:lstStyle/>
        <a:p>
          <a:endParaRPr lang="en-US"/>
        </a:p>
      </dgm:t>
    </dgm:pt>
    <dgm:pt modelId="{6175EC57-091E-4F3C-87AE-C305D87E6DF8}" type="pres">
      <dgm:prSet presAssocID="{0AE8BBE3-2850-42FC-ACF7-41403C17F1BD}" presName="hierChild3" presStyleCnt="0"/>
      <dgm:spPr/>
    </dgm:pt>
    <dgm:pt modelId="{004F8703-5AB8-49CC-89A5-15FA0A621925}" type="pres">
      <dgm:prSet presAssocID="{9931F320-46DD-4232-AA46-330B92EBD992}" presName="Name19" presStyleLbl="parChTrans1D3" presStyleIdx="3" presStyleCnt="5"/>
      <dgm:spPr/>
      <dgm:t>
        <a:bodyPr/>
        <a:lstStyle/>
        <a:p>
          <a:endParaRPr lang="en-US"/>
        </a:p>
      </dgm:t>
    </dgm:pt>
    <dgm:pt modelId="{021DA04D-F34D-43D2-AE0A-8944FB90EC0F}" type="pres">
      <dgm:prSet presAssocID="{4270DCC9-3A11-42BF-9B00-33B6D2D01E8C}" presName="Name21" presStyleCnt="0"/>
      <dgm:spPr/>
    </dgm:pt>
    <dgm:pt modelId="{99D65C8E-8016-46F0-ADC8-9D20FCC5AD69}" type="pres">
      <dgm:prSet presAssocID="{4270DCC9-3A11-42BF-9B00-33B6D2D01E8C}" presName="level2Shape" presStyleLbl="node3" presStyleIdx="3" presStyleCnt="5"/>
      <dgm:spPr/>
      <dgm:t>
        <a:bodyPr/>
        <a:lstStyle/>
        <a:p>
          <a:endParaRPr lang="en-US"/>
        </a:p>
      </dgm:t>
    </dgm:pt>
    <dgm:pt modelId="{69624F51-2A7B-45CF-AE74-6EB5E61765FB}" type="pres">
      <dgm:prSet presAssocID="{4270DCC9-3A11-42BF-9B00-33B6D2D01E8C}" presName="hierChild3" presStyleCnt="0"/>
      <dgm:spPr/>
    </dgm:pt>
    <dgm:pt modelId="{A4B3ACCF-06C8-4A5B-9CD1-D5EB209A5D6C}" type="pres">
      <dgm:prSet presAssocID="{49A40EFE-E322-448F-AF03-D7A4C823003E}" presName="Name19" presStyleLbl="parChTrans1D3" presStyleIdx="4" presStyleCnt="5"/>
      <dgm:spPr/>
      <dgm:t>
        <a:bodyPr/>
        <a:lstStyle/>
        <a:p>
          <a:endParaRPr lang="en-US"/>
        </a:p>
      </dgm:t>
    </dgm:pt>
    <dgm:pt modelId="{0F107CC6-DD49-4377-9E5C-5A2210F62A03}" type="pres">
      <dgm:prSet presAssocID="{E51CDBF6-EEE9-47C7-96E4-5013880AAD25}" presName="Name21" presStyleCnt="0"/>
      <dgm:spPr/>
    </dgm:pt>
    <dgm:pt modelId="{A06E3F51-BB56-4AC0-9C73-4063A2BEC96A}" type="pres">
      <dgm:prSet presAssocID="{E51CDBF6-EEE9-47C7-96E4-5013880AAD25}" presName="level2Shape" presStyleLbl="node3" presStyleIdx="4" presStyleCnt="5"/>
      <dgm:spPr/>
      <dgm:t>
        <a:bodyPr/>
        <a:lstStyle/>
        <a:p>
          <a:endParaRPr lang="en-US"/>
        </a:p>
      </dgm:t>
    </dgm:pt>
    <dgm:pt modelId="{A8EA30A4-F22E-4D3E-82C5-B524445D140F}" type="pres">
      <dgm:prSet presAssocID="{E51CDBF6-EEE9-47C7-96E4-5013880AAD25}" presName="hierChild3" presStyleCnt="0"/>
      <dgm:spPr/>
    </dgm:pt>
    <dgm:pt modelId="{23BC0FCF-5349-489E-831C-6C43F90D2B28}" type="pres">
      <dgm:prSet presAssocID="{FD2BF68F-7E33-4524-BBD2-8EC685B46CCB}" presName="bgShapesFlow" presStyleCnt="0"/>
      <dgm:spPr/>
    </dgm:pt>
    <dgm:pt modelId="{DC9D9AD0-F74E-40CD-A607-056335D35474}" type="pres">
      <dgm:prSet presAssocID="{99AEC50A-0331-4CDB-81A2-126AB44D8592}" presName="rectComp" presStyleCnt="0"/>
      <dgm:spPr/>
    </dgm:pt>
    <dgm:pt modelId="{A0C17E5A-93FD-4DBD-842E-3FD9707CCFF0}" type="pres">
      <dgm:prSet presAssocID="{99AEC50A-0331-4CDB-81A2-126AB44D8592}" presName="bgRect" presStyleLbl="bgShp" presStyleIdx="0" presStyleCnt="3" custLinFactNeighborX="4877" custLinFactNeighborY="-5473"/>
      <dgm:spPr/>
      <dgm:t>
        <a:bodyPr/>
        <a:lstStyle/>
        <a:p>
          <a:endParaRPr lang="en-US"/>
        </a:p>
      </dgm:t>
    </dgm:pt>
    <dgm:pt modelId="{704BCB9D-5FE6-433C-9804-C6425BD3E9D8}" type="pres">
      <dgm:prSet presAssocID="{99AEC50A-0331-4CDB-81A2-126AB44D8592}" presName="bgRectTx" presStyleLbl="bgShp" presStyleIdx="0" presStyleCnt="3">
        <dgm:presLayoutVars>
          <dgm:bulletEnabled val="1"/>
        </dgm:presLayoutVars>
      </dgm:prSet>
      <dgm:spPr/>
      <dgm:t>
        <a:bodyPr/>
        <a:lstStyle/>
        <a:p>
          <a:endParaRPr lang="en-US"/>
        </a:p>
      </dgm:t>
    </dgm:pt>
    <dgm:pt modelId="{48597B4C-6D75-42EE-B640-082E4AD7232E}" type="pres">
      <dgm:prSet presAssocID="{99AEC50A-0331-4CDB-81A2-126AB44D8592}" presName="spComp" presStyleCnt="0"/>
      <dgm:spPr/>
    </dgm:pt>
    <dgm:pt modelId="{AC89DB64-ADA9-4B18-BA59-78548981606C}" type="pres">
      <dgm:prSet presAssocID="{99AEC50A-0331-4CDB-81A2-126AB44D8592}" presName="vSp" presStyleCnt="0"/>
      <dgm:spPr/>
    </dgm:pt>
    <dgm:pt modelId="{B60B1829-58F6-406A-B310-8ECC25864F97}" type="pres">
      <dgm:prSet presAssocID="{AF46154B-D5B2-4B02-9C31-48A91F701584}" presName="rectComp" presStyleCnt="0"/>
      <dgm:spPr/>
    </dgm:pt>
    <dgm:pt modelId="{A895DB1D-A7EF-4A6A-80FA-9528ECF0C991}" type="pres">
      <dgm:prSet presAssocID="{AF46154B-D5B2-4B02-9C31-48A91F701584}" presName="bgRect" presStyleLbl="bgShp" presStyleIdx="1" presStyleCnt="3"/>
      <dgm:spPr/>
      <dgm:t>
        <a:bodyPr/>
        <a:lstStyle/>
        <a:p>
          <a:endParaRPr lang="en-US"/>
        </a:p>
      </dgm:t>
    </dgm:pt>
    <dgm:pt modelId="{784EF575-83CF-4769-B62B-C6FBF65E9904}" type="pres">
      <dgm:prSet presAssocID="{AF46154B-D5B2-4B02-9C31-48A91F701584}" presName="bgRectTx" presStyleLbl="bgShp" presStyleIdx="1" presStyleCnt="3">
        <dgm:presLayoutVars>
          <dgm:bulletEnabled val="1"/>
        </dgm:presLayoutVars>
      </dgm:prSet>
      <dgm:spPr/>
      <dgm:t>
        <a:bodyPr/>
        <a:lstStyle/>
        <a:p>
          <a:endParaRPr lang="en-US"/>
        </a:p>
      </dgm:t>
    </dgm:pt>
    <dgm:pt modelId="{9419AF58-DD22-4CE3-AAFF-6B350242EEF1}" type="pres">
      <dgm:prSet presAssocID="{AF46154B-D5B2-4B02-9C31-48A91F701584}" presName="spComp" presStyleCnt="0"/>
      <dgm:spPr/>
    </dgm:pt>
    <dgm:pt modelId="{FCFCC8EB-0584-44B5-A68E-BCA3F963CD3B}" type="pres">
      <dgm:prSet presAssocID="{AF46154B-D5B2-4B02-9C31-48A91F701584}" presName="vSp" presStyleCnt="0"/>
      <dgm:spPr/>
    </dgm:pt>
    <dgm:pt modelId="{108D0AE3-067B-4D8F-9F98-78895E38E634}" type="pres">
      <dgm:prSet presAssocID="{2C69A0D0-B887-41B8-8134-F7C63597FAD8}" presName="rectComp" presStyleCnt="0"/>
      <dgm:spPr/>
    </dgm:pt>
    <dgm:pt modelId="{AC7450D9-6FCE-43AB-86AE-6724E5433CCE}" type="pres">
      <dgm:prSet presAssocID="{2C69A0D0-B887-41B8-8134-F7C63597FAD8}" presName="bgRect" presStyleLbl="bgShp" presStyleIdx="2" presStyleCnt="3"/>
      <dgm:spPr/>
      <dgm:t>
        <a:bodyPr/>
        <a:lstStyle/>
        <a:p>
          <a:endParaRPr lang="en-US"/>
        </a:p>
      </dgm:t>
    </dgm:pt>
    <dgm:pt modelId="{321437CD-5328-46DE-A39C-F913D474C02E}" type="pres">
      <dgm:prSet presAssocID="{2C69A0D0-B887-41B8-8134-F7C63597FAD8}" presName="bgRectTx" presStyleLbl="bgShp" presStyleIdx="2" presStyleCnt="3">
        <dgm:presLayoutVars>
          <dgm:bulletEnabled val="1"/>
        </dgm:presLayoutVars>
      </dgm:prSet>
      <dgm:spPr/>
      <dgm:t>
        <a:bodyPr/>
        <a:lstStyle/>
        <a:p>
          <a:endParaRPr lang="en-US"/>
        </a:p>
      </dgm:t>
    </dgm:pt>
  </dgm:ptLst>
  <dgm:cxnLst>
    <dgm:cxn modelId="{30960A2E-E941-4838-A19B-CA75D3040231}" srcId="{88B41532-D31D-45E5-890B-086469894A92}" destId="{25C56389-A403-41D5-BA5E-2D135327971A}" srcOrd="1" destOrd="0" parTransId="{45332ABE-93ED-4000-8B0E-6A1AFCA683E8}" sibTransId="{1BFD9095-DC7E-4014-9650-BDA3CC85239B}"/>
    <dgm:cxn modelId="{0C7FB287-BFC9-481E-BDAD-62386A595A88}" type="presOf" srcId="{88B41532-D31D-45E5-890B-086469894A92}" destId="{993579D8-A984-4317-BA10-EC449C542586}" srcOrd="0" destOrd="0" presId="urn:microsoft.com/office/officeart/2005/8/layout/hierarchy6"/>
    <dgm:cxn modelId="{F4AF9BF2-8463-4CA2-A6DA-9308CF41A0B6}" type="presOf" srcId="{4270DCC9-3A11-42BF-9B00-33B6D2D01E8C}" destId="{99D65C8E-8016-46F0-ADC8-9D20FCC5AD69}" srcOrd="0" destOrd="0" presId="urn:microsoft.com/office/officeart/2005/8/layout/hierarchy6"/>
    <dgm:cxn modelId="{86ED4E2F-2882-4007-93CF-1B09FFBD9900}" srcId="{FD2BF68F-7E33-4524-BBD2-8EC685B46CCB}" destId="{2C69A0D0-B887-41B8-8134-F7C63597FAD8}" srcOrd="3" destOrd="0" parTransId="{221F96F6-D4AE-431F-9E7F-DEA8F18474F7}" sibTransId="{78FA0550-C4A8-4655-BEAD-E659438B1097}"/>
    <dgm:cxn modelId="{1FD1DF10-06BE-4C7B-9C89-7C545F1948D6}" type="presOf" srcId="{AF46154B-D5B2-4B02-9C31-48A91F701584}" destId="{784EF575-83CF-4769-B62B-C6FBF65E9904}" srcOrd="1" destOrd="0" presId="urn:microsoft.com/office/officeart/2005/8/layout/hierarchy6"/>
    <dgm:cxn modelId="{E674D97F-BE63-444B-83D1-CDAE866A0BF7}" type="presOf" srcId="{A396DA65-F1B4-4DA0-B6F9-6820C39E1D17}" destId="{67A25DF8-1469-4CE6-8651-8FA3764E3010}" srcOrd="0" destOrd="0" presId="urn:microsoft.com/office/officeart/2005/8/layout/hierarchy6"/>
    <dgm:cxn modelId="{D6DAF94D-CCF1-4AC3-AF74-5B62D43314B3}" type="presOf" srcId="{FD2BF68F-7E33-4524-BBD2-8EC685B46CCB}" destId="{EF01BCDD-7666-43D8-AAFB-89CA0AA55490}" srcOrd="0" destOrd="0" presId="urn:microsoft.com/office/officeart/2005/8/layout/hierarchy6"/>
    <dgm:cxn modelId="{35C651E6-443C-4299-BFD9-F1ADBA2DB0DE}" srcId="{6A527EE2-8390-4AA6-9A31-43AF38F1AB8B}" destId="{55C27D97-B61F-4FE2-9345-268A531399B8}" srcOrd="3" destOrd="0" parTransId="{B127A092-0376-4864-A9F1-E553CD261541}" sibTransId="{688E1860-D16E-408D-8561-F5D7E8E967EE}"/>
    <dgm:cxn modelId="{FDE07931-664D-4F8B-BD83-FB68EB98F2FB}" type="presOf" srcId="{C7B0C9A1-8674-4504-B604-6FE6E19C8B1E}" destId="{49A5141A-8389-4562-B84F-E861996B2A5F}" srcOrd="0" destOrd="0" presId="urn:microsoft.com/office/officeart/2005/8/layout/hierarchy6"/>
    <dgm:cxn modelId="{275F4D27-6802-48A7-BD39-45CC92318B2D}" type="presOf" srcId="{77BC4C5D-EA83-452F-AB17-64980D468CB6}" destId="{5DC4C499-8DD2-42F0-A50E-5DE678ED8389}" srcOrd="0" destOrd="0" presId="urn:microsoft.com/office/officeart/2005/8/layout/hierarchy6"/>
    <dgm:cxn modelId="{F52F206B-334F-4F87-B4A2-027AC54A6BC6}" type="presOf" srcId="{1494B68A-BE08-4955-80E9-79D57942ED8F}" destId="{809C0B91-8555-4DB3-9C92-5509A52A4708}" srcOrd="0" destOrd="0" presId="urn:microsoft.com/office/officeart/2005/8/layout/hierarchy6"/>
    <dgm:cxn modelId="{96D9B757-1F71-4913-A13F-156D7ECD7048}" type="presOf" srcId="{F66CBE1C-1C3E-4B90-8D51-1BFEA2CC1156}" destId="{67A0D51B-1961-46A3-B222-13FCA54B40EA}" srcOrd="0" destOrd="0" presId="urn:microsoft.com/office/officeart/2005/8/layout/hierarchy6"/>
    <dgm:cxn modelId="{F497F0AC-94DD-4F1A-A4CE-D5145C417AFB}" srcId="{6A527EE2-8390-4AA6-9A31-43AF38F1AB8B}" destId="{4A832DFA-2093-4FCB-B78F-796DBD3FE5EA}" srcOrd="2" destOrd="0" parTransId="{A396DA65-F1B4-4DA0-B6F9-6820C39E1D17}" sibTransId="{0E3BBF12-7541-4D99-AA1B-E8FCB40A20AB}"/>
    <dgm:cxn modelId="{3BF8B3EC-E016-4473-B7C5-BF5736CA6A29}" srcId="{6A527EE2-8390-4AA6-9A31-43AF38F1AB8B}" destId="{28BB845E-4D57-4D9C-9754-111DC2B7DD1B}" srcOrd="0" destOrd="0" parTransId="{BDA2F556-0E7B-4A11-A33B-D5FCD1FBCB6C}" sibTransId="{6A33FB12-21E0-4A71-8BBE-5AD4A77113E1}"/>
    <dgm:cxn modelId="{F48E9F5A-0C61-4B0C-9366-265CD150E5BF}" type="presOf" srcId="{28BB845E-4D57-4D9C-9754-111DC2B7DD1B}" destId="{E0897D80-F090-41CA-8245-168B2A339604}" srcOrd="0" destOrd="0" presId="urn:microsoft.com/office/officeart/2005/8/layout/hierarchy6"/>
    <dgm:cxn modelId="{4FA19E4E-594E-439C-A845-6AE5000B684C}" srcId="{88B41532-D31D-45E5-890B-086469894A92}" destId="{E51CDBF6-EEE9-47C7-96E4-5013880AAD25}" srcOrd="4" destOrd="0" parTransId="{49A40EFE-E322-448F-AF03-D7A4C823003E}" sibTransId="{B455BB4E-4F5F-4075-AE7C-3F353663D526}"/>
    <dgm:cxn modelId="{36019859-5223-4B5F-B245-2EF7DD4AA529}" type="presOf" srcId="{49A40EFE-E322-448F-AF03-D7A4C823003E}" destId="{A4B3ACCF-06C8-4A5B-9CD1-D5EB209A5D6C}" srcOrd="0" destOrd="0" presId="urn:microsoft.com/office/officeart/2005/8/layout/hierarchy6"/>
    <dgm:cxn modelId="{5850206C-D1C5-4EA8-91B6-04CD86F65BF2}" type="presOf" srcId="{99AEC50A-0331-4CDB-81A2-126AB44D8592}" destId="{704BCB9D-5FE6-433C-9804-C6425BD3E9D8}" srcOrd="1" destOrd="0" presId="urn:microsoft.com/office/officeart/2005/8/layout/hierarchy6"/>
    <dgm:cxn modelId="{2F4D9CF0-D598-4523-99FD-D9B11E63CB12}" type="presOf" srcId="{2C69A0D0-B887-41B8-8134-F7C63597FAD8}" destId="{321437CD-5328-46DE-A39C-F913D474C02E}" srcOrd="1" destOrd="0" presId="urn:microsoft.com/office/officeart/2005/8/layout/hierarchy6"/>
    <dgm:cxn modelId="{3685AB6C-5E92-43E2-A644-72AC865EC386}" type="presOf" srcId="{8579DA56-2D64-4565-A15D-EBFB43AE7A6D}" destId="{59D6D5E6-BF61-44C3-92C1-6BDD0CEB9888}" srcOrd="0" destOrd="0" presId="urn:microsoft.com/office/officeart/2005/8/layout/hierarchy6"/>
    <dgm:cxn modelId="{BBD16251-AED8-4A37-90D7-77E71240E0AD}" srcId="{6A527EE2-8390-4AA6-9A31-43AF38F1AB8B}" destId="{88B41532-D31D-45E5-890B-086469894A92}" srcOrd="4" destOrd="0" parTransId="{F66CBE1C-1C3E-4B90-8D51-1BFEA2CC1156}" sibTransId="{79E6C9AE-B01F-4D21-B422-3EB7E3238BF1}"/>
    <dgm:cxn modelId="{42818D96-4E61-41E4-ACBC-FBF51FCADD44}" type="presOf" srcId="{E51CDBF6-EEE9-47C7-96E4-5013880AAD25}" destId="{A06E3F51-BB56-4AC0-9C73-4063A2BEC96A}" srcOrd="0" destOrd="0" presId="urn:microsoft.com/office/officeart/2005/8/layout/hierarchy6"/>
    <dgm:cxn modelId="{E468CE82-C8A6-46EB-9F0A-4853E16369C1}" type="presOf" srcId="{99AEC50A-0331-4CDB-81A2-126AB44D8592}" destId="{A0C17E5A-93FD-4DBD-842E-3FD9707CCFF0}" srcOrd="0" destOrd="0" presId="urn:microsoft.com/office/officeart/2005/8/layout/hierarchy6"/>
    <dgm:cxn modelId="{4AC2A4A0-A113-4315-8891-EC91F289BE81}" srcId="{FD2BF68F-7E33-4524-BBD2-8EC685B46CCB}" destId="{AF46154B-D5B2-4B02-9C31-48A91F701584}" srcOrd="2" destOrd="0" parTransId="{B802A2C0-65F1-4DA5-82D4-98A7303C6D17}" sibTransId="{D4E800AE-E002-4E92-B217-BE36DC415C99}"/>
    <dgm:cxn modelId="{36F0FF97-B18C-46D9-95F2-373E356BAF2A}" type="presOf" srcId="{B127A092-0376-4864-A9F1-E553CD261541}" destId="{A163F88D-3ACA-44C3-848C-B570256FD9BF}" srcOrd="0" destOrd="0" presId="urn:microsoft.com/office/officeart/2005/8/layout/hierarchy6"/>
    <dgm:cxn modelId="{03B34A5E-5536-4777-BF7A-89E2F932053A}" type="presOf" srcId="{FD05389E-70EF-4EA3-8D10-DC1CA4E0CE85}" destId="{AC96C116-BCB7-4A03-AFB6-8B48C50E405C}" srcOrd="0" destOrd="0" presId="urn:microsoft.com/office/officeart/2005/8/layout/hierarchy6"/>
    <dgm:cxn modelId="{EB04F379-B3D5-43C2-A6BF-67C805BC64BC}" type="presOf" srcId="{AF46154B-D5B2-4B02-9C31-48A91F701584}" destId="{A895DB1D-A7EF-4A6A-80FA-9528ECF0C991}" srcOrd="0" destOrd="0" presId="urn:microsoft.com/office/officeart/2005/8/layout/hierarchy6"/>
    <dgm:cxn modelId="{61F89DC3-DD38-47F2-9368-E13D45CF7689}" type="presOf" srcId="{45332ABE-93ED-4000-8B0E-6A1AFCA683E8}" destId="{C8C6333C-40D1-4B13-9DA4-101893C69434}" srcOrd="0" destOrd="0" presId="urn:microsoft.com/office/officeart/2005/8/layout/hierarchy6"/>
    <dgm:cxn modelId="{F001B9BA-B532-4521-BC96-E302CEABD836}" type="presOf" srcId="{6A527EE2-8390-4AA6-9A31-43AF38F1AB8B}" destId="{2E4C8DC3-8249-43AE-B6AE-98D8769E2E0B}" srcOrd="0" destOrd="0" presId="urn:microsoft.com/office/officeart/2005/8/layout/hierarchy6"/>
    <dgm:cxn modelId="{5476185B-0981-460D-AF2C-829A378A9604}" type="presOf" srcId="{BDA2F556-0E7B-4A11-A33B-D5FCD1FBCB6C}" destId="{C3497110-0DF5-4007-83EC-783C8854535A}" srcOrd="0" destOrd="0" presId="urn:microsoft.com/office/officeart/2005/8/layout/hierarchy6"/>
    <dgm:cxn modelId="{4684B733-0A45-4363-A066-D03831D45951}" srcId="{6A527EE2-8390-4AA6-9A31-43AF38F1AB8B}" destId="{8579DA56-2D64-4565-A15D-EBFB43AE7A6D}" srcOrd="1" destOrd="0" parTransId="{1494B68A-BE08-4955-80E9-79D57942ED8F}" sibTransId="{1E3EE74C-C9C6-442E-96B5-3A8D37048F38}"/>
    <dgm:cxn modelId="{F589B530-CBBC-4AE6-827F-DD904BFE51C4}" srcId="{88B41532-D31D-45E5-890B-086469894A92}" destId="{4270DCC9-3A11-42BF-9B00-33B6D2D01E8C}" srcOrd="3" destOrd="0" parTransId="{9931F320-46DD-4232-AA46-330B92EBD992}" sibTransId="{AABB274E-0DA3-4970-92E5-17D2BD5E222B}"/>
    <dgm:cxn modelId="{80209603-17CC-41D2-8570-2B715109466F}" srcId="{88B41532-D31D-45E5-890B-086469894A92}" destId="{FD05389E-70EF-4EA3-8D10-DC1CA4E0CE85}" srcOrd="0" destOrd="0" parTransId="{C7B0C9A1-8674-4504-B604-6FE6E19C8B1E}" sibTransId="{BC0FE8D4-2ADC-4D91-8896-B97B34894055}"/>
    <dgm:cxn modelId="{8D35B6D7-FE7B-4B66-86AC-2B76609D93DE}" srcId="{FD2BF68F-7E33-4524-BBD2-8EC685B46CCB}" destId="{6A527EE2-8390-4AA6-9A31-43AF38F1AB8B}" srcOrd="0" destOrd="0" parTransId="{EA0C6142-847C-481A-85C3-839BB1D4FBF9}" sibTransId="{736084FA-2431-44FD-9250-7C52284E78ED}"/>
    <dgm:cxn modelId="{1378151E-2458-4B7A-B2D9-A3B023E7B0AB}" type="presOf" srcId="{9931F320-46DD-4232-AA46-330B92EBD992}" destId="{004F8703-5AB8-49CC-89A5-15FA0A621925}" srcOrd="0" destOrd="0" presId="urn:microsoft.com/office/officeart/2005/8/layout/hierarchy6"/>
    <dgm:cxn modelId="{C6FA4F25-AD05-4EA9-AE86-666A9D708945}" srcId="{88B41532-D31D-45E5-890B-086469894A92}" destId="{0AE8BBE3-2850-42FC-ACF7-41403C17F1BD}" srcOrd="2" destOrd="0" parTransId="{77BC4C5D-EA83-452F-AB17-64980D468CB6}" sibTransId="{CD0925E0-D041-4DA0-ACAC-7073017B4979}"/>
    <dgm:cxn modelId="{76A3F77E-7584-42F7-B243-8CD0C4AFAF2D}" type="presOf" srcId="{0AE8BBE3-2850-42FC-ACF7-41403C17F1BD}" destId="{3B054CCE-FF2F-4B19-B3A8-47FAF6985DC9}" srcOrd="0" destOrd="0" presId="urn:microsoft.com/office/officeart/2005/8/layout/hierarchy6"/>
    <dgm:cxn modelId="{0FD1FC99-5EF8-4C20-9C91-E0A14234159D}" type="presOf" srcId="{2C69A0D0-B887-41B8-8134-F7C63597FAD8}" destId="{AC7450D9-6FCE-43AB-86AE-6724E5433CCE}" srcOrd="0" destOrd="0" presId="urn:microsoft.com/office/officeart/2005/8/layout/hierarchy6"/>
    <dgm:cxn modelId="{6AA95AF9-2B16-48B4-A21D-5D963191D132}" srcId="{FD2BF68F-7E33-4524-BBD2-8EC685B46CCB}" destId="{99AEC50A-0331-4CDB-81A2-126AB44D8592}" srcOrd="1" destOrd="0" parTransId="{D2EA8C1D-D1DE-4A80-A4AF-25A3C6389806}" sibTransId="{752C3696-2131-4EFE-BABB-B3663301F716}"/>
    <dgm:cxn modelId="{1741071F-74CE-4031-9884-3655024FE4E0}" type="presOf" srcId="{4A832DFA-2093-4FCB-B78F-796DBD3FE5EA}" destId="{1D31CDAA-B0C1-4319-81C1-CE709D12D59B}" srcOrd="0" destOrd="0" presId="urn:microsoft.com/office/officeart/2005/8/layout/hierarchy6"/>
    <dgm:cxn modelId="{5655DFAA-14BF-405B-A19D-1C445C3E778C}" type="presOf" srcId="{55C27D97-B61F-4FE2-9345-268A531399B8}" destId="{FCD1BB8F-8239-4E36-B75E-3DA9C6A45FBE}" srcOrd="0" destOrd="0" presId="urn:microsoft.com/office/officeart/2005/8/layout/hierarchy6"/>
    <dgm:cxn modelId="{58C7C3CE-5196-4E34-80C6-04F78DC99E33}" type="presOf" srcId="{25C56389-A403-41D5-BA5E-2D135327971A}" destId="{258EE090-D91A-4FAB-910F-FA4432B184F5}" srcOrd="0" destOrd="0" presId="urn:microsoft.com/office/officeart/2005/8/layout/hierarchy6"/>
    <dgm:cxn modelId="{5A4987F1-063C-4B3E-A9B4-C16A0EA880CC}" type="presParOf" srcId="{EF01BCDD-7666-43D8-AAFB-89CA0AA55490}" destId="{5290FEA3-146A-4262-9F10-C3E90E7CF184}" srcOrd="0" destOrd="0" presId="urn:microsoft.com/office/officeart/2005/8/layout/hierarchy6"/>
    <dgm:cxn modelId="{C2F413C2-AC6F-462F-82D4-414BA8CF1CF0}" type="presParOf" srcId="{5290FEA3-146A-4262-9F10-C3E90E7CF184}" destId="{60ED01ED-979C-47B4-BD12-61757E903A11}" srcOrd="0" destOrd="0" presId="urn:microsoft.com/office/officeart/2005/8/layout/hierarchy6"/>
    <dgm:cxn modelId="{262EEB0C-D042-4BF0-9E04-88B6DE6E5A70}" type="presParOf" srcId="{5290FEA3-146A-4262-9F10-C3E90E7CF184}" destId="{4B40DDA9-6528-4C3B-B701-E1D7BD49DDA0}" srcOrd="1" destOrd="0" presId="urn:microsoft.com/office/officeart/2005/8/layout/hierarchy6"/>
    <dgm:cxn modelId="{AE8E4496-AE10-4C36-A4C5-10BEC5B3D4CA}" type="presParOf" srcId="{4B40DDA9-6528-4C3B-B701-E1D7BD49DDA0}" destId="{CE110EAC-63CE-4C65-B73D-B0DB527C259A}" srcOrd="0" destOrd="0" presId="urn:microsoft.com/office/officeart/2005/8/layout/hierarchy6"/>
    <dgm:cxn modelId="{2507BD11-7459-4B9A-9627-53A3194EF5E1}" type="presParOf" srcId="{CE110EAC-63CE-4C65-B73D-B0DB527C259A}" destId="{2E4C8DC3-8249-43AE-B6AE-98D8769E2E0B}" srcOrd="0" destOrd="0" presId="urn:microsoft.com/office/officeart/2005/8/layout/hierarchy6"/>
    <dgm:cxn modelId="{6ED8FFC6-A202-41DF-ADB2-49085DCC1452}" type="presParOf" srcId="{CE110EAC-63CE-4C65-B73D-B0DB527C259A}" destId="{CDD91033-2738-4CB9-9C4D-4CABF0846B5D}" srcOrd="1" destOrd="0" presId="urn:microsoft.com/office/officeart/2005/8/layout/hierarchy6"/>
    <dgm:cxn modelId="{8111D72A-E9CA-4558-864B-EC164071C068}" type="presParOf" srcId="{CDD91033-2738-4CB9-9C4D-4CABF0846B5D}" destId="{C3497110-0DF5-4007-83EC-783C8854535A}" srcOrd="0" destOrd="0" presId="urn:microsoft.com/office/officeart/2005/8/layout/hierarchy6"/>
    <dgm:cxn modelId="{5ACC704C-F74F-4298-893E-70C7BCDAB7C2}" type="presParOf" srcId="{CDD91033-2738-4CB9-9C4D-4CABF0846B5D}" destId="{BF8CA6EF-7C51-4846-9439-D514E3D54430}" srcOrd="1" destOrd="0" presId="urn:microsoft.com/office/officeart/2005/8/layout/hierarchy6"/>
    <dgm:cxn modelId="{114C60C4-7F27-44E1-99E9-4A7D23EB3E11}" type="presParOf" srcId="{BF8CA6EF-7C51-4846-9439-D514E3D54430}" destId="{E0897D80-F090-41CA-8245-168B2A339604}" srcOrd="0" destOrd="0" presId="urn:microsoft.com/office/officeart/2005/8/layout/hierarchy6"/>
    <dgm:cxn modelId="{9ECB3B69-F372-41B0-BAED-FDA5974113CD}" type="presParOf" srcId="{BF8CA6EF-7C51-4846-9439-D514E3D54430}" destId="{A514D9E4-9A4A-4784-8BAE-CFDEB4C7BF19}" srcOrd="1" destOrd="0" presId="urn:microsoft.com/office/officeart/2005/8/layout/hierarchy6"/>
    <dgm:cxn modelId="{3E8D0054-134B-45B8-A179-CB2FE1C13C99}" type="presParOf" srcId="{CDD91033-2738-4CB9-9C4D-4CABF0846B5D}" destId="{809C0B91-8555-4DB3-9C92-5509A52A4708}" srcOrd="2" destOrd="0" presId="urn:microsoft.com/office/officeart/2005/8/layout/hierarchy6"/>
    <dgm:cxn modelId="{A31C5255-7639-4DC2-86C4-94FF4A6E4831}" type="presParOf" srcId="{CDD91033-2738-4CB9-9C4D-4CABF0846B5D}" destId="{1809B89E-32A2-49AD-9DCF-0402962F85DB}" srcOrd="3" destOrd="0" presId="urn:microsoft.com/office/officeart/2005/8/layout/hierarchy6"/>
    <dgm:cxn modelId="{689B2EC4-82AD-4839-9A9D-D570A255B859}" type="presParOf" srcId="{1809B89E-32A2-49AD-9DCF-0402962F85DB}" destId="{59D6D5E6-BF61-44C3-92C1-6BDD0CEB9888}" srcOrd="0" destOrd="0" presId="urn:microsoft.com/office/officeart/2005/8/layout/hierarchy6"/>
    <dgm:cxn modelId="{676E8CB2-81D7-4A95-9D21-88F0C3FE230E}" type="presParOf" srcId="{1809B89E-32A2-49AD-9DCF-0402962F85DB}" destId="{E014AF31-1CC8-4AE7-947F-B6946AB7CA4D}" srcOrd="1" destOrd="0" presId="urn:microsoft.com/office/officeart/2005/8/layout/hierarchy6"/>
    <dgm:cxn modelId="{D43D6219-F00F-4ED1-9DF6-260BC8F4E8D3}" type="presParOf" srcId="{CDD91033-2738-4CB9-9C4D-4CABF0846B5D}" destId="{67A25DF8-1469-4CE6-8651-8FA3764E3010}" srcOrd="4" destOrd="0" presId="urn:microsoft.com/office/officeart/2005/8/layout/hierarchy6"/>
    <dgm:cxn modelId="{697E6FB8-6290-4B60-9B66-DBDC52A52D15}" type="presParOf" srcId="{CDD91033-2738-4CB9-9C4D-4CABF0846B5D}" destId="{E87054CE-C010-4B22-B652-6E4344B496A1}" srcOrd="5" destOrd="0" presId="urn:microsoft.com/office/officeart/2005/8/layout/hierarchy6"/>
    <dgm:cxn modelId="{902DD62D-9FCF-4B8E-B80D-9847C74590F5}" type="presParOf" srcId="{E87054CE-C010-4B22-B652-6E4344B496A1}" destId="{1D31CDAA-B0C1-4319-81C1-CE709D12D59B}" srcOrd="0" destOrd="0" presId="urn:microsoft.com/office/officeart/2005/8/layout/hierarchy6"/>
    <dgm:cxn modelId="{F57C12FF-AEDF-4F05-BEA0-ABE179FBD1B8}" type="presParOf" srcId="{E87054CE-C010-4B22-B652-6E4344B496A1}" destId="{F198D83F-301E-481B-80A5-8F9211C8EFE8}" srcOrd="1" destOrd="0" presId="urn:microsoft.com/office/officeart/2005/8/layout/hierarchy6"/>
    <dgm:cxn modelId="{2771DE8D-40C4-4C4D-8D9E-534C5D629C23}" type="presParOf" srcId="{CDD91033-2738-4CB9-9C4D-4CABF0846B5D}" destId="{A163F88D-3ACA-44C3-848C-B570256FD9BF}" srcOrd="6" destOrd="0" presId="urn:microsoft.com/office/officeart/2005/8/layout/hierarchy6"/>
    <dgm:cxn modelId="{43798731-0A06-4A97-B945-F7ED7BCE2CFC}" type="presParOf" srcId="{CDD91033-2738-4CB9-9C4D-4CABF0846B5D}" destId="{51469C4F-7974-4704-80F7-E3C76E7FEAF3}" srcOrd="7" destOrd="0" presId="urn:microsoft.com/office/officeart/2005/8/layout/hierarchy6"/>
    <dgm:cxn modelId="{217E70F9-A417-4FAB-B6D6-C9582DBA6E56}" type="presParOf" srcId="{51469C4F-7974-4704-80F7-E3C76E7FEAF3}" destId="{FCD1BB8F-8239-4E36-B75E-3DA9C6A45FBE}" srcOrd="0" destOrd="0" presId="urn:microsoft.com/office/officeart/2005/8/layout/hierarchy6"/>
    <dgm:cxn modelId="{0B313C40-E583-495F-878F-8CC045D57B4E}" type="presParOf" srcId="{51469C4F-7974-4704-80F7-E3C76E7FEAF3}" destId="{2D819D47-68F3-46E9-ABF1-0C9ABECCFE6A}" srcOrd="1" destOrd="0" presId="urn:microsoft.com/office/officeart/2005/8/layout/hierarchy6"/>
    <dgm:cxn modelId="{9DF5D8E3-8026-4BF6-85F4-CD1097A0BDBC}" type="presParOf" srcId="{CDD91033-2738-4CB9-9C4D-4CABF0846B5D}" destId="{67A0D51B-1961-46A3-B222-13FCA54B40EA}" srcOrd="8" destOrd="0" presId="urn:microsoft.com/office/officeart/2005/8/layout/hierarchy6"/>
    <dgm:cxn modelId="{56E38ACC-99A1-468E-ABFE-2C5F717FD72B}" type="presParOf" srcId="{CDD91033-2738-4CB9-9C4D-4CABF0846B5D}" destId="{AB90A902-53ED-45B5-B8E3-C426E58581EC}" srcOrd="9" destOrd="0" presId="urn:microsoft.com/office/officeart/2005/8/layout/hierarchy6"/>
    <dgm:cxn modelId="{3A247A42-5765-4521-AED2-952D00DB35E9}" type="presParOf" srcId="{AB90A902-53ED-45B5-B8E3-C426E58581EC}" destId="{993579D8-A984-4317-BA10-EC449C542586}" srcOrd="0" destOrd="0" presId="urn:microsoft.com/office/officeart/2005/8/layout/hierarchy6"/>
    <dgm:cxn modelId="{1BE94ECC-F18A-4BBC-9DF6-4692E1219961}" type="presParOf" srcId="{AB90A902-53ED-45B5-B8E3-C426E58581EC}" destId="{65BA8CDB-EF09-4ED0-8092-85417C74C706}" srcOrd="1" destOrd="0" presId="urn:microsoft.com/office/officeart/2005/8/layout/hierarchy6"/>
    <dgm:cxn modelId="{6ECEE0B0-8BE6-41CE-A65A-9240DE9CF549}" type="presParOf" srcId="{65BA8CDB-EF09-4ED0-8092-85417C74C706}" destId="{49A5141A-8389-4562-B84F-E861996B2A5F}" srcOrd="0" destOrd="0" presId="urn:microsoft.com/office/officeart/2005/8/layout/hierarchy6"/>
    <dgm:cxn modelId="{BF190745-5ACE-4BC1-9E9C-5B1F10BDBD57}" type="presParOf" srcId="{65BA8CDB-EF09-4ED0-8092-85417C74C706}" destId="{AA0DE46B-1E01-4359-ABD4-A7221D559A4B}" srcOrd="1" destOrd="0" presId="urn:microsoft.com/office/officeart/2005/8/layout/hierarchy6"/>
    <dgm:cxn modelId="{C726E3BF-0750-4580-AD59-64CFF85B66CC}" type="presParOf" srcId="{AA0DE46B-1E01-4359-ABD4-A7221D559A4B}" destId="{AC96C116-BCB7-4A03-AFB6-8B48C50E405C}" srcOrd="0" destOrd="0" presId="urn:microsoft.com/office/officeart/2005/8/layout/hierarchy6"/>
    <dgm:cxn modelId="{69B3A342-7139-49EA-9121-A4903BFBFFC4}" type="presParOf" srcId="{AA0DE46B-1E01-4359-ABD4-A7221D559A4B}" destId="{3A039D3D-0B9C-48D9-B0C3-FF82031D7CDE}" srcOrd="1" destOrd="0" presId="urn:microsoft.com/office/officeart/2005/8/layout/hierarchy6"/>
    <dgm:cxn modelId="{8E727E9E-DCCE-416A-BF63-F5AC78826FD8}" type="presParOf" srcId="{65BA8CDB-EF09-4ED0-8092-85417C74C706}" destId="{C8C6333C-40D1-4B13-9DA4-101893C69434}" srcOrd="2" destOrd="0" presId="urn:microsoft.com/office/officeart/2005/8/layout/hierarchy6"/>
    <dgm:cxn modelId="{8CB069DD-7215-4A2D-9053-50D8AA028D1D}" type="presParOf" srcId="{65BA8CDB-EF09-4ED0-8092-85417C74C706}" destId="{4663933F-5126-4873-BFCC-2123996C96CC}" srcOrd="3" destOrd="0" presId="urn:microsoft.com/office/officeart/2005/8/layout/hierarchy6"/>
    <dgm:cxn modelId="{0ED05B5E-BC86-4DBA-82B9-74FE739F356D}" type="presParOf" srcId="{4663933F-5126-4873-BFCC-2123996C96CC}" destId="{258EE090-D91A-4FAB-910F-FA4432B184F5}" srcOrd="0" destOrd="0" presId="urn:microsoft.com/office/officeart/2005/8/layout/hierarchy6"/>
    <dgm:cxn modelId="{F6B79FC4-4F9D-4D82-ADA4-5DCDC43C015D}" type="presParOf" srcId="{4663933F-5126-4873-BFCC-2123996C96CC}" destId="{E58E569B-E228-497D-9FBC-75BD48F8FBA6}" srcOrd="1" destOrd="0" presId="urn:microsoft.com/office/officeart/2005/8/layout/hierarchy6"/>
    <dgm:cxn modelId="{3BD08944-3501-4EAA-923B-42B43CA70E09}" type="presParOf" srcId="{65BA8CDB-EF09-4ED0-8092-85417C74C706}" destId="{5DC4C499-8DD2-42F0-A50E-5DE678ED8389}" srcOrd="4" destOrd="0" presId="urn:microsoft.com/office/officeart/2005/8/layout/hierarchy6"/>
    <dgm:cxn modelId="{03D35330-EB5C-4393-9A86-115BEA9FFE8D}" type="presParOf" srcId="{65BA8CDB-EF09-4ED0-8092-85417C74C706}" destId="{F4482612-37C6-4841-A4FD-574FD5B06C0C}" srcOrd="5" destOrd="0" presId="urn:microsoft.com/office/officeart/2005/8/layout/hierarchy6"/>
    <dgm:cxn modelId="{99949B21-05D5-42E5-BE77-52591A7AFBEB}" type="presParOf" srcId="{F4482612-37C6-4841-A4FD-574FD5B06C0C}" destId="{3B054CCE-FF2F-4B19-B3A8-47FAF6985DC9}" srcOrd="0" destOrd="0" presId="urn:microsoft.com/office/officeart/2005/8/layout/hierarchy6"/>
    <dgm:cxn modelId="{725477C6-B6BE-4474-AF7C-4E979D98845B}" type="presParOf" srcId="{F4482612-37C6-4841-A4FD-574FD5B06C0C}" destId="{6175EC57-091E-4F3C-87AE-C305D87E6DF8}" srcOrd="1" destOrd="0" presId="urn:microsoft.com/office/officeart/2005/8/layout/hierarchy6"/>
    <dgm:cxn modelId="{F74FF6D1-CAEF-46F2-8455-FFE47BC9B037}" type="presParOf" srcId="{65BA8CDB-EF09-4ED0-8092-85417C74C706}" destId="{004F8703-5AB8-49CC-89A5-15FA0A621925}" srcOrd="6" destOrd="0" presId="urn:microsoft.com/office/officeart/2005/8/layout/hierarchy6"/>
    <dgm:cxn modelId="{50A52176-427C-4C1C-87ED-AE486195CF88}" type="presParOf" srcId="{65BA8CDB-EF09-4ED0-8092-85417C74C706}" destId="{021DA04D-F34D-43D2-AE0A-8944FB90EC0F}" srcOrd="7" destOrd="0" presId="urn:microsoft.com/office/officeart/2005/8/layout/hierarchy6"/>
    <dgm:cxn modelId="{742B2E42-27B8-4848-9D68-F05D4E7AA8E1}" type="presParOf" srcId="{021DA04D-F34D-43D2-AE0A-8944FB90EC0F}" destId="{99D65C8E-8016-46F0-ADC8-9D20FCC5AD69}" srcOrd="0" destOrd="0" presId="urn:microsoft.com/office/officeart/2005/8/layout/hierarchy6"/>
    <dgm:cxn modelId="{5164B085-DD1F-499C-95D9-A5A9A95736BF}" type="presParOf" srcId="{021DA04D-F34D-43D2-AE0A-8944FB90EC0F}" destId="{69624F51-2A7B-45CF-AE74-6EB5E61765FB}" srcOrd="1" destOrd="0" presId="urn:microsoft.com/office/officeart/2005/8/layout/hierarchy6"/>
    <dgm:cxn modelId="{172C5E22-61D8-4224-8059-167008A0EF73}" type="presParOf" srcId="{65BA8CDB-EF09-4ED0-8092-85417C74C706}" destId="{A4B3ACCF-06C8-4A5B-9CD1-D5EB209A5D6C}" srcOrd="8" destOrd="0" presId="urn:microsoft.com/office/officeart/2005/8/layout/hierarchy6"/>
    <dgm:cxn modelId="{07F795EC-A90D-4B58-AE62-B1940787FCF7}" type="presParOf" srcId="{65BA8CDB-EF09-4ED0-8092-85417C74C706}" destId="{0F107CC6-DD49-4377-9E5C-5A2210F62A03}" srcOrd="9" destOrd="0" presId="urn:microsoft.com/office/officeart/2005/8/layout/hierarchy6"/>
    <dgm:cxn modelId="{F38F3A29-9ABC-4F33-B7A4-41B65DF3B4F7}" type="presParOf" srcId="{0F107CC6-DD49-4377-9E5C-5A2210F62A03}" destId="{A06E3F51-BB56-4AC0-9C73-4063A2BEC96A}" srcOrd="0" destOrd="0" presId="urn:microsoft.com/office/officeart/2005/8/layout/hierarchy6"/>
    <dgm:cxn modelId="{D43A523B-FDAF-4DF0-9C3A-00082BA30E73}" type="presParOf" srcId="{0F107CC6-DD49-4377-9E5C-5A2210F62A03}" destId="{A8EA30A4-F22E-4D3E-82C5-B524445D140F}" srcOrd="1" destOrd="0" presId="urn:microsoft.com/office/officeart/2005/8/layout/hierarchy6"/>
    <dgm:cxn modelId="{2B01B8E3-3DE9-4808-9DC2-4AA78B3327ED}" type="presParOf" srcId="{EF01BCDD-7666-43D8-AAFB-89CA0AA55490}" destId="{23BC0FCF-5349-489E-831C-6C43F90D2B28}" srcOrd="1" destOrd="0" presId="urn:microsoft.com/office/officeart/2005/8/layout/hierarchy6"/>
    <dgm:cxn modelId="{8BE161E4-3EFE-4F81-9241-02E88872F6CB}" type="presParOf" srcId="{23BC0FCF-5349-489E-831C-6C43F90D2B28}" destId="{DC9D9AD0-F74E-40CD-A607-056335D35474}" srcOrd="0" destOrd="0" presId="urn:microsoft.com/office/officeart/2005/8/layout/hierarchy6"/>
    <dgm:cxn modelId="{BD70EA15-2BF1-487E-BCE6-0BECE2325A78}" type="presParOf" srcId="{DC9D9AD0-F74E-40CD-A607-056335D35474}" destId="{A0C17E5A-93FD-4DBD-842E-3FD9707CCFF0}" srcOrd="0" destOrd="0" presId="urn:microsoft.com/office/officeart/2005/8/layout/hierarchy6"/>
    <dgm:cxn modelId="{DB6C93CE-6F47-4429-AA34-A0BE9270D2B3}" type="presParOf" srcId="{DC9D9AD0-F74E-40CD-A607-056335D35474}" destId="{704BCB9D-5FE6-433C-9804-C6425BD3E9D8}" srcOrd="1" destOrd="0" presId="urn:microsoft.com/office/officeart/2005/8/layout/hierarchy6"/>
    <dgm:cxn modelId="{E0B0D726-4DA4-4760-8E50-C672FAC2CD31}" type="presParOf" srcId="{23BC0FCF-5349-489E-831C-6C43F90D2B28}" destId="{48597B4C-6D75-42EE-B640-082E4AD7232E}" srcOrd="1" destOrd="0" presId="urn:microsoft.com/office/officeart/2005/8/layout/hierarchy6"/>
    <dgm:cxn modelId="{69124839-F481-4005-ADA0-17B0E23EBFD9}" type="presParOf" srcId="{48597B4C-6D75-42EE-B640-082E4AD7232E}" destId="{AC89DB64-ADA9-4B18-BA59-78548981606C}" srcOrd="0" destOrd="0" presId="urn:microsoft.com/office/officeart/2005/8/layout/hierarchy6"/>
    <dgm:cxn modelId="{1DCE3E14-B6F2-4E6F-8A1D-474EA94E5F91}" type="presParOf" srcId="{23BC0FCF-5349-489E-831C-6C43F90D2B28}" destId="{B60B1829-58F6-406A-B310-8ECC25864F97}" srcOrd="2" destOrd="0" presId="urn:microsoft.com/office/officeart/2005/8/layout/hierarchy6"/>
    <dgm:cxn modelId="{B84049A9-D218-4132-929A-EC0A2203C9BB}" type="presParOf" srcId="{B60B1829-58F6-406A-B310-8ECC25864F97}" destId="{A895DB1D-A7EF-4A6A-80FA-9528ECF0C991}" srcOrd="0" destOrd="0" presId="urn:microsoft.com/office/officeart/2005/8/layout/hierarchy6"/>
    <dgm:cxn modelId="{45B1327B-C7EA-4BB7-8487-5203C537873C}" type="presParOf" srcId="{B60B1829-58F6-406A-B310-8ECC25864F97}" destId="{784EF575-83CF-4769-B62B-C6FBF65E9904}" srcOrd="1" destOrd="0" presId="urn:microsoft.com/office/officeart/2005/8/layout/hierarchy6"/>
    <dgm:cxn modelId="{18BD7596-EC95-46AC-B8C3-3B4750305C62}" type="presParOf" srcId="{23BC0FCF-5349-489E-831C-6C43F90D2B28}" destId="{9419AF58-DD22-4CE3-AAFF-6B350242EEF1}" srcOrd="3" destOrd="0" presId="urn:microsoft.com/office/officeart/2005/8/layout/hierarchy6"/>
    <dgm:cxn modelId="{55AD1162-00D9-4C6D-B4FB-00294B04D2D2}" type="presParOf" srcId="{9419AF58-DD22-4CE3-AAFF-6B350242EEF1}" destId="{FCFCC8EB-0584-44B5-A68E-BCA3F963CD3B}" srcOrd="0" destOrd="0" presId="urn:microsoft.com/office/officeart/2005/8/layout/hierarchy6"/>
    <dgm:cxn modelId="{51919822-7141-4902-8ECC-D86E69E3BC2F}" type="presParOf" srcId="{23BC0FCF-5349-489E-831C-6C43F90D2B28}" destId="{108D0AE3-067B-4D8F-9F98-78895E38E634}" srcOrd="4" destOrd="0" presId="urn:microsoft.com/office/officeart/2005/8/layout/hierarchy6"/>
    <dgm:cxn modelId="{59DFCA16-9289-4AEF-86D8-C868B6469C6B}" type="presParOf" srcId="{108D0AE3-067B-4D8F-9F98-78895E38E634}" destId="{AC7450D9-6FCE-43AB-86AE-6724E5433CCE}" srcOrd="0" destOrd="0" presId="urn:microsoft.com/office/officeart/2005/8/layout/hierarchy6"/>
    <dgm:cxn modelId="{48DFA81E-6ED6-47C1-967B-4F942920BB81}" type="presParOf" srcId="{108D0AE3-067B-4D8F-9F98-78895E38E634}" destId="{321437CD-5328-46DE-A39C-F913D474C02E}"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7450D9-6FCE-43AB-86AE-6724E5433CCE}">
      <dsp:nvSpPr>
        <dsp:cNvPr id="0" name=""/>
        <dsp:cNvSpPr/>
      </dsp:nvSpPr>
      <dsp:spPr>
        <a:xfrm>
          <a:off x="0" y="3268904"/>
          <a:ext cx="8625615" cy="53320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en-US" sz="1900" kern="1200" dirty="0"/>
            <a:t>Regional</a:t>
          </a:r>
        </a:p>
      </dsp:txBody>
      <dsp:txXfrm>
        <a:off x="0" y="3268904"/>
        <a:ext cx="2587684" cy="533204"/>
      </dsp:txXfrm>
    </dsp:sp>
    <dsp:sp modelId="{A895DB1D-A7EF-4A6A-80FA-9528ECF0C991}">
      <dsp:nvSpPr>
        <dsp:cNvPr id="0" name=""/>
        <dsp:cNvSpPr/>
      </dsp:nvSpPr>
      <dsp:spPr>
        <a:xfrm>
          <a:off x="0" y="2646832"/>
          <a:ext cx="8625615" cy="53320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en-US" sz="1900" kern="1200" dirty="0"/>
            <a:t>National</a:t>
          </a:r>
        </a:p>
      </dsp:txBody>
      <dsp:txXfrm>
        <a:off x="0" y="2646832"/>
        <a:ext cx="2587684" cy="533204"/>
      </dsp:txXfrm>
    </dsp:sp>
    <dsp:sp modelId="{A0C17E5A-93FD-4DBD-842E-3FD9707CCFF0}">
      <dsp:nvSpPr>
        <dsp:cNvPr id="0" name=""/>
        <dsp:cNvSpPr/>
      </dsp:nvSpPr>
      <dsp:spPr>
        <a:xfrm>
          <a:off x="0" y="1995578"/>
          <a:ext cx="8625615" cy="53320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en-US" sz="1900" kern="1200" dirty="0"/>
            <a:t>European</a:t>
          </a:r>
        </a:p>
      </dsp:txBody>
      <dsp:txXfrm>
        <a:off x="0" y="1995578"/>
        <a:ext cx="2587684" cy="533204"/>
      </dsp:txXfrm>
    </dsp:sp>
    <dsp:sp modelId="{2E4C8DC3-8249-43AE-B6AE-98D8769E2E0B}">
      <dsp:nvSpPr>
        <dsp:cNvPr id="0" name=""/>
        <dsp:cNvSpPr/>
      </dsp:nvSpPr>
      <dsp:spPr>
        <a:xfrm>
          <a:off x="4320683" y="2069194"/>
          <a:ext cx="666505" cy="4443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EU27</a:t>
          </a:r>
        </a:p>
      </dsp:txBody>
      <dsp:txXfrm>
        <a:off x="4333697" y="2082208"/>
        <a:ext cx="640477" cy="418309"/>
      </dsp:txXfrm>
    </dsp:sp>
    <dsp:sp modelId="{C3497110-0DF5-4007-83EC-783C8854535A}">
      <dsp:nvSpPr>
        <dsp:cNvPr id="0" name=""/>
        <dsp:cNvSpPr/>
      </dsp:nvSpPr>
      <dsp:spPr>
        <a:xfrm>
          <a:off x="2921021" y="2513531"/>
          <a:ext cx="1732914" cy="177734"/>
        </a:xfrm>
        <a:custGeom>
          <a:avLst/>
          <a:gdLst/>
          <a:ahLst/>
          <a:cxnLst/>
          <a:rect l="0" t="0" r="0" b="0"/>
          <a:pathLst>
            <a:path>
              <a:moveTo>
                <a:pt x="1732914" y="0"/>
              </a:moveTo>
              <a:lnTo>
                <a:pt x="1732914" y="88867"/>
              </a:lnTo>
              <a:lnTo>
                <a:pt x="0" y="88867"/>
              </a:lnTo>
              <a:lnTo>
                <a:pt x="0" y="17773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0897D80-F090-41CA-8245-168B2A339604}">
      <dsp:nvSpPr>
        <dsp:cNvPr id="0" name=""/>
        <dsp:cNvSpPr/>
      </dsp:nvSpPr>
      <dsp:spPr>
        <a:xfrm>
          <a:off x="2587768" y="2691265"/>
          <a:ext cx="666505" cy="4443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EU country 1</a:t>
          </a:r>
        </a:p>
      </dsp:txBody>
      <dsp:txXfrm>
        <a:off x="2600782" y="2704279"/>
        <a:ext cx="640477" cy="418309"/>
      </dsp:txXfrm>
    </dsp:sp>
    <dsp:sp modelId="{809C0B91-8555-4DB3-9C92-5509A52A4708}">
      <dsp:nvSpPr>
        <dsp:cNvPr id="0" name=""/>
        <dsp:cNvSpPr/>
      </dsp:nvSpPr>
      <dsp:spPr>
        <a:xfrm>
          <a:off x="3787478" y="2513531"/>
          <a:ext cx="866457" cy="177734"/>
        </a:xfrm>
        <a:custGeom>
          <a:avLst/>
          <a:gdLst/>
          <a:ahLst/>
          <a:cxnLst/>
          <a:rect l="0" t="0" r="0" b="0"/>
          <a:pathLst>
            <a:path>
              <a:moveTo>
                <a:pt x="866457" y="0"/>
              </a:moveTo>
              <a:lnTo>
                <a:pt x="866457" y="88867"/>
              </a:lnTo>
              <a:lnTo>
                <a:pt x="0" y="88867"/>
              </a:lnTo>
              <a:lnTo>
                <a:pt x="0" y="17773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D6D5E6-BF61-44C3-92C1-6BDD0CEB9888}">
      <dsp:nvSpPr>
        <dsp:cNvPr id="0" name=""/>
        <dsp:cNvSpPr/>
      </dsp:nvSpPr>
      <dsp:spPr>
        <a:xfrm>
          <a:off x="3454226" y="2691265"/>
          <a:ext cx="666505" cy="4443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EU country 2</a:t>
          </a:r>
        </a:p>
      </dsp:txBody>
      <dsp:txXfrm>
        <a:off x="3467240" y="2704279"/>
        <a:ext cx="640477" cy="418309"/>
      </dsp:txXfrm>
    </dsp:sp>
    <dsp:sp modelId="{67A25DF8-1469-4CE6-8651-8FA3764E3010}">
      <dsp:nvSpPr>
        <dsp:cNvPr id="0" name=""/>
        <dsp:cNvSpPr/>
      </dsp:nvSpPr>
      <dsp:spPr>
        <a:xfrm>
          <a:off x="4608216" y="2513531"/>
          <a:ext cx="91440" cy="177734"/>
        </a:xfrm>
        <a:custGeom>
          <a:avLst/>
          <a:gdLst/>
          <a:ahLst/>
          <a:cxnLst/>
          <a:rect l="0" t="0" r="0" b="0"/>
          <a:pathLst>
            <a:path>
              <a:moveTo>
                <a:pt x="45720" y="0"/>
              </a:moveTo>
              <a:lnTo>
                <a:pt x="45720" y="17773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31CDAA-B0C1-4319-81C1-CE709D12D59B}">
      <dsp:nvSpPr>
        <dsp:cNvPr id="0" name=""/>
        <dsp:cNvSpPr/>
      </dsp:nvSpPr>
      <dsp:spPr>
        <a:xfrm>
          <a:off x="4320683" y="2691265"/>
          <a:ext cx="666505" cy="4443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EU country 3</a:t>
          </a:r>
        </a:p>
      </dsp:txBody>
      <dsp:txXfrm>
        <a:off x="4333697" y="2704279"/>
        <a:ext cx="640477" cy="418309"/>
      </dsp:txXfrm>
    </dsp:sp>
    <dsp:sp modelId="{A163F88D-3ACA-44C3-848C-B570256FD9BF}">
      <dsp:nvSpPr>
        <dsp:cNvPr id="0" name=""/>
        <dsp:cNvSpPr/>
      </dsp:nvSpPr>
      <dsp:spPr>
        <a:xfrm>
          <a:off x="4653936" y="2513531"/>
          <a:ext cx="866457" cy="177734"/>
        </a:xfrm>
        <a:custGeom>
          <a:avLst/>
          <a:gdLst/>
          <a:ahLst/>
          <a:cxnLst/>
          <a:rect l="0" t="0" r="0" b="0"/>
          <a:pathLst>
            <a:path>
              <a:moveTo>
                <a:pt x="0" y="0"/>
              </a:moveTo>
              <a:lnTo>
                <a:pt x="0" y="88867"/>
              </a:lnTo>
              <a:lnTo>
                <a:pt x="866457" y="88867"/>
              </a:lnTo>
              <a:lnTo>
                <a:pt x="866457" y="17773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D1BB8F-8239-4E36-B75E-3DA9C6A45FBE}">
      <dsp:nvSpPr>
        <dsp:cNvPr id="0" name=""/>
        <dsp:cNvSpPr/>
      </dsp:nvSpPr>
      <dsp:spPr>
        <a:xfrm>
          <a:off x="5187140" y="2691265"/>
          <a:ext cx="666505" cy="4443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a:t>
          </a:r>
        </a:p>
      </dsp:txBody>
      <dsp:txXfrm>
        <a:off x="5200154" y="2704279"/>
        <a:ext cx="640477" cy="418309"/>
      </dsp:txXfrm>
    </dsp:sp>
    <dsp:sp modelId="{67A0D51B-1961-46A3-B222-13FCA54B40EA}">
      <dsp:nvSpPr>
        <dsp:cNvPr id="0" name=""/>
        <dsp:cNvSpPr/>
      </dsp:nvSpPr>
      <dsp:spPr>
        <a:xfrm>
          <a:off x="4653936" y="2513531"/>
          <a:ext cx="1732914" cy="177734"/>
        </a:xfrm>
        <a:custGeom>
          <a:avLst/>
          <a:gdLst/>
          <a:ahLst/>
          <a:cxnLst/>
          <a:rect l="0" t="0" r="0" b="0"/>
          <a:pathLst>
            <a:path>
              <a:moveTo>
                <a:pt x="0" y="0"/>
              </a:moveTo>
              <a:lnTo>
                <a:pt x="0" y="88867"/>
              </a:lnTo>
              <a:lnTo>
                <a:pt x="1732914" y="88867"/>
              </a:lnTo>
              <a:lnTo>
                <a:pt x="1732914" y="17773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93579D8-A984-4317-BA10-EC449C542586}">
      <dsp:nvSpPr>
        <dsp:cNvPr id="0" name=""/>
        <dsp:cNvSpPr/>
      </dsp:nvSpPr>
      <dsp:spPr>
        <a:xfrm>
          <a:off x="6053598" y="2691265"/>
          <a:ext cx="666505" cy="4443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EU country 27</a:t>
          </a:r>
        </a:p>
      </dsp:txBody>
      <dsp:txXfrm>
        <a:off x="6066612" y="2704279"/>
        <a:ext cx="640477" cy="418309"/>
      </dsp:txXfrm>
    </dsp:sp>
    <dsp:sp modelId="{49A5141A-8389-4562-B84F-E861996B2A5F}">
      <dsp:nvSpPr>
        <dsp:cNvPr id="0" name=""/>
        <dsp:cNvSpPr/>
      </dsp:nvSpPr>
      <dsp:spPr>
        <a:xfrm>
          <a:off x="4653936" y="3135603"/>
          <a:ext cx="1732914" cy="177734"/>
        </a:xfrm>
        <a:custGeom>
          <a:avLst/>
          <a:gdLst/>
          <a:ahLst/>
          <a:cxnLst/>
          <a:rect l="0" t="0" r="0" b="0"/>
          <a:pathLst>
            <a:path>
              <a:moveTo>
                <a:pt x="1732914" y="0"/>
              </a:moveTo>
              <a:lnTo>
                <a:pt x="1732914" y="88867"/>
              </a:lnTo>
              <a:lnTo>
                <a:pt x="0" y="88867"/>
              </a:lnTo>
              <a:lnTo>
                <a:pt x="0" y="17773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C96C116-BCB7-4A03-AFB6-8B48C50E405C}">
      <dsp:nvSpPr>
        <dsp:cNvPr id="0" name=""/>
        <dsp:cNvSpPr/>
      </dsp:nvSpPr>
      <dsp:spPr>
        <a:xfrm>
          <a:off x="4320683" y="3313337"/>
          <a:ext cx="666505" cy="4443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NUTS2 region 1</a:t>
          </a:r>
        </a:p>
      </dsp:txBody>
      <dsp:txXfrm>
        <a:off x="4333697" y="3326351"/>
        <a:ext cx="640477" cy="418309"/>
      </dsp:txXfrm>
    </dsp:sp>
    <dsp:sp modelId="{C8C6333C-40D1-4B13-9DA4-101893C69434}">
      <dsp:nvSpPr>
        <dsp:cNvPr id="0" name=""/>
        <dsp:cNvSpPr/>
      </dsp:nvSpPr>
      <dsp:spPr>
        <a:xfrm>
          <a:off x="5520393" y="3135603"/>
          <a:ext cx="866457" cy="177734"/>
        </a:xfrm>
        <a:custGeom>
          <a:avLst/>
          <a:gdLst/>
          <a:ahLst/>
          <a:cxnLst/>
          <a:rect l="0" t="0" r="0" b="0"/>
          <a:pathLst>
            <a:path>
              <a:moveTo>
                <a:pt x="866457" y="0"/>
              </a:moveTo>
              <a:lnTo>
                <a:pt x="866457" y="88867"/>
              </a:lnTo>
              <a:lnTo>
                <a:pt x="0" y="88867"/>
              </a:lnTo>
              <a:lnTo>
                <a:pt x="0" y="17773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58EE090-D91A-4FAB-910F-FA4432B184F5}">
      <dsp:nvSpPr>
        <dsp:cNvPr id="0" name=""/>
        <dsp:cNvSpPr/>
      </dsp:nvSpPr>
      <dsp:spPr>
        <a:xfrm>
          <a:off x="5187140" y="3313337"/>
          <a:ext cx="666505" cy="4443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NUTS2 region 2</a:t>
          </a:r>
        </a:p>
      </dsp:txBody>
      <dsp:txXfrm>
        <a:off x="5200154" y="3326351"/>
        <a:ext cx="640477" cy="418309"/>
      </dsp:txXfrm>
    </dsp:sp>
    <dsp:sp modelId="{5DC4C499-8DD2-42F0-A50E-5DE678ED8389}">
      <dsp:nvSpPr>
        <dsp:cNvPr id="0" name=""/>
        <dsp:cNvSpPr/>
      </dsp:nvSpPr>
      <dsp:spPr>
        <a:xfrm>
          <a:off x="6341130" y="3135603"/>
          <a:ext cx="91440" cy="177734"/>
        </a:xfrm>
        <a:custGeom>
          <a:avLst/>
          <a:gdLst/>
          <a:ahLst/>
          <a:cxnLst/>
          <a:rect l="0" t="0" r="0" b="0"/>
          <a:pathLst>
            <a:path>
              <a:moveTo>
                <a:pt x="45720" y="0"/>
              </a:moveTo>
              <a:lnTo>
                <a:pt x="45720" y="17773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B054CCE-FF2F-4B19-B3A8-47FAF6985DC9}">
      <dsp:nvSpPr>
        <dsp:cNvPr id="0" name=""/>
        <dsp:cNvSpPr/>
      </dsp:nvSpPr>
      <dsp:spPr>
        <a:xfrm>
          <a:off x="6053598" y="3313337"/>
          <a:ext cx="666505" cy="4443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NUTS2 </a:t>
          </a:r>
          <a:r>
            <a:rPr lang="en-US" sz="900" kern="1200"/>
            <a:t>region 3</a:t>
          </a:r>
          <a:endParaRPr lang="en-US" sz="900" kern="1200" dirty="0"/>
        </a:p>
      </dsp:txBody>
      <dsp:txXfrm>
        <a:off x="6066612" y="3326351"/>
        <a:ext cx="640477" cy="418309"/>
      </dsp:txXfrm>
    </dsp:sp>
    <dsp:sp modelId="{004F8703-5AB8-49CC-89A5-15FA0A621925}">
      <dsp:nvSpPr>
        <dsp:cNvPr id="0" name=""/>
        <dsp:cNvSpPr/>
      </dsp:nvSpPr>
      <dsp:spPr>
        <a:xfrm>
          <a:off x="6386850" y="3135603"/>
          <a:ext cx="866457" cy="177734"/>
        </a:xfrm>
        <a:custGeom>
          <a:avLst/>
          <a:gdLst/>
          <a:ahLst/>
          <a:cxnLst/>
          <a:rect l="0" t="0" r="0" b="0"/>
          <a:pathLst>
            <a:path>
              <a:moveTo>
                <a:pt x="0" y="0"/>
              </a:moveTo>
              <a:lnTo>
                <a:pt x="0" y="88867"/>
              </a:lnTo>
              <a:lnTo>
                <a:pt x="866457" y="88867"/>
              </a:lnTo>
              <a:lnTo>
                <a:pt x="866457" y="17773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9D65C8E-8016-46F0-ADC8-9D20FCC5AD69}">
      <dsp:nvSpPr>
        <dsp:cNvPr id="0" name=""/>
        <dsp:cNvSpPr/>
      </dsp:nvSpPr>
      <dsp:spPr>
        <a:xfrm>
          <a:off x="6920055" y="3313337"/>
          <a:ext cx="666505" cy="4443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a:t>
          </a:r>
        </a:p>
      </dsp:txBody>
      <dsp:txXfrm>
        <a:off x="6933069" y="3326351"/>
        <a:ext cx="640477" cy="418309"/>
      </dsp:txXfrm>
    </dsp:sp>
    <dsp:sp modelId="{A4B3ACCF-06C8-4A5B-9CD1-D5EB209A5D6C}">
      <dsp:nvSpPr>
        <dsp:cNvPr id="0" name=""/>
        <dsp:cNvSpPr/>
      </dsp:nvSpPr>
      <dsp:spPr>
        <a:xfrm>
          <a:off x="6386850" y="3135603"/>
          <a:ext cx="1732914" cy="177734"/>
        </a:xfrm>
        <a:custGeom>
          <a:avLst/>
          <a:gdLst/>
          <a:ahLst/>
          <a:cxnLst/>
          <a:rect l="0" t="0" r="0" b="0"/>
          <a:pathLst>
            <a:path>
              <a:moveTo>
                <a:pt x="0" y="0"/>
              </a:moveTo>
              <a:lnTo>
                <a:pt x="0" y="88867"/>
              </a:lnTo>
              <a:lnTo>
                <a:pt x="1732914" y="88867"/>
              </a:lnTo>
              <a:lnTo>
                <a:pt x="1732914" y="17773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06E3F51-BB56-4AC0-9C73-4063A2BEC96A}">
      <dsp:nvSpPr>
        <dsp:cNvPr id="0" name=""/>
        <dsp:cNvSpPr/>
      </dsp:nvSpPr>
      <dsp:spPr>
        <a:xfrm>
          <a:off x="7786512" y="3313337"/>
          <a:ext cx="666505" cy="4443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NUTS2 region 242</a:t>
          </a:r>
        </a:p>
      </dsp:txBody>
      <dsp:txXfrm>
        <a:off x="7799526" y="3326351"/>
        <a:ext cx="640477" cy="41830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8056"/>
          </a:xfrm>
          <a:prstGeom prst="rect">
            <a:avLst/>
          </a:prstGeom>
        </p:spPr>
        <p:txBody>
          <a:bodyPr vert="horz" lIns="91440" tIns="45720" rIns="91440" bIns="45720" rtlCol="0"/>
          <a:lstStyle>
            <a:lvl1pPr algn="r">
              <a:defRPr sz="1200"/>
            </a:lvl1pPr>
          </a:lstStyle>
          <a:p>
            <a:fld id="{3A939EFE-0303-44F6-9A16-FD3B5E015DB1}" type="datetimeFigureOut">
              <a:rPr lang="en-GB" smtClean="0"/>
              <a:t>30/01/2025</a:t>
            </a:fld>
            <a:endParaRPr lang="en-GB"/>
          </a:p>
        </p:txBody>
      </p:sp>
      <p:sp>
        <p:nvSpPr>
          <p:cNvPr id="4" name="Footer Placeholder 3"/>
          <p:cNvSpPr>
            <a:spLocks noGrp="1"/>
          </p:cNvSpPr>
          <p:nvPr>
            <p:ph type="ftr" sz="quarter" idx="2"/>
          </p:nvPr>
        </p:nvSpPr>
        <p:spPr>
          <a:xfrm>
            <a:off x="0" y="9428584"/>
            <a:ext cx="2889938"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7607" y="9428584"/>
            <a:ext cx="2889938" cy="498055"/>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A3B926D1-0013-4A80-B64E-9D824EE65210}" type="datetimeFigureOut">
              <a:rPr lang="en-GB" smtClean="0"/>
              <a:t>30/01/2025</a:t>
            </a:fld>
            <a:endParaRPr lang="en-GB"/>
          </a:p>
        </p:txBody>
      </p:sp>
      <p:sp>
        <p:nvSpPr>
          <p:cNvPr id="4" name="Slide Image Placeholder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428584"/>
            <a:ext cx="2889938" cy="498055"/>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1</a:t>
            </a:fld>
            <a:endParaRPr lang="en-GB"/>
          </a:p>
        </p:txBody>
      </p:sp>
    </p:spTree>
    <p:extLst>
      <p:ext uri="{BB962C8B-B14F-4D97-AF65-F5344CB8AC3E}">
        <p14:creationId xmlns:p14="http://schemas.microsoft.com/office/powerpoint/2010/main" val="1871744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 won’t go into details into the model as the first prototype was meant to be just that, and the full general model which Dimitris gave you an overview of its development is still in development. What I will do instead is go over very briefly two diagrams here to show the underlying rationale of the model. So, on the top left you see exactly this. Let’s go through it starting by the trigger to the whole process which may well be one of the many global and regional challenges that we face in any of the </a:t>
            </a:r>
            <a:r>
              <a:rPr lang="en-GB" dirty="0" err="1"/>
              <a:t>european</a:t>
            </a:r>
            <a:r>
              <a:rPr lang="en-GB" dirty="0"/>
              <a:t> countries or regions. This requires what is probably intuitive that is an assessment of our readiness to mount a response to the challenge with respect to where we are currently, that is the state of your system in the diagram, and where we want to go eventually.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response to the challenge involves the deployment of appropriate technologies where and when necessary, and in parallel the mobilization or rejuvenation of domestic capabilities of production to generate a response to the challenge. Technology deployment and domestic production capability thus are the two key processes that taken in aggregate are instrumental in meeting the challenge we face and lead our system to a new and more desirable state.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All that the second diagram on the right does is to add a bit more detail in that in generating a response there is a choice of interventions and inputs to choose from, there is a range of processes to mobilize and a range of indicators across which the output of our intervention should manifest and be evaluated.</a:t>
            </a:r>
          </a:p>
        </p:txBody>
      </p:sp>
      <p:sp>
        <p:nvSpPr>
          <p:cNvPr id="4" name="Slide Number Placeholder 3"/>
          <p:cNvSpPr>
            <a:spLocks noGrp="1"/>
          </p:cNvSpPr>
          <p:nvPr>
            <p:ph type="sldNum" sz="quarter" idx="5"/>
          </p:nvPr>
        </p:nvSpPr>
        <p:spPr/>
        <p:txBody>
          <a:bodyPr/>
          <a:lstStyle/>
          <a:p>
            <a:fld id="{59CF2995-AB43-4B7C-B8CD-9DC7C3692A9C}" type="slidenum">
              <a:rPr lang="en-GB" smtClean="0"/>
              <a:t>15</a:t>
            </a:fld>
            <a:endParaRPr lang="en-GB"/>
          </a:p>
        </p:txBody>
      </p:sp>
    </p:spTree>
    <p:extLst>
      <p:ext uri="{BB962C8B-B14F-4D97-AF65-F5344CB8AC3E}">
        <p14:creationId xmlns:p14="http://schemas.microsoft.com/office/powerpoint/2010/main" val="32808899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the provisional results you will see in the following slides there are two key assumptions made.</a:t>
            </a:r>
          </a:p>
          <a:p>
            <a:r>
              <a:rPr lang="en-GB" dirty="0"/>
              <a:t>First is that our model input for deployment budget to 2050 follows IEA net zero estimates in line with reaching net zero targets by 2050. Second is that the total deployment budget allocation to RES deployment reaches progressively 100% by 2040.</a:t>
            </a:r>
          </a:p>
        </p:txBody>
      </p:sp>
      <p:sp>
        <p:nvSpPr>
          <p:cNvPr id="4" name="Slide Number Placeholder 3"/>
          <p:cNvSpPr>
            <a:spLocks noGrp="1"/>
          </p:cNvSpPr>
          <p:nvPr>
            <p:ph type="sldNum" sz="quarter" idx="5"/>
          </p:nvPr>
        </p:nvSpPr>
        <p:spPr/>
        <p:txBody>
          <a:bodyPr/>
          <a:lstStyle/>
          <a:p>
            <a:fld id="{59CF2995-AB43-4B7C-B8CD-9DC7C3692A9C}" type="slidenum">
              <a:rPr lang="en-GB" smtClean="0"/>
              <a:t>16</a:t>
            </a:fld>
            <a:endParaRPr lang="en-GB"/>
          </a:p>
        </p:txBody>
      </p:sp>
    </p:spTree>
    <p:extLst>
      <p:ext uri="{BB962C8B-B14F-4D97-AF65-F5344CB8AC3E}">
        <p14:creationId xmlns:p14="http://schemas.microsoft.com/office/powerpoint/2010/main" val="37260623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following six scenarios are presented as an illustration and not as a representation or evaluation of real policies.</a:t>
            </a:r>
          </a:p>
          <a:p>
            <a:r>
              <a:rPr lang="en-GB" dirty="0"/>
              <a:t>They are only meant to give a sense of our thinking about model use at its current stage of development. </a:t>
            </a:r>
          </a:p>
          <a:p>
            <a:r>
              <a:rPr lang="en-GB" dirty="0"/>
              <a:t>The model is still in development with data collection and input estimated to be completed in early 2025.</a:t>
            </a:r>
          </a:p>
          <a:p>
            <a:pPr marL="0" indent="0">
              <a:buNone/>
            </a:pPr>
            <a:r>
              <a:rPr lang="en-GB" dirty="0"/>
              <a:t>You are going to see next the following scenarios:</a:t>
            </a:r>
          </a:p>
          <a:p>
            <a:pPr marL="228600" indent="-228600">
              <a:buAutoNum type="arabicPeriod"/>
            </a:pPr>
            <a:r>
              <a:rPr lang="en-GB" dirty="0"/>
              <a:t>The reference scenarios where there are no new policies introduced in the model. </a:t>
            </a:r>
          </a:p>
          <a:p>
            <a:pPr marL="228600" indent="-228600">
              <a:buAutoNum type="arabicPeriod"/>
            </a:pPr>
            <a:r>
              <a:rPr lang="en-GB" dirty="0"/>
              <a:t>Scenario 2, 3 we assume that the level of government subsidies and grants is at the level of post covid recovery interventions at 4.5% of GDP. We integrate a max and min projection up to 2050. </a:t>
            </a:r>
          </a:p>
          <a:p>
            <a:pPr marL="0" indent="0">
              <a:buNone/>
            </a:pPr>
            <a:r>
              <a:rPr lang="en-GB" dirty="0"/>
              <a:t>4. Scenario 4 assumes that the R&amp;D expenditures doubles from 2 to 4% of EU GDP at 2020.</a:t>
            </a:r>
          </a:p>
          <a:p>
            <a:pPr marL="0" indent="0">
              <a:buNone/>
            </a:pPr>
            <a:r>
              <a:rPr lang="en-GB" dirty="0"/>
              <a:t>5. Scenario 5 government support and subsidies increase to 100 billion annual expenditure between 2020 and 2030.</a:t>
            </a:r>
          </a:p>
          <a:p>
            <a:pPr marL="0" indent="0">
              <a:buNone/>
            </a:pPr>
            <a:r>
              <a:rPr lang="en-GB" dirty="0"/>
              <a:t>This is much more conservative than scenarios 2 and 3 which are unlikely to be compatible with sustainable public finances. </a:t>
            </a:r>
          </a:p>
          <a:p>
            <a:pPr marL="0" indent="0">
              <a:buNone/>
            </a:pPr>
            <a:r>
              <a:rPr lang="en-GB" dirty="0"/>
              <a:t>6. This is simply a combination of scenarios 4 and 5. </a:t>
            </a:r>
          </a:p>
          <a:p>
            <a:endParaRPr lang="en-GB" dirty="0"/>
          </a:p>
        </p:txBody>
      </p:sp>
      <p:sp>
        <p:nvSpPr>
          <p:cNvPr id="4" name="Slide Number Placeholder 3"/>
          <p:cNvSpPr>
            <a:spLocks noGrp="1"/>
          </p:cNvSpPr>
          <p:nvPr>
            <p:ph type="sldNum" sz="quarter" idx="5"/>
          </p:nvPr>
        </p:nvSpPr>
        <p:spPr/>
        <p:txBody>
          <a:bodyPr/>
          <a:lstStyle/>
          <a:p>
            <a:fld id="{59CF2995-AB43-4B7C-B8CD-9DC7C3692A9C}" type="slidenum">
              <a:rPr lang="en-GB" smtClean="0"/>
              <a:t>17</a:t>
            </a:fld>
            <a:endParaRPr lang="en-GB"/>
          </a:p>
        </p:txBody>
      </p:sp>
    </p:spTree>
    <p:extLst>
      <p:ext uri="{BB962C8B-B14F-4D97-AF65-F5344CB8AC3E}">
        <p14:creationId xmlns:p14="http://schemas.microsoft.com/office/powerpoint/2010/main" val="37974422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 the left you see domestic sector value added in billion euros and on the right as a % of total GDP.</a:t>
            </a:r>
          </a:p>
          <a:p>
            <a:r>
              <a:rPr lang="en-GB" dirty="0"/>
              <a:t>Scenarios 2 and 3 government subsidies and grants at 4.5% of GDP.</a:t>
            </a:r>
          </a:p>
          <a:p>
            <a:r>
              <a:rPr lang="en-GB" dirty="0"/>
              <a:t>Scenario 4 of doubling R&amp;D intensity to 4% is bound to deliver benefits if we manage to achieve it. </a:t>
            </a:r>
          </a:p>
          <a:p>
            <a:r>
              <a:rPr lang="en-GB" dirty="0"/>
              <a:t>However, there is not a favourable precedent as past evidence suggests that EU did not reach 3%.</a:t>
            </a:r>
          </a:p>
          <a:p>
            <a:r>
              <a:rPr lang="en-GB" dirty="0"/>
              <a:t>Scenario 5 is just having a similar impact in terms of GDP but it is a different forms of non-structural intervention as compared to scenario 4. Finally, in 6 the combination of the two interventions delivers a much more marked improved over the base line that is persistent.</a:t>
            </a:r>
          </a:p>
          <a:p>
            <a:r>
              <a:rPr lang="en-GB" dirty="0"/>
              <a:t>Reminder the declining trend across all scenarios is in part due to the fact that the diversification mechanism is yet to be fully developed and calibrated. </a:t>
            </a:r>
          </a:p>
        </p:txBody>
      </p:sp>
      <p:sp>
        <p:nvSpPr>
          <p:cNvPr id="4" name="Slide Number Placeholder 3"/>
          <p:cNvSpPr>
            <a:spLocks noGrp="1"/>
          </p:cNvSpPr>
          <p:nvPr>
            <p:ph type="sldNum" sz="quarter" idx="5"/>
          </p:nvPr>
        </p:nvSpPr>
        <p:spPr/>
        <p:txBody>
          <a:bodyPr/>
          <a:lstStyle/>
          <a:p>
            <a:fld id="{59CF2995-AB43-4B7C-B8CD-9DC7C3692A9C}" type="slidenum">
              <a:rPr lang="en-GB" smtClean="0"/>
              <a:t>18</a:t>
            </a:fld>
            <a:endParaRPr lang="en-GB"/>
          </a:p>
        </p:txBody>
      </p:sp>
    </p:spTree>
    <p:extLst>
      <p:ext uri="{BB962C8B-B14F-4D97-AF65-F5344CB8AC3E}">
        <p14:creationId xmlns:p14="http://schemas.microsoft.com/office/powerpoint/2010/main" val="1595379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this slide you see the outcome of the scenarios in terms of RES and non-RES electricity capacity.</a:t>
            </a:r>
          </a:p>
          <a:p>
            <a:r>
              <a:rPr lang="en-GB" dirty="0"/>
              <a:t>We show only one trajectory for Non-RES capacity as it does decline with no much difference between scenarios. What is driving capacity addition is the non-RES deployment budget which progressively shifts to RES deployment. Thus, non-RES capacity experiences a decline consistent with an average lifetime of 30yr.</a:t>
            </a:r>
          </a:p>
        </p:txBody>
      </p:sp>
      <p:sp>
        <p:nvSpPr>
          <p:cNvPr id="4" name="Slide Number Placeholder 3"/>
          <p:cNvSpPr>
            <a:spLocks noGrp="1"/>
          </p:cNvSpPr>
          <p:nvPr>
            <p:ph type="sldNum" sz="quarter" idx="5"/>
          </p:nvPr>
        </p:nvSpPr>
        <p:spPr/>
        <p:txBody>
          <a:bodyPr/>
          <a:lstStyle/>
          <a:p>
            <a:fld id="{59CF2995-AB43-4B7C-B8CD-9DC7C3692A9C}" type="slidenum">
              <a:rPr lang="en-GB" smtClean="0"/>
              <a:t>19</a:t>
            </a:fld>
            <a:endParaRPr lang="en-GB"/>
          </a:p>
        </p:txBody>
      </p:sp>
    </p:spTree>
    <p:extLst>
      <p:ext uri="{BB962C8B-B14F-4D97-AF65-F5344CB8AC3E}">
        <p14:creationId xmlns:p14="http://schemas.microsoft.com/office/powerpoint/2010/main" val="8372985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20</a:t>
            </a:fld>
            <a:endParaRPr lang="en-GB"/>
          </a:p>
        </p:txBody>
      </p:sp>
    </p:spTree>
    <p:extLst>
      <p:ext uri="{BB962C8B-B14F-4D97-AF65-F5344CB8AC3E}">
        <p14:creationId xmlns:p14="http://schemas.microsoft.com/office/powerpoint/2010/main" val="4115821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9CF2995-AB43-4B7C-B8CD-9DC7C3692A9C}" type="slidenum">
              <a:rPr lang="en-GB" smtClean="0"/>
              <a:t>22</a:t>
            </a:fld>
            <a:endParaRPr lang="en-GB"/>
          </a:p>
        </p:txBody>
      </p:sp>
    </p:spTree>
    <p:extLst>
      <p:ext uri="{BB962C8B-B14F-4D97-AF65-F5344CB8AC3E}">
        <p14:creationId xmlns:p14="http://schemas.microsoft.com/office/powerpoint/2010/main" val="39818313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8A3B4-2641-40A3-295F-E80947D044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9562DB-444F-6E4C-9265-543DCF05EA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F311C3-F701-EE39-44F6-630530676110}"/>
              </a:ext>
            </a:extLst>
          </p:cNvPr>
          <p:cNvSpPr>
            <a:spLocks noGrp="1"/>
          </p:cNvSpPr>
          <p:nvPr>
            <p:ph type="body" idx="1"/>
          </p:nvPr>
        </p:nvSpPr>
        <p:spPr/>
        <p:txBody>
          <a:bodyPr/>
          <a:lstStyle/>
          <a:p>
            <a:r>
              <a:rPr lang="en-GB" dirty="0"/>
              <a:t>This is the top part of the model where you see the domestic sector output.</a:t>
            </a:r>
          </a:p>
          <a:p>
            <a:r>
              <a:rPr lang="en-GB" dirty="0"/>
              <a:t>This is split into resource allocation for RES capacity and a domestic sector surplus that is invested in knowledge, capital and labour on the top right side of the diagram which lead back to domestic sector output, thus closing the feedback loop A, and in product innovation which leads to new domestic solutions and back to domestic output again, thus closing loop B.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Now the formula for domestic output is a constant elasticity of substitution with solutions DSS, knowledge A, capital K and labour L. The stocks of A, K, and L have been estimated from EU data in euros. </a:t>
            </a:r>
          </a:p>
          <a:p>
            <a:r>
              <a:rPr lang="en-GB" dirty="0"/>
              <a:t>Q is embodied technical progress in capital (new capital is more advanced technologically than previous). </a:t>
            </a:r>
          </a:p>
          <a:p>
            <a:r>
              <a:rPr lang="en-GB" dirty="0"/>
              <a:t>H is embodied technical progress in labour (human capital).</a:t>
            </a:r>
          </a:p>
          <a:p>
            <a:r>
              <a:rPr lang="en-GB" dirty="0"/>
              <a:t>The exponents a, g, theta sum to more than one to represent endogenous growth, and the values for gamma and theta are standard values with the value of alpha set for domestic output to approximate a real value at 2010. start of the simulation. </a:t>
            </a:r>
          </a:p>
          <a:p>
            <a:r>
              <a:rPr lang="en-GB" dirty="0"/>
              <a:t>Jose Luis Torres – University of Malaga.</a:t>
            </a:r>
          </a:p>
        </p:txBody>
      </p:sp>
      <p:sp>
        <p:nvSpPr>
          <p:cNvPr id="4" name="Slide Number Placeholder 3">
            <a:extLst>
              <a:ext uri="{FF2B5EF4-FFF2-40B4-BE49-F238E27FC236}">
                <a16:creationId xmlns:a16="http://schemas.microsoft.com/office/drawing/2014/main" id="{AC311191-D9B7-2E7C-3203-511115B133D4}"/>
              </a:ext>
            </a:extLst>
          </p:cNvPr>
          <p:cNvSpPr>
            <a:spLocks noGrp="1"/>
          </p:cNvSpPr>
          <p:nvPr>
            <p:ph type="sldNum" sz="quarter" idx="5"/>
          </p:nvPr>
        </p:nvSpPr>
        <p:spPr/>
        <p:txBody>
          <a:bodyPr/>
          <a:lstStyle/>
          <a:p>
            <a:fld id="{59CF2995-AB43-4B7C-B8CD-9DC7C3692A9C}" type="slidenum">
              <a:rPr lang="en-GB" smtClean="0"/>
              <a:t>23</a:t>
            </a:fld>
            <a:endParaRPr lang="en-GB"/>
          </a:p>
        </p:txBody>
      </p:sp>
    </p:spTree>
    <p:extLst>
      <p:ext uri="{BB962C8B-B14F-4D97-AF65-F5344CB8AC3E}">
        <p14:creationId xmlns:p14="http://schemas.microsoft.com/office/powerpoint/2010/main" val="1442465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Part of the challenge is that we lack clear concepts and</a:t>
            </a:r>
            <a:r>
              <a:rPr lang="en-GB" baseline="0" dirty="0"/>
              <a:t> importantly, metrics, for system innovation.</a:t>
            </a:r>
            <a:endParaRPr lang="en-GB" dirty="0"/>
          </a:p>
          <a:p>
            <a:r>
              <a:rPr lang="en-GB" dirty="0"/>
              <a:t>Challenge-oriented</a:t>
            </a:r>
            <a:r>
              <a:rPr lang="en-GB" baseline="0" dirty="0"/>
              <a:t> approach: If the challenge is to evaluate transformative outcomes, then this focuses the search for concepts and metrics.</a:t>
            </a:r>
          </a:p>
          <a:p>
            <a:r>
              <a:rPr lang="en-GB" baseline="0" dirty="0"/>
              <a:t>An implicit ambition of the project is to develop new indicators of system-level innovation.</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3</a:t>
            </a:fld>
            <a:endParaRPr lang="en-GB"/>
          </a:p>
        </p:txBody>
      </p:sp>
    </p:spTree>
    <p:extLst>
      <p:ext uri="{BB962C8B-B14F-4D97-AF65-F5344CB8AC3E}">
        <p14:creationId xmlns:p14="http://schemas.microsoft.com/office/powerpoint/2010/main" val="1312323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a:t>
            </a:r>
            <a:r>
              <a:rPr lang="en-GB" baseline="0" dirty="0"/>
              <a:t> models are simplifications of a complex reality. </a:t>
            </a:r>
          </a:p>
          <a:p>
            <a:endParaRPr lang="en-GB" baseline="0" dirty="0"/>
          </a:p>
          <a:p>
            <a:r>
              <a:rPr lang="en-GB" baseline="0" dirty="0"/>
              <a:t>Many simplifying assumptions, backed by theory and empirical literature.</a:t>
            </a:r>
          </a:p>
          <a:p>
            <a:endParaRPr lang="en-GB" baseline="0" dirty="0"/>
          </a:p>
          <a:p>
            <a:r>
              <a:rPr lang="en-GB" baseline="0" dirty="0"/>
              <a:t>A key assumption is that technology deployment (diffusion) creates markets that drive further innovation.</a:t>
            </a:r>
          </a:p>
          <a:p>
            <a:endParaRPr lang="en-GB" baseline="0" dirty="0"/>
          </a:p>
          <a:p>
            <a:r>
              <a:rPr lang="en-GB" baseline="0" dirty="0"/>
              <a:t>For mature technologies, already diffusing very rapidly, diffusion is almost inevitable.</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4</a:t>
            </a:fld>
            <a:endParaRPr lang="en-GB"/>
          </a:p>
        </p:txBody>
      </p:sp>
    </p:spTree>
    <p:extLst>
      <p:ext uri="{BB962C8B-B14F-4D97-AF65-F5344CB8AC3E}">
        <p14:creationId xmlns:p14="http://schemas.microsoft.com/office/powerpoint/2010/main" val="704653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Enormous and set to grow over time, in a largely</a:t>
            </a:r>
            <a:r>
              <a:rPr lang="en-GB" baseline="0" dirty="0"/>
              <a:t> predictable manner (technology diffusion)</a:t>
            </a:r>
            <a:endParaRPr lang="en-GB" dirty="0"/>
          </a:p>
          <a:p>
            <a:pPr marL="171450" indent="-171450">
              <a:buFont typeface="Arial" panose="020B0604020202020204" pitchFamily="34" charset="0"/>
              <a:buChar char="•"/>
            </a:pPr>
            <a:r>
              <a:rPr lang="en-GB" dirty="0"/>
              <a:t>Trigger</a:t>
            </a:r>
            <a:r>
              <a:rPr lang="en-GB" baseline="0" dirty="0"/>
              <a:t> demand expansion everywhere (new domestic sectors created)</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5</a:t>
            </a:fld>
            <a:endParaRPr lang="en-GB"/>
          </a:p>
        </p:txBody>
      </p:sp>
    </p:spTree>
    <p:extLst>
      <p:ext uri="{BB962C8B-B14F-4D97-AF65-F5344CB8AC3E}">
        <p14:creationId xmlns:p14="http://schemas.microsoft.com/office/powerpoint/2010/main" val="2401525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en-US" sz="700" b="0" dirty="0"/>
              <a:t>(1) </a:t>
            </a:r>
            <a:r>
              <a:rPr lang="en-US" sz="700" b="1" dirty="0"/>
              <a:t>Challenge-oriented</a:t>
            </a:r>
            <a:r>
              <a:rPr lang="en-US" sz="700" b="0" dirty="0"/>
              <a:t>: driven by deployment dynamics of prospective solutions to societal challenges</a:t>
            </a:r>
          </a:p>
          <a:p>
            <a:pPr algn="l"/>
            <a:r>
              <a:rPr lang="en-US" sz="700" b="0" dirty="0"/>
              <a:t>(2)  </a:t>
            </a:r>
            <a:r>
              <a:rPr lang="en-US" sz="700" b="1" dirty="0"/>
              <a:t>Production-focused</a:t>
            </a:r>
            <a:r>
              <a:rPr lang="en-US" sz="700" b="0" dirty="0"/>
              <a:t>:  permitting assessment of production capability development in new domains/value chains and their integrated social, economic and outcomes, with domestic </a:t>
            </a:r>
            <a:r>
              <a:rPr lang="en-US" sz="700" b="0" i="1" dirty="0"/>
              <a:t>investment</a:t>
            </a:r>
            <a:r>
              <a:rPr lang="en-US" sz="700" b="0" dirty="0"/>
              <a:t> and </a:t>
            </a:r>
            <a:r>
              <a:rPr lang="en-US" sz="700" b="0" i="1" dirty="0"/>
              <a:t>employment</a:t>
            </a:r>
            <a:r>
              <a:rPr lang="en-US" sz="700" b="0" dirty="0"/>
              <a:t> as key variables of interest </a:t>
            </a:r>
          </a:p>
          <a:p>
            <a:pPr algn="l"/>
            <a:r>
              <a:rPr lang="en-US" sz="700" b="0" dirty="0"/>
              <a:t>(3) </a:t>
            </a:r>
            <a:r>
              <a:rPr lang="en-US" sz="700" b="1" dirty="0"/>
              <a:t>Policy portfolio evaluation</a:t>
            </a:r>
            <a:r>
              <a:rPr lang="en-US" sz="700" b="0" dirty="0"/>
              <a:t>: suitable for the evaluation of goal-oriented portfolios of policies across ministries and levels with EU27 aggregate, national (27 member states + world partners), and potentially, regional versions of the model, also allowing interactions between levels.</a:t>
            </a:r>
          </a:p>
          <a:p>
            <a:pPr algn="l"/>
            <a:endParaRPr lang="en-US" sz="700" b="0" dirty="0"/>
          </a:p>
          <a:p>
            <a:pPr algn="l"/>
            <a:endParaRPr lang="en-US" sz="700" b="0" dirty="0"/>
          </a:p>
          <a:p>
            <a:pPr algn="l"/>
            <a:endParaRPr lang="en-US" sz="700" b="0" dirty="0"/>
          </a:p>
          <a:p>
            <a:pPr marL="0" indent="0">
              <a:buFont typeface="Arial" panose="020B0604020202020204" pitchFamily="34" charset="0"/>
              <a:buNone/>
            </a:pPr>
            <a:r>
              <a:rPr lang="en-US" sz="700" b="0" dirty="0"/>
              <a:t>Time dimension: Able to capture major aggregate trends over one or mode decades in a continuous disequilibrium setting (not necessarily tending to a single equilibrium)</a:t>
            </a:r>
          </a:p>
          <a:p>
            <a:pPr marL="0" indent="0">
              <a:buFont typeface="Arial" panose="020B0604020202020204" pitchFamily="34" charset="0"/>
              <a:buNone/>
            </a:pPr>
            <a:r>
              <a:rPr lang="en-US" sz="700" b="0" dirty="0"/>
              <a:t>Transitions set up: Uniquely suitable for studying big episodes of transitions, where one solution displaces another (and evaluating costs/benefits of transition scenarios)</a:t>
            </a:r>
          </a:p>
          <a:p>
            <a:pPr marL="0" indent="0">
              <a:buFont typeface="Arial" panose="020B0604020202020204" pitchFamily="34" charset="0"/>
              <a:buNone/>
            </a:pPr>
            <a:r>
              <a:rPr lang="en-US" sz="700" b="0" dirty="0"/>
              <a:t>Topical relevance: Useful for engineering policy outcomes in the topical triangle of </a:t>
            </a:r>
            <a:r>
              <a:rPr lang="en-US" sz="700" b="0" i="1" dirty="0"/>
              <a:t>deployment</a:t>
            </a:r>
            <a:r>
              <a:rPr lang="en-US" sz="700" b="0" dirty="0"/>
              <a:t>, </a:t>
            </a:r>
            <a:r>
              <a:rPr lang="en-US" sz="700" b="0" i="1" dirty="0"/>
              <a:t>production capabilities</a:t>
            </a:r>
            <a:r>
              <a:rPr lang="en-US" sz="700" b="0" dirty="0"/>
              <a:t>, and </a:t>
            </a:r>
            <a:r>
              <a:rPr lang="en-US" sz="700" b="0" i="1" dirty="0"/>
              <a:t>societal wellbeing </a:t>
            </a:r>
          </a:p>
          <a:p>
            <a:pPr marL="0" indent="0">
              <a:buFont typeface="Arial" panose="020B0604020202020204" pitchFamily="34" charset="0"/>
              <a:buNone/>
            </a:pPr>
            <a:r>
              <a:rPr lang="en-US" sz="700" b="0" dirty="0"/>
              <a:t>Policy packages and instrument mixes: Positioning the approx. contribution of policies to major trends both individually and in combination, also in multi-level setting </a:t>
            </a:r>
          </a:p>
          <a:p>
            <a:pPr marL="0" indent="0">
              <a:buFont typeface="Arial" panose="020B0604020202020204" pitchFamily="34" charset="0"/>
              <a:buNone/>
            </a:pPr>
            <a:r>
              <a:rPr lang="en-US" sz="700" b="0" dirty="0"/>
              <a:t>Integration with other EC models and multiple evidence bases: FIDELIO, RHOMOLO</a:t>
            </a:r>
          </a:p>
          <a:p>
            <a:pPr marL="0" indent="0">
              <a:buFont typeface="Arial" panose="020B0604020202020204" pitchFamily="34" charset="0"/>
              <a:buNone/>
            </a:pPr>
            <a:r>
              <a:rPr lang="en-US" sz="700" b="0" dirty="0"/>
              <a:t>Communication-friendly: Causal Loop Diagrams can be directly accessible to non experts</a:t>
            </a:r>
          </a:p>
          <a:p>
            <a:pPr marL="0" indent="0">
              <a:buFont typeface="Arial" panose="020B0604020202020204" pitchFamily="34" charset="0"/>
              <a:buNone/>
            </a:pPr>
            <a:r>
              <a:rPr lang="en-US" sz="700" b="0" dirty="0"/>
              <a:t>Allowing place-based/domain-specific extensions built with participatory methods: Useful for developing plans (e.g. strategies) that include not just policies but also coordinated stakeholder actions (c.f. Dutch Top Sectors, Japan’s Green Innovation Fund)</a:t>
            </a:r>
          </a:p>
          <a:p>
            <a:endParaRPr lang="en-GB" sz="700" b="0" dirty="0"/>
          </a:p>
          <a:p>
            <a:pPr algn="l"/>
            <a:endParaRPr lang="en-US" sz="700" b="0" dirty="0"/>
          </a:p>
          <a:p>
            <a:pPr algn="l"/>
            <a:endParaRPr lang="en-GB" sz="700" b="0" dirty="0"/>
          </a:p>
        </p:txBody>
      </p:sp>
      <p:sp>
        <p:nvSpPr>
          <p:cNvPr id="4" name="Slide Number Placeholder 3"/>
          <p:cNvSpPr>
            <a:spLocks noGrp="1"/>
          </p:cNvSpPr>
          <p:nvPr>
            <p:ph type="sldNum" sz="quarter" idx="10"/>
          </p:nvPr>
        </p:nvSpPr>
        <p:spPr/>
        <p:txBody>
          <a:bodyPr/>
          <a:lstStyle/>
          <a:p>
            <a:fld id="{59CF2995-AB43-4B7C-B8CD-9DC7C3692A9C}" type="slidenum">
              <a:rPr lang="en-GB" smtClean="0"/>
              <a:t>8</a:t>
            </a:fld>
            <a:endParaRPr lang="en-GB"/>
          </a:p>
        </p:txBody>
      </p:sp>
    </p:spTree>
    <p:extLst>
      <p:ext uri="{BB962C8B-B14F-4D97-AF65-F5344CB8AC3E}">
        <p14:creationId xmlns:p14="http://schemas.microsoft.com/office/powerpoint/2010/main" val="5125745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baseline="0" dirty="0"/>
              <a:t>Key features:</a:t>
            </a:r>
          </a:p>
          <a:p>
            <a:pPr marL="171450" indent="-171450">
              <a:buFont typeface="Arial" panose="020B0604020202020204" pitchFamily="34" charset="0"/>
              <a:buChar char="•"/>
            </a:pPr>
            <a:r>
              <a:rPr lang="en-GB" baseline="0" dirty="0"/>
              <a:t>Covers interactions between/combinations of multiple EU policies</a:t>
            </a:r>
          </a:p>
          <a:p>
            <a:pPr marL="171450" indent="-171450">
              <a:buFont typeface="Arial" panose="020B0604020202020204" pitchFamily="34" charset="0"/>
              <a:buChar char="•"/>
            </a:pPr>
            <a:r>
              <a:rPr lang="en-GB" baseline="0" dirty="0"/>
              <a:t>Calibrated to data from 2010, permitting simulations to 2060</a:t>
            </a:r>
          </a:p>
          <a:p>
            <a:pPr marL="171450" indent="-171450">
              <a:buFont typeface="Arial" panose="020B0604020202020204" pitchFamily="34" charset="0"/>
              <a:buChar char="•"/>
            </a:pPr>
            <a:r>
              <a:rPr lang="en-GB" baseline="0" dirty="0"/>
              <a:t>Predicts renewable capacity, production, employment, investment, and monetary estimates of wellbeing</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9</a:t>
            </a:fld>
            <a:endParaRPr lang="en-GB"/>
          </a:p>
        </p:txBody>
      </p:sp>
    </p:spTree>
    <p:extLst>
      <p:ext uri="{BB962C8B-B14F-4D97-AF65-F5344CB8AC3E}">
        <p14:creationId xmlns:p14="http://schemas.microsoft.com/office/powerpoint/2010/main" val="1685153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Our</a:t>
            </a:r>
            <a:r>
              <a:rPr lang="en-GB" baseline="0" dirty="0"/>
              <a:t> first publication details the theory and assumptions of POLYTRoPOS. Those interested in the model and its possible policy uses are welcome to peruse it and contact us if you would like to attend our Working Group Meetings to shape its development.</a:t>
            </a:r>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10</a:t>
            </a:fld>
            <a:endParaRPr lang="en-GB"/>
          </a:p>
        </p:txBody>
      </p:sp>
    </p:spTree>
    <p:extLst>
      <p:ext uri="{BB962C8B-B14F-4D97-AF65-F5344CB8AC3E}">
        <p14:creationId xmlns:p14="http://schemas.microsoft.com/office/powerpoint/2010/main" val="4252104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12</a:t>
            </a:fld>
            <a:endParaRPr lang="en-GB"/>
          </a:p>
        </p:txBody>
      </p:sp>
    </p:spTree>
    <p:extLst>
      <p:ext uri="{BB962C8B-B14F-4D97-AF65-F5344CB8AC3E}">
        <p14:creationId xmlns:p14="http://schemas.microsoft.com/office/powerpoint/2010/main" val="28094994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1714B-94D8-5091-9768-B672D55E37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24FC99-06DF-5ACA-25E0-2AE97F1D9C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8BC356-2354-0C5A-B045-2B433184304D}"/>
              </a:ext>
            </a:extLst>
          </p:cNvPr>
          <p:cNvSpPr>
            <a:spLocks noGrp="1"/>
          </p:cNvSpPr>
          <p:nvPr>
            <p:ph type="body" idx="1"/>
          </p:nvPr>
        </p:nvSpPr>
        <p:spPr/>
        <p:txBody>
          <a:bodyPr/>
          <a:lstStyle/>
          <a:p>
            <a:r>
              <a:rPr lang="en-GB" sz="1000" dirty="0">
                <a:latin typeface="+mj-lt"/>
              </a:rPr>
              <a:t>This is a reminder-rejoinder to the previous workshop and the earlier discussion of Dimitris today.</a:t>
            </a:r>
          </a:p>
          <a:p>
            <a:pPr>
              <a:lnSpc>
                <a:spcPct val="150000"/>
              </a:lnSpc>
            </a:pPr>
            <a:r>
              <a:rPr lang="en-GB" sz="1000" kern="100" dirty="0">
                <a:effectLst/>
                <a:latin typeface="+mj-lt"/>
                <a:ea typeface="Aptos" panose="020B0004020202020204" pitchFamily="34" charset="0"/>
              </a:rPr>
              <a:t>Dimitris gave an overview of the thinking and motivation for pursuing this work and understanding system innovation, capabilities, and transformative policies and how they lay out a landscape of dynamics relevant to understanding what drives socio-technical transitions. The model scope has three key features: (</a:t>
            </a:r>
            <a:r>
              <a:rPr lang="en-GB" sz="1000" kern="100" dirty="0" err="1">
                <a:effectLst/>
                <a:latin typeface="+mj-lt"/>
                <a:ea typeface="Aptos" panose="020B0004020202020204" pitchFamily="34" charset="0"/>
              </a:rPr>
              <a:t>i</a:t>
            </a:r>
            <a:r>
              <a:rPr lang="en-GB" sz="1000" kern="100" dirty="0">
                <a:effectLst/>
                <a:latin typeface="+mj-lt"/>
                <a:ea typeface="Aptos" panose="020B0004020202020204" pitchFamily="34" charset="0"/>
              </a:rPr>
              <a:t>) its focus will be on the deployment of prospective solutions to societal challenges, (ii) we will use it to explore production capability development in new domains/value chains and their integrated social, economic and environmental outcomes, with place-based investment and employment as key variables of interest, and (iii) it will facilitate the evaluation of goal-oriented portfolios of policies across ministries and levels with EU27, national (27 member states + world partners), and regional levels while also allowing interactions between levels.  </a:t>
            </a:r>
          </a:p>
          <a:p>
            <a:pPr>
              <a:lnSpc>
                <a:spcPct val="150000"/>
              </a:lnSpc>
            </a:pPr>
            <a:r>
              <a:rPr lang="en-GB" sz="1000" kern="100" dirty="0">
                <a:effectLst/>
                <a:latin typeface="+mj-lt"/>
                <a:ea typeface="Aptos" panose="020B0004020202020204" pitchFamily="34" charset="0"/>
              </a:rPr>
              <a:t>The figure on the top shows the core rationale of the model which involves the deployment of existing technology solutions to address our current societal challenges. This is done through the purposeful allocation of budget to the deployment of solutions. The question for exploration then where the model will become useful is whether this process will generate the necessary accumulation and diversification of capabilities such that they will bring about transformative outcomes in line with the societal challenges we face currently.</a:t>
            </a:r>
          </a:p>
          <a:p>
            <a:pPr>
              <a:lnSpc>
                <a:spcPct val="150000"/>
              </a:lnSpc>
            </a:pPr>
            <a:r>
              <a:rPr lang="en-GB" sz="1000" kern="100" dirty="0">
                <a:effectLst/>
                <a:latin typeface="+mj-lt"/>
                <a:ea typeface="Aptos" panose="020B0004020202020204" pitchFamily="34" charset="0"/>
              </a:rPr>
              <a:t>At the current stage, model development is based on economic theory with data collection at the EU27 level and this will be the first application. Further development will aim at, but not limited to application in other domain specific cases with participatory workshops where necessary.</a:t>
            </a:r>
          </a:p>
          <a:p>
            <a:pPr>
              <a:lnSpc>
                <a:spcPct val="150000"/>
              </a:lnSpc>
            </a:pPr>
            <a:r>
              <a:rPr lang="en-GB" sz="1000" kern="100" dirty="0">
                <a:effectLst/>
                <a:latin typeface="+mj-lt"/>
                <a:ea typeface="Aptos" panose="020B0004020202020204" pitchFamily="34" charset="0"/>
              </a:rPr>
              <a:t>As you may recall, we contextualise the rationale of the model in the deployment process of Renewable Energy Sources (RES). In its very aggregate form, the model involves two components shown on the figure on the bottom right. The first is the RES loop, which involves investment in the deployment of RES technologies, and associated capability development and diversification. The second is the Non-RES loop which involves investment in the deployment of non-RES technologies. The deployment of the budget in either case aims to cover energy demand and simultaneously to build domestic capability. Energy demand is a function of population and other variables, and its inclusion in our model enables the exploration of scenarios that allow for variations in demand, including cases where it may be a policy variable e.g. through investments in energy efficiency.</a:t>
            </a:r>
          </a:p>
          <a:p>
            <a:endParaRPr lang="en-GB" sz="1200" dirty="0"/>
          </a:p>
        </p:txBody>
      </p:sp>
      <p:sp>
        <p:nvSpPr>
          <p:cNvPr id="4" name="Slide Number Placeholder 3">
            <a:extLst>
              <a:ext uri="{FF2B5EF4-FFF2-40B4-BE49-F238E27FC236}">
                <a16:creationId xmlns:a16="http://schemas.microsoft.com/office/drawing/2014/main" id="{56EBC680-37F0-560E-41F8-DE0BFDC65E51}"/>
              </a:ext>
            </a:extLst>
          </p:cNvPr>
          <p:cNvSpPr>
            <a:spLocks noGrp="1"/>
          </p:cNvSpPr>
          <p:nvPr>
            <p:ph type="sldNum" sz="quarter" idx="5"/>
          </p:nvPr>
        </p:nvSpPr>
        <p:spPr/>
        <p:txBody>
          <a:bodyPr/>
          <a:lstStyle/>
          <a:p>
            <a:fld id="{59CF2995-AB43-4B7C-B8CD-9DC7C3692A9C}" type="slidenum">
              <a:rPr lang="en-GB" smtClean="0"/>
              <a:t>14</a:t>
            </a:fld>
            <a:endParaRPr lang="en-GB"/>
          </a:p>
        </p:txBody>
      </p:sp>
    </p:spTree>
    <p:extLst>
      <p:ext uri="{BB962C8B-B14F-4D97-AF65-F5344CB8AC3E}">
        <p14:creationId xmlns:p14="http://schemas.microsoft.com/office/powerpoint/2010/main" val="33946650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6096000" y="5557903"/>
            <a:ext cx="5040313" cy="528998"/>
          </a:xfrm>
        </p:spPr>
        <p:txBody>
          <a:bodyPr>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r>
              <a:rPr lang="en-US"/>
              <a:t>Click icon to add picture</a:t>
            </a:r>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a:t>Edit Master text styles</a:t>
            </a:r>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r>
              <a:rPr lang="en-US"/>
              <a:t>Click icon to add picture</a:t>
            </a:r>
            <a:endParaRPr lang="en-GB" dirty="0"/>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a:t>Edit Master text styles</a:t>
            </a:r>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r>
              <a:rPr lang="en-US"/>
              <a:t>Click icon to add picture</a:t>
            </a:r>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a:t>Edit Master text styles</a:t>
            </a:r>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r>
              <a:rPr lang="en-US"/>
              <a:t>Click icon to add picture</a:t>
            </a:r>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838200" y="3630613"/>
            <a:ext cx="10515600" cy="2035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872647"/>
          </a:xfrm>
        </p:spPr>
        <p:txBody>
          <a:bodyPr anchor="t">
            <a:norm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accent5"/>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r>
              <a:rPr lang="en-US"/>
              <a:t>Edit Master text styles</a:t>
            </a:r>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1" cstate="print">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publications.jrc.ec.europa.eu/repository/handle/JRC139240"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hyperlink" Target="mailto:georgios.papachristos@ec.europa.eu" TargetMode="External"/><Relationship Id="rId5" Type="http://schemas.openxmlformats.org/officeDocument/2006/relationships/hyperlink" Target="mailto:dimitrios.pontikakis@ec.europa.eu" TargetMode="Externa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131.png"/><Relationship Id="rId7" Type="http://schemas.openxmlformats.org/officeDocument/2006/relationships/image" Target="../media/image27.emf"/><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26.emf"/><Relationship Id="rId5" Type="http://schemas.openxmlformats.org/officeDocument/2006/relationships/image" Target="../media/image25.png"/><Relationship Id="rId4" Type="http://schemas.openxmlformats.org/officeDocument/2006/relationships/image" Target="../media/image130.png"/></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GB" sz="4400" dirty="0"/>
              <a:t>System dynamics for system innovation</a:t>
            </a:r>
          </a:p>
        </p:txBody>
      </p:sp>
      <p:sp>
        <p:nvSpPr>
          <p:cNvPr id="7" name="Subtitle 6"/>
          <p:cNvSpPr>
            <a:spLocks noGrp="1"/>
          </p:cNvSpPr>
          <p:nvPr>
            <p:ph type="subTitle" idx="1"/>
          </p:nvPr>
        </p:nvSpPr>
        <p:spPr>
          <a:xfrm>
            <a:off x="1339502" y="2862317"/>
            <a:ext cx="10065224" cy="897754"/>
          </a:xfrm>
        </p:spPr>
        <p:txBody>
          <a:bodyPr/>
          <a:lstStyle/>
          <a:p>
            <a:r>
              <a:rPr lang="en-US" sz="2600" dirty="0"/>
              <a:t>A </a:t>
            </a:r>
            <a:r>
              <a:rPr lang="en-US" sz="2600" dirty="0" err="1"/>
              <a:t>POLYvalent</a:t>
            </a:r>
            <a:r>
              <a:rPr lang="en-US" sz="2600" dirty="0"/>
              <a:t> model for the ex ante evaluation of </a:t>
            </a:r>
            <a:r>
              <a:rPr lang="en-US" sz="2600" dirty="0" err="1"/>
              <a:t>TRansformative</a:t>
            </a:r>
            <a:r>
              <a:rPr lang="en-US" sz="2600" dirty="0"/>
              <a:t> </a:t>
            </a:r>
            <a:r>
              <a:rPr lang="en-US" sz="2600" dirty="0" err="1"/>
              <a:t>POlicy</a:t>
            </a:r>
            <a:r>
              <a:rPr lang="en-US" sz="2600" dirty="0"/>
              <a:t> Scenarios (POLYTRoPOS)</a:t>
            </a:r>
            <a:endParaRPr lang="en-GB" sz="2600" dirty="0"/>
          </a:p>
        </p:txBody>
      </p:sp>
      <p:sp>
        <p:nvSpPr>
          <p:cNvPr id="8" name="Text Placeholder 7"/>
          <p:cNvSpPr>
            <a:spLocks noGrp="1"/>
          </p:cNvSpPr>
          <p:nvPr>
            <p:ph type="body" sz="quarter" idx="13"/>
          </p:nvPr>
        </p:nvSpPr>
        <p:spPr>
          <a:xfrm>
            <a:off x="703082" y="4001141"/>
            <a:ext cx="10801760" cy="528998"/>
          </a:xfrm>
        </p:spPr>
        <p:txBody>
          <a:bodyPr/>
          <a:lstStyle/>
          <a:p>
            <a:r>
              <a:rPr lang="en-GB" sz="2000" i="0" dirty="0"/>
              <a:t>Dimitrios</a:t>
            </a:r>
            <a:r>
              <a:rPr lang="en-GB" sz="2000" dirty="0"/>
              <a:t> </a:t>
            </a:r>
            <a:r>
              <a:rPr lang="en-GB" sz="2000" i="0" dirty="0"/>
              <a:t>PONTIKAKIS</a:t>
            </a:r>
            <a:r>
              <a:rPr lang="en-GB" sz="2000" dirty="0"/>
              <a:t> </a:t>
            </a:r>
            <a:r>
              <a:rPr lang="en-GB" sz="2000" i="0" dirty="0"/>
              <a:t> and George PAPACHRISTOS </a:t>
            </a:r>
          </a:p>
          <a:p>
            <a:r>
              <a:rPr lang="en-GB" sz="2000" dirty="0"/>
              <a:t>JRC B7, Innovation Policies and Economic Impact, European Commission</a:t>
            </a:r>
          </a:p>
          <a:p>
            <a:r>
              <a:rPr lang="en-US" sz="2000" i="0" dirty="0"/>
              <a:t>joint work with: </a:t>
            </a:r>
          </a:p>
          <a:p>
            <a:r>
              <a:rPr lang="en-US" sz="2000" i="0" dirty="0"/>
              <a:t>Matthijs </a:t>
            </a:r>
            <a:r>
              <a:rPr lang="en-US" sz="2000" i="0" cap="all" dirty="0"/>
              <a:t>Janssen</a:t>
            </a:r>
            <a:r>
              <a:rPr lang="en-US" sz="2000" i="0" dirty="0"/>
              <a:t> (U. Utrecht), Hedvig </a:t>
            </a:r>
            <a:r>
              <a:rPr lang="en-US" sz="2000" i="0" cap="all" dirty="0" err="1"/>
              <a:t>Norlen</a:t>
            </a:r>
            <a:r>
              <a:rPr lang="en-US" sz="2000" i="0" dirty="0"/>
              <a:t> (</a:t>
            </a:r>
            <a:r>
              <a:rPr lang="en-US" sz="2000" i="0" dirty="0" err="1"/>
              <a:t>Urbanstat</a:t>
            </a:r>
            <a:r>
              <a:rPr lang="en-US" sz="2000" i="0" dirty="0"/>
              <a:t>), Michal </a:t>
            </a:r>
            <a:r>
              <a:rPr lang="en-US" sz="2000" i="0" cap="all" dirty="0"/>
              <a:t>Miedzinski</a:t>
            </a:r>
            <a:r>
              <a:rPr lang="en-US" sz="2000" i="0" dirty="0"/>
              <a:t> (JRC B7</a:t>
            </a:r>
            <a:r>
              <a:rPr lang="en-US" i="0" dirty="0"/>
              <a:t>)</a:t>
            </a:r>
            <a:endParaRPr lang="en-GB" i="0" dirty="0"/>
          </a:p>
        </p:txBody>
      </p:sp>
    </p:spTree>
    <p:extLst>
      <p:ext uri="{BB962C8B-B14F-4D97-AF65-F5344CB8AC3E}">
        <p14:creationId xmlns:p14="http://schemas.microsoft.com/office/powerpoint/2010/main" val="12075229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11763" y="372548"/>
            <a:ext cx="7616759" cy="4667760"/>
          </a:xfrm>
        </p:spPr>
        <p:txBody>
          <a:bodyPr/>
          <a:lstStyle/>
          <a:p>
            <a:pPr marL="0" indent="0">
              <a:buNone/>
            </a:pPr>
            <a:r>
              <a:rPr lang="en-GB" sz="1600" b="1" u="sng" dirty="0">
                <a:solidFill>
                  <a:schemeClr val="tx1">
                    <a:lumMod val="50000"/>
                  </a:schemeClr>
                </a:solidFill>
              </a:rPr>
              <a:t>Propositions underpinning current focus and boundaries of </a:t>
            </a:r>
            <a:r>
              <a:rPr lang="en-GB" sz="1600" b="1" u="sng" dirty="0" err="1">
                <a:solidFill>
                  <a:schemeClr val="tx1">
                    <a:lumMod val="50000"/>
                  </a:schemeClr>
                </a:solidFill>
              </a:rPr>
              <a:t>POLYTRoPOS</a:t>
            </a:r>
            <a:endParaRPr lang="en-GB" sz="1600" b="1" u="sng" dirty="0">
              <a:solidFill>
                <a:schemeClr val="tx1">
                  <a:lumMod val="50000"/>
                </a:schemeClr>
              </a:solidFill>
            </a:endParaRPr>
          </a:p>
          <a:p>
            <a:pPr marL="342900" indent="-342900">
              <a:buFont typeface="+mj-lt"/>
              <a:buAutoNum type="arabicPeriod"/>
            </a:pPr>
            <a:r>
              <a:rPr lang="en-GB" sz="1400" dirty="0">
                <a:solidFill>
                  <a:schemeClr val="tx1">
                    <a:lumMod val="50000"/>
                  </a:schemeClr>
                </a:solidFill>
              </a:rPr>
              <a:t>During a transition, enormous budgets are being mobilised for deployment, driving </a:t>
            </a:r>
            <a:r>
              <a:rPr lang="en-GB" sz="1400" b="1" dirty="0">
                <a:solidFill>
                  <a:schemeClr val="tx1">
                    <a:lumMod val="50000"/>
                  </a:schemeClr>
                </a:solidFill>
              </a:rPr>
              <a:t>historic expansions in demand </a:t>
            </a:r>
            <a:r>
              <a:rPr lang="en-US" sz="1400" dirty="0">
                <a:solidFill>
                  <a:schemeClr val="tx1">
                    <a:lumMod val="50000"/>
                  </a:schemeClr>
                </a:solidFill>
              </a:rPr>
              <a:t>(</a:t>
            </a:r>
            <a:r>
              <a:rPr lang="en-US" sz="1400" dirty="0" err="1">
                <a:solidFill>
                  <a:schemeClr val="tx1">
                    <a:lumMod val="50000"/>
                  </a:schemeClr>
                </a:solidFill>
              </a:rPr>
              <a:t>Pomeranz</a:t>
            </a:r>
            <a:r>
              <a:rPr lang="en-US" sz="1400" dirty="0">
                <a:solidFill>
                  <a:schemeClr val="tx1">
                    <a:lumMod val="50000"/>
                  </a:schemeClr>
                </a:solidFill>
              </a:rPr>
              <a:t>, 2000; Arthur, 2009; </a:t>
            </a:r>
            <a:r>
              <a:rPr lang="en-US" sz="1400" dirty="0" err="1">
                <a:solidFill>
                  <a:schemeClr val="tx1">
                    <a:lumMod val="50000"/>
                  </a:schemeClr>
                </a:solidFill>
              </a:rPr>
              <a:t>Storper</a:t>
            </a:r>
            <a:r>
              <a:rPr lang="en-US" sz="1400" dirty="0">
                <a:solidFill>
                  <a:schemeClr val="tx1">
                    <a:lumMod val="50000"/>
                  </a:schemeClr>
                </a:solidFill>
              </a:rPr>
              <a:t>, 2018)</a:t>
            </a:r>
          </a:p>
          <a:p>
            <a:pPr marL="342900" indent="-342900">
              <a:buFont typeface="+mj-lt"/>
              <a:buAutoNum type="arabicPeriod"/>
            </a:pPr>
            <a:r>
              <a:rPr lang="en-US" sz="1400" b="1" dirty="0">
                <a:solidFill>
                  <a:schemeClr val="tx1">
                    <a:lumMod val="50000"/>
                  </a:schemeClr>
                </a:solidFill>
              </a:rPr>
              <a:t>Deployment is regular and straightforward to model </a:t>
            </a:r>
            <a:r>
              <a:rPr lang="en-US" sz="1400" dirty="0">
                <a:solidFill>
                  <a:schemeClr val="tx1">
                    <a:lumMod val="50000"/>
                  </a:schemeClr>
                </a:solidFill>
              </a:rPr>
              <a:t>(Rogers, 1962; Perez 2002) – new solution emergence </a:t>
            </a:r>
            <a:r>
              <a:rPr lang="en-US" sz="1400" b="1" dirty="0">
                <a:solidFill>
                  <a:schemeClr val="tx1">
                    <a:lumMod val="50000"/>
                  </a:schemeClr>
                </a:solidFill>
              </a:rPr>
              <a:t>is not </a:t>
            </a:r>
            <a:r>
              <a:rPr lang="en-GB" sz="1400" dirty="0">
                <a:solidFill>
                  <a:schemeClr val="tx1">
                    <a:lumMod val="50000"/>
                  </a:schemeClr>
                </a:solidFill>
              </a:rPr>
              <a:t>(</a:t>
            </a:r>
            <a:r>
              <a:rPr lang="en-GB" sz="1400" b="1" dirty="0">
                <a:solidFill>
                  <a:schemeClr val="tx1">
                    <a:lumMod val="50000"/>
                  </a:schemeClr>
                </a:solidFill>
              </a:rPr>
              <a:t>uncertainty</a:t>
            </a:r>
            <a:r>
              <a:rPr lang="en-GB" sz="1400" dirty="0">
                <a:solidFill>
                  <a:schemeClr val="tx1">
                    <a:lumMod val="50000"/>
                  </a:schemeClr>
                </a:solidFill>
              </a:rPr>
              <a:t> vs </a:t>
            </a:r>
            <a:r>
              <a:rPr lang="en-GB" sz="1400" b="1" dirty="0">
                <a:solidFill>
                  <a:schemeClr val="tx1">
                    <a:lumMod val="50000"/>
                  </a:schemeClr>
                </a:solidFill>
              </a:rPr>
              <a:t>risk</a:t>
            </a:r>
            <a:r>
              <a:rPr lang="en-GB" sz="1400" dirty="0">
                <a:solidFill>
                  <a:schemeClr val="tx1">
                    <a:lumMod val="50000"/>
                  </a:schemeClr>
                </a:solidFill>
              </a:rPr>
              <a:t>: see Mokyr, 1992; Scherer and </a:t>
            </a:r>
            <a:r>
              <a:rPr lang="en-GB" sz="1400" dirty="0" err="1">
                <a:solidFill>
                  <a:schemeClr val="tx1">
                    <a:lumMod val="50000"/>
                  </a:schemeClr>
                </a:solidFill>
              </a:rPr>
              <a:t>Harhoff</a:t>
            </a:r>
            <a:r>
              <a:rPr lang="en-GB" sz="1400" dirty="0">
                <a:solidFill>
                  <a:schemeClr val="tx1">
                    <a:lumMod val="50000"/>
                  </a:schemeClr>
                </a:solidFill>
              </a:rPr>
              <a:t>, 2002; </a:t>
            </a:r>
            <a:r>
              <a:rPr lang="en-GB" sz="1400" dirty="0" err="1">
                <a:solidFill>
                  <a:schemeClr val="tx1">
                    <a:lumMod val="50000"/>
                  </a:schemeClr>
                </a:solidFill>
              </a:rPr>
              <a:t>Silveberg</a:t>
            </a:r>
            <a:r>
              <a:rPr lang="en-GB" sz="1400" dirty="0">
                <a:solidFill>
                  <a:schemeClr val="tx1">
                    <a:lumMod val="50000"/>
                  </a:schemeClr>
                </a:solidFill>
              </a:rPr>
              <a:t> and </a:t>
            </a:r>
            <a:r>
              <a:rPr lang="en-GB" sz="1400" dirty="0" err="1">
                <a:solidFill>
                  <a:schemeClr val="tx1">
                    <a:lumMod val="50000"/>
                  </a:schemeClr>
                </a:solidFill>
              </a:rPr>
              <a:t>Verspagen</a:t>
            </a:r>
            <a:r>
              <a:rPr lang="en-GB" sz="1400" dirty="0">
                <a:solidFill>
                  <a:schemeClr val="tx1">
                    <a:lumMod val="50000"/>
                  </a:schemeClr>
                </a:solidFill>
              </a:rPr>
              <a:t>, 2007)</a:t>
            </a:r>
          </a:p>
          <a:p>
            <a:pPr marL="342900" indent="-342900">
              <a:buFont typeface="+mj-lt"/>
              <a:buAutoNum type="arabicPeriod"/>
            </a:pPr>
            <a:r>
              <a:rPr lang="en-US" sz="1400" b="1" dirty="0">
                <a:solidFill>
                  <a:schemeClr val="tx1">
                    <a:lumMod val="50000"/>
                  </a:schemeClr>
                </a:solidFill>
              </a:rPr>
              <a:t>During deployment, </a:t>
            </a:r>
            <a:r>
              <a:rPr lang="en-US" sz="1400" dirty="0">
                <a:solidFill>
                  <a:schemeClr val="tx1">
                    <a:lumMod val="50000"/>
                  </a:schemeClr>
                </a:solidFill>
              </a:rPr>
              <a:t>in common with other demand-expansion episodes,  there is a </a:t>
            </a:r>
            <a:r>
              <a:rPr lang="en-US" sz="1400" b="1" dirty="0">
                <a:solidFill>
                  <a:schemeClr val="tx1">
                    <a:lumMod val="50000"/>
                  </a:schemeClr>
                </a:solidFill>
              </a:rPr>
              <a:t>window of opportunity </a:t>
            </a:r>
            <a:r>
              <a:rPr lang="en-US" sz="1400" dirty="0">
                <a:solidFill>
                  <a:schemeClr val="tx1">
                    <a:lumMod val="50000"/>
                  </a:schemeClr>
                </a:solidFill>
              </a:rPr>
              <a:t>to develop domestic capabilities (Bell and </a:t>
            </a:r>
            <a:r>
              <a:rPr lang="en-US" sz="1400" dirty="0" err="1">
                <a:solidFill>
                  <a:schemeClr val="tx1">
                    <a:lumMod val="50000"/>
                  </a:schemeClr>
                </a:solidFill>
              </a:rPr>
              <a:t>Pavit</a:t>
            </a:r>
            <a:r>
              <a:rPr lang="en-US" sz="1400" dirty="0">
                <a:solidFill>
                  <a:schemeClr val="tx1">
                    <a:lumMod val="50000"/>
                  </a:schemeClr>
                </a:solidFill>
              </a:rPr>
              <a:t>, 1995; Bell, 2009;)</a:t>
            </a:r>
            <a:endParaRPr lang="en-GB" sz="1400" dirty="0">
              <a:solidFill>
                <a:schemeClr val="tx1">
                  <a:lumMod val="50000"/>
                </a:schemeClr>
              </a:solidFill>
            </a:endParaRPr>
          </a:p>
          <a:p>
            <a:pPr marL="342900" indent="-342900">
              <a:buFont typeface="+mj-lt"/>
              <a:buAutoNum type="arabicPeriod"/>
            </a:pPr>
            <a:r>
              <a:rPr lang="en-US" sz="1400" b="1" dirty="0">
                <a:solidFill>
                  <a:schemeClr val="tx1">
                    <a:lumMod val="50000"/>
                  </a:schemeClr>
                </a:solidFill>
              </a:rPr>
              <a:t>Production capability </a:t>
            </a:r>
            <a:r>
              <a:rPr lang="en-US" sz="1400" dirty="0">
                <a:solidFill>
                  <a:schemeClr val="tx1">
                    <a:lumMod val="50000"/>
                  </a:schemeClr>
                </a:solidFill>
              </a:rPr>
              <a:t>development is valuable, difficult and therefore should be a major policy objective (Andreoni and </a:t>
            </a:r>
            <a:r>
              <a:rPr lang="en-US" sz="1400" dirty="0" err="1">
                <a:solidFill>
                  <a:schemeClr val="tx1">
                    <a:lumMod val="50000"/>
                  </a:schemeClr>
                </a:solidFill>
              </a:rPr>
              <a:t>Scazzieri</a:t>
            </a:r>
            <a:r>
              <a:rPr lang="en-US" sz="1400" dirty="0">
                <a:solidFill>
                  <a:schemeClr val="tx1">
                    <a:lumMod val="50000"/>
                  </a:schemeClr>
                </a:solidFill>
              </a:rPr>
              <a:t>, 2013)</a:t>
            </a:r>
          </a:p>
          <a:p>
            <a:pPr marL="342900" indent="-342900">
              <a:buFont typeface="+mj-lt"/>
              <a:buAutoNum type="arabicPeriod"/>
            </a:pPr>
            <a:r>
              <a:rPr lang="en-US" sz="1400" b="1" dirty="0">
                <a:solidFill>
                  <a:schemeClr val="tx1">
                    <a:lumMod val="50000"/>
                  </a:schemeClr>
                </a:solidFill>
              </a:rPr>
              <a:t>Diversification</a:t>
            </a:r>
            <a:r>
              <a:rPr lang="en-US" sz="1400" dirty="0">
                <a:solidFill>
                  <a:schemeClr val="tx1">
                    <a:lumMod val="50000"/>
                  </a:schemeClr>
                </a:solidFill>
              </a:rPr>
              <a:t> is necessary for domestic capabilities to accumulate (Hidalgo et al., 2007)</a:t>
            </a:r>
          </a:p>
          <a:p>
            <a:pPr marL="342900" indent="-342900">
              <a:buFont typeface="+mj-lt"/>
              <a:buAutoNum type="arabicPeriod"/>
            </a:pPr>
            <a:r>
              <a:rPr lang="en-US" sz="1400" b="1" dirty="0">
                <a:solidFill>
                  <a:schemeClr val="tx1">
                    <a:lumMod val="50000"/>
                  </a:schemeClr>
                </a:solidFill>
              </a:rPr>
              <a:t>A</a:t>
            </a:r>
            <a:r>
              <a:rPr lang="en-US" sz="1400" dirty="0">
                <a:solidFill>
                  <a:schemeClr val="tx1">
                    <a:lumMod val="50000"/>
                  </a:schemeClr>
                </a:solidFill>
              </a:rPr>
              <a:t> </a:t>
            </a:r>
            <a:r>
              <a:rPr lang="en-US" sz="1400" b="1" dirty="0">
                <a:solidFill>
                  <a:schemeClr val="tx1">
                    <a:lumMod val="50000"/>
                  </a:schemeClr>
                </a:solidFill>
              </a:rPr>
              <a:t>broad policy toolbox </a:t>
            </a:r>
            <a:r>
              <a:rPr lang="en-US" sz="1400" dirty="0">
                <a:solidFill>
                  <a:schemeClr val="tx1">
                    <a:lumMod val="50000"/>
                  </a:schemeClr>
                </a:solidFill>
              </a:rPr>
              <a:t>can </a:t>
            </a:r>
            <a:r>
              <a:rPr lang="en-US" sz="1400" b="1" dirty="0">
                <a:solidFill>
                  <a:schemeClr val="tx1">
                    <a:lumMod val="50000"/>
                  </a:schemeClr>
                </a:solidFill>
              </a:rPr>
              <a:t>couple</a:t>
            </a:r>
            <a:r>
              <a:rPr lang="en-US" sz="1400" dirty="0">
                <a:solidFill>
                  <a:schemeClr val="tx1">
                    <a:lumMod val="50000"/>
                  </a:schemeClr>
                </a:solidFill>
              </a:rPr>
              <a:t> solution </a:t>
            </a:r>
            <a:r>
              <a:rPr lang="en-US" sz="1400" b="1" dirty="0">
                <a:solidFill>
                  <a:schemeClr val="tx1">
                    <a:lumMod val="50000"/>
                  </a:schemeClr>
                </a:solidFill>
              </a:rPr>
              <a:t>deployment</a:t>
            </a:r>
            <a:r>
              <a:rPr lang="en-US" sz="1400" dirty="0">
                <a:solidFill>
                  <a:schemeClr val="tx1">
                    <a:lumMod val="50000"/>
                  </a:schemeClr>
                </a:solidFill>
              </a:rPr>
              <a:t> and </a:t>
            </a:r>
            <a:r>
              <a:rPr lang="en-US" sz="1400" b="1" dirty="0">
                <a:solidFill>
                  <a:schemeClr val="tx1">
                    <a:lumMod val="50000"/>
                  </a:schemeClr>
                </a:solidFill>
              </a:rPr>
              <a:t>capability accumulation </a:t>
            </a:r>
            <a:r>
              <a:rPr lang="en-US" sz="1400" dirty="0">
                <a:solidFill>
                  <a:schemeClr val="tx1">
                    <a:lumMod val="50000"/>
                  </a:schemeClr>
                </a:solidFill>
              </a:rPr>
              <a:t>(</a:t>
            </a:r>
            <a:r>
              <a:rPr lang="en-US" sz="1400" dirty="0" err="1">
                <a:solidFill>
                  <a:schemeClr val="tx1">
                    <a:lumMod val="50000"/>
                  </a:schemeClr>
                </a:solidFill>
              </a:rPr>
              <a:t>Schot</a:t>
            </a:r>
            <a:r>
              <a:rPr lang="en-US" sz="1400" dirty="0">
                <a:solidFill>
                  <a:schemeClr val="tx1">
                    <a:lumMod val="50000"/>
                  </a:schemeClr>
                </a:solidFill>
              </a:rPr>
              <a:t> and </a:t>
            </a:r>
            <a:r>
              <a:rPr lang="en-US" sz="1400" dirty="0" err="1">
                <a:solidFill>
                  <a:schemeClr val="tx1">
                    <a:lumMod val="50000"/>
                  </a:schemeClr>
                </a:solidFill>
              </a:rPr>
              <a:t>Steinmueller</a:t>
            </a:r>
            <a:r>
              <a:rPr lang="en-US" sz="1400" dirty="0">
                <a:solidFill>
                  <a:schemeClr val="tx1">
                    <a:lumMod val="50000"/>
                  </a:schemeClr>
                </a:solidFill>
              </a:rPr>
              <a:t>, 2018) </a:t>
            </a:r>
          </a:p>
          <a:p>
            <a:pPr marL="342900" indent="-342900">
              <a:buFont typeface="+mj-lt"/>
              <a:buAutoNum type="arabicPeriod"/>
            </a:pPr>
            <a:r>
              <a:rPr lang="en-US" sz="1400" dirty="0">
                <a:solidFill>
                  <a:schemeClr val="tx1">
                    <a:lumMod val="50000"/>
                  </a:schemeClr>
                </a:solidFill>
              </a:rPr>
              <a:t>New, more ambitious visions in keeping with local conditions and social values</a:t>
            </a:r>
            <a:r>
              <a:rPr lang="en-GB" sz="1400" dirty="0">
                <a:solidFill>
                  <a:schemeClr val="tx1">
                    <a:lumMod val="50000"/>
                  </a:schemeClr>
                </a:solidFill>
              </a:rPr>
              <a:t> </a:t>
            </a:r>
            <a:r>
              <a:rPr lang="en-US" sz="1400" dirty="0">
                <a:solidFill>
                  <a:schemeClr val="tx1">
                    <a:lumMod val="50000"/>
                  </a:schemeClr>
                </a:solidFill>
              </a:rPr>
              <a:t>can be mapped onto </a:t>
            </a:r>
            <a:r>
              <a:rPr lang="en-US" sz="1400" b="1" dirty="0">
                <a:solidFill>
                  <a:schemeClr val="tx1">
                    <a:lumMod val="50000"/>
                  </a:schemeClr>
                </a:solidFill>
              </a:rPr>
              <a:t>alternative demand</a:t>
            </a:r>
            <a:r>
              <a:rPr lang="en-US" sz="1400" dirty="0">
                <a:solidFill>
                  <a:schemeClr val="tx1">
                    <a:lumMod val="50000"/>
                  </a:schemeClr>
                </a:solidFill>
              </a:rPr>
              <a:t> and </a:t>
            </a:r>
            <a:r>
              <a:rPr lang="en-US" sz="1400" b="1" dirty="0">
                <a:solidFill>
                  <a:schemeClr val="tx1">
                    <a:lumMod val="50000"/>
                  </a:schemeClr>
                </a:solidFill>
              </a:rPr>
              <a:t>different paths of capability development </a:t>
            </a:r>
            <a:r>
              <a:rPr lang="en-US" sz="1400" dirty="0">
                <a:solidFill>
                  <a:schemeClr val="tx1">
                    <a:lumMod val="50000"/>
                  </a:schemeClr>
                </a:solidFill>
              </a:rPr>
              <a:t>(potentially even more sustainable than purely technology-based solutions) </a:t>
            </a:r>
            <a:endParaRPr lang="en-GB" sz="1400" dirty="0">
              <a:solidFill>
                <a:schemeClr val="tx1">
                  <a:lumMod val="50000"/>
                </a:schemeClr>
              </a:solidFill>
            </a:endParaRPr>
          </a:p>
        </p:txBody>
      </p:sp>
      <p:sp>
        <p:nvSpPr>
          <p:cNvPr id="6" name="TextBox 5"/>
          <p:cNvSpPr txBox="1"/>
          <p:nvPr/>
        </p:nvSpPr>
        <p:spPr>
          <a:xfrm>
            <a:off x="1024275" y="5195652"/>
            <a:ext cx="3242926" cy="461665"/>
          </a:xfrm>
          <a:prstGeom prst="rect">
            <a:avLst/>
          </a:prstGeom>
          <a:noFill/>
        </p:spPr>
        <p:txBody>
          <a:bodyPr wrap="square" rtlCol="0">
            <a:spAutoFit/>
          </a:bodyPr>
          <a:lstStyle/>
          <a:p>
            <a:r>
              <a:rPr lang="en-GB" sz="1200" dirty="0">
                <a:hlinkClick r:id="rId3"/>
              </a:rPr>
              <a:t>https://publications.jrc.ec.europa.eu/repository/handle/JRC139240</a:t>
            </a:r>
            <a:r>
              <a:rPr lang="en-GB" sz="1200" dirty="0"/>
              <a:t> </a:t>
            </a:r>
          </a:p>
        </p:txBody>
      </p:sp>
      <p:pic>
        <p:nvPicPr>
          <p:cNvPr id="1026" name="Picture 2" descr="https://publications.jrc.ec.europa.eu/repository/cover/JRC139240_cove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24571" y="1013435"/>
            <a:ext cx="2848444" cy="40268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11599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End product: Under development 2025-26</a:t>
            </a:r>
          </a:p>
        </p:txBody>
      </p:sp>
      <p:graphicFrame>
        <p:nvGraphicFramePr>
          <p:cNvPr id="6" name="Diagram 5"/>
          <p:cNvGraphicFramePr/>
          <p:nvPr>
            <p:extLst/>
          </p:nvPr>
        </p:nvGraphicFramePr>
        <p:xfrm>
          <a:off x="2313143" y="-583661"/>
          <a:ext cx="8625615" cy="58268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ontent Placeholder 1"/>
          <p:cNvSpPr txBox="1">
            <a:spLocks/>
          </p:cNvSpPr>
          <p:nvPr/>
        </p:nvSpPr>
        <p:spPr>
          <a:xfrm>
            <a:off x="775849" y="3350299"/>
            <a:ext cx="10605544" cy="3881904"/>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b="1" dirty="0"/>
              <a:t>Long-term objective</a:t>
            </a:r>
          </a:p>
          <a:p>
            <a:r>
              <a:rPr lang="en-US" sz="1600" dirty="0"/>
              <a:t>A </a:t>
            </a:r>
            <a:r>
              <a:rPr lang="en-US" sz="1600" b="1" dirty="0"/>
              <a:t>general model </a:t>
            </a:r>
            <a:r>
              <a:rPr lang="en-US" sz="1600" dirty="0"/>
              <a:t>that can be readily applied to cases, or ‘</a:t>
            </a:r>
            <a:r>
              <a:rPr lang="en-US" sz="1600" b="1" dirty="0"/>
              <a:t>episodes</a:t>
            </a:r>
            <a:r>
              <a:rPr lang="en-US" sz="1600" dirty="0"/>
              <a:t>’, of industrial transition (e.g. energy, mobility, </a:t>
            </a:r>
            <a:r>
              <a:rPr lang="en-GB" sz="1600" dirty="0"/>
              <a:t>defence</a:t>
            </a:r>
            <a:r>
              <a:rPr lang="en-US" sz="1600" dirty="0"/>
              <a:t>)</a:t>
            </a:r>
          </a:p>
          <a:p>
            <a:r>
              <a:rPr lang="en-GB" sz="1600" dirty="0"/>
              <a:t>Model should be </a:t>
            </a:r>
            <a:r>
              <a:rPr lang="en-GB" sz="1600" b="1" dirty="0"/>
              <a:t>multi-level</a:t>
            </a:r>
            <a:r>
              <a:rPr lang="en-GB" sz="1600" dirty="0"/>
              <a:t> (regional/national/EU), and </a:t>
            </a:r>
            <a:r>
              <a:rPr lang="en-GB" sz="1600" b="1" dirty="0"/>
              <a:t>macro-aggregated</a:t>
            </a:r>
            <a:r>
              <a:rPr lang="en-GB" sz="1600" dirty="0"/>
              <a:t> to draw on readily available and regularly updated statistics</a:t>
            </a:r>
          </a:p>
          <a:p>
            <a:r>
              <a:rPr lang="en-US" sz="1600" dirty="0"/>
              <a:t>Focus on </a:t>
            </a:r>
            <a:r>
              <a:rPr lang="en-US" sz="1600" b="1" dirty="0"/>
              <a:t>assessing approximate policy impacts </a:t>
            </a:r>
            <a:r>
              <a:rPr lang="en-US" sz="1600" dirty="0"/>
              <a:t>along the duration of a transition episode spanning years or decades. </a:t>
            </a:r>
          </a:p>
          <a:p>
            <a:r>
              <a:rPr lang="en-US" sz="1600" dirty="0"/>
              <a:t>Common feature across different episodes (general model): triggered by an </a:t>
            </a:r>
            <a:r>
              <a:rPr lang="en-US" sz="1600" i="1" dirty="0"/>
              <a:t>expansion in demand </a:t>
            </a:r>
            <a:r>
              <a:rPr lang="en-US" sz="1600" dirty="0"/>
              <a:t>THEN accompanied by a process of </a:t>
            </a:r>
            <a:r>
              <a:rPr lang="en-US" sz="1600" i="1" dirty="0"/>
              <a:t>structural change in production</a:t>
            </a:r>
            <a:r>
              <a:rPr lang="en-US" sz="1600" dirty="0"/>
              <a:t> and ensuing feedback</a:t>
            </a:r>
          </a:p>
        </p:txBody>
      </p:sp>
    </p:spTree>
    <p:extLst>
      <p:ext uri="{BB962C8B-B14F-4D97-AF65-F5344CB8AC3E}">
        <p14:creationId xmlns:p14="http://schemas.microsoft.com/office/powerpoint/2010/main" val="28814579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Rounded Corners 63">
            <a:extLst>
              <a:ext uri="{FF2B5EF4-FFF2-40B4-BE49-F238E27FC236}">
                <a16:creationId xmlns:a16="http://schemas.microsoft.com/office/drawing/2014/main" id="{06AABECF-7154-2497-02EC-CCFB78C77810}"/>
              </a:ext>
            </a:extLst>
          </p:cNvPr>
          <p:cNvSpPr/>
          <p:nvPr/>
        </p:nvSpPr>
        <p:spPr>
          <a:xfrm>
            <a:off x="2579740" y="2586643"/>
            <a:ext cx="3002673" cy="649026"/>
          </a:xfrm>
          <a:prstGeom prst="roundRect">
            <a:avLst/>
          </a:prstGeom>
          <a:solidFill>
            <a:srgbClr val="CCD9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500" dirty="0">
                <a:solidFill>
                  <a:schemeClr val="tx1">
                    <a:lumMod val="50000"/>
                  </a:schemeClr>
                </a:solidFill>
              </a:rPr>
              <a:t>National</a:t>
            </a:r>
          </a:p>
        </p:txBody>
      </p:sp>
      <p:sp>
        <p:nvSpPr>
          <p:cNvPr id="65" name="Rectangle: Rounded Corners 64">
            <a:extLst>
              <a:ext uri="{FF2B5EF4-FFF2-40B4-BE49-F238E27FC236}">
                <a16:creationId xmlns:a16="http://schemas.microsoft.com/office/drawing/2014/main" id="{6B1E339A-CCF1-5EEF-FBEF-4524D9577107}"/>
              </a:ext>
            </a:extLst>
          </p:cNvPr>
          <p:cNvSpPr/>
          <p:nvPr/>
        </p:nvSpPr>
        <p:spPr>
          <a:xfrm>
            <a:off x="2579740" y="3341766"/>
            <a:ext cx="2942055" cy="649026"/>
          </a:xfrm>
          <a:prstGeom prst="roundRect">
            <a:avLst/>
          </a:prstGeom>
          <a:solidFill>
            <a:srgbClr val="CCD9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500" dirty="0">
                <a:solidFill>
                  <a:schemeClr val="tx1">
                    <a:lumMod val="50000"/>
                  </a:schemeClr>
                </a:solidFill>
              </a:rPr>
              <a:t>Regional</a:t>
            </a:r>
          </a:p>
        </p:txBody>
      </p:sp>
      <p:sp>
        <p:nvSpPr>
          <p:cNvPr id="63" name="Rectangle: Rounded Corners 62">
            <a:extLst>
              <a:ext uri="{FF2B5EF4-FFF2-40B4-BE49-F238E27FC236}">
                <a16:creationId xmlns:a16="http://schemas.microsoft.com/office/drawing/2014/main" id="{22AAAB9C-7434-D848-F0D7-B0538B15C7A0}"/>
              </a:ext>
            </a:extLst>
          </p:cNvPr>
          <p:cNvSpPr/>
          <p:nvPr/>
        </p:nvSpPr>
        <p:spPr>
          <a:xfrm>
            <a:off x="2573024" y="1840563"/>
            <a:ext cx="2945220" cy="649026"/>
          </a:xfrm>
          <a:prstGeom prst="roundRect">
            <a:avLst/>
          </a:prstGeom>
          <a:solidFill>
            <a:srgbClr val="CCD9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500" dirty="0">
                <a:solidFill>
                  <a:schemeClr val="tx1">
                    <a:lumMod val="50000"/>
                  </a:schemeClr>
                </a:solidFill>
              </a:rPr>
              <a:t>European</a:t>
            </a:r>
          </a:p>
        </p:txBody>
      </p:sp>
      <p:sp>
        <p:nvSpPr>
          <p:cNvPr id="25" name="Rounded Rectangle 24"/>
          <p:cNvSpPr/>
          <p:nvPr/>
        </p:nvSpPr>
        <p:spPr>
          <a:xfrm>
            <a:off x="9526649" y="5262012"/>
            <a:ext cx="2665351" cy="1488983"/>
          </a:xfrm>
          <a:prstGeom prst="roundRect">
            <a:avLst>
              <a:gd name="adj" fmla="val 10000"/>
            </a:avLst>
          </a:prstGeom>
          <a:ln>
            <a:solidFill>
              <a:schemeClr val="bg1"/>
            </a:solid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grpSp>
        <p:nvGrpSpPr>
          <p:cNvPr id="66" name="Group 65">
            <a:extLst>
              <a:ext uri="{FF2B5EF4-FFF2-40B4-BE49-F238E27FC236}">
                <a16:creationId xmlns:a16="http://schemas.microsoft.com/office/drawing/2014/main" id="{B46D8787-5CAF-1555-FE55-23C6152ACFE5}"/>
              </a:ext>
            </a:extLst>
          </p:cNvPr>
          <p:cNvGrpSpPr/>
          <p:nvPr/>
        </p:nvGrpSpPr>
        <p:grpSpPr>
          <a:xfrm>
            <a:off x="1303271" y="4620717"/>
            <a:ext cx="8625615" cy="1806530"/>
            <a:chOff x="1303271" y="4620717"/>
            <a:chExt cx="8625615" cy="1806530"/>
          </a:xfrm>
        </p:grpSpPr>
        <p:sp>
          <p:nvSpPr>
            <p:cNvPr id="67" name="Freeform: Shape 66">
              <a:extLst>
                <a:ext uri="{FF2B5EF4-FFF2-40B4-BE49-F238E27FC236}">
                  <a16:creationId xmlns:a16="http://schemas.microsoft.com/office/drawing/2014/main" id="{C11BD192-271D-47FC-C4EA-C4247B0597C7}"/>
                </a:ext>
              </a:extLst>
            </p:cNvPr>
            <p:cNvSpPr/>
            <p:nvPr/>
          </p:nvSpPr>
          <p:spPr>
            <a:xfrm>
              <a:off x="1303271" y="5894043"/>
              <a:ext cx="8625615" cy="533204"/>
            </a:xfrm>
            <a:custGeom>
              <a:avLst/>
              <a:gdLst>
                <a:gd name="connsiteX0" fmla="*/ 0 w 8625615"/>
                <a:gd name="connsiteY0" fmla="*/ 53320 h 533204"/>
                <a:gd name="connsiteX1" fmla="*/ 53320 w 8625615"/>
                <a:gd name="connsiteY1" fmla="*/ 0 h 533204"/>
                <a:gd name="connsiteX2" fmla="*/ 8572295 w 8625615"/>
                <a:gd name="connsiteY2" fmla="*/ 0 h 533204"/>
                <a:gd name="connsiteX3" fmla="*/ 8625615 w 8625615"/>
                <a:gd name="connsiteY3" fmla="*/ 53320 h 533204"/>
                <a:gd name="connsiteX4" fmla="*/ 8625615 w 8625615"/>
                <a:gd name="connsiteY4" fmla="*/ 479884 h 533204"/>
                <a:gd name="connsiteX5" fmla="*/ 8572295 w 8625615"/>
                <a:gd name="connsiteY5" fmla="*/ 533204 h 533204"/>
                <a:gd name="connsiteX6" fmla="*/ 53320 w 8625615"/>
                <a:gd name="connsiteY6" fmla="*/ 533204 h 533204"/>
                <a:gd name="connsiteX7" fmla="*/ 0 w 8625615"/>
                <a:gd name="connsiteY7" fmla="*/ 479884 h 533204"/>
                <a:gd name="connsiteX8" fmla="*/ 0 w 8625615"/>
                <a:gd name="connsiteY8" fmla="*/ 53320 h 53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25615" h="533204">
                  <a:moveTo>
                    <a:pt x="0" y="53320"/>
                  </a:moveTo>
                  <a:cubicBezTo>
                    <a:pt x="0" y="23872"/>
                    <a:pt x="23872" y="0"/>
                    <a:pt x="53320" y="0"/>
                  </a:cubicBezTo>
                  <a:lnTo>
                    <a:pt x="8572295" y="0"/>
                  </a:lnTo>
                  <a:cubicBezTo>
                    <a:pt x="8601743" y="0"/>
                    <a:pt x="8625615" y="23872"/>
                    <a:pt x="8625615" y="53320"/>
                  </a:cubicBezTo>
                  <a:lnTo>
                    <a:pt x="8625615" y="479884"/>
                  </a:lnTo>
                  <a:cubicBezTo>
                    <a:pt x="8625615" y="509332"/>
                    <a:pt x="8601743" y="533204"/>
                    <a:pt x="8572295" y="533204"/>
                  </a:cubicBezTo>
                  <a:lnTo>
                    <a:pt x="53320" y="533204"/>
                  </a:lnTo>
                  <a:cubicBezTo>
                    <a:pt x="23872" y="533204"/>
                    <a:pt x="0" y="509332"/>
                    <a:pt x="0" y="479884"/>
                  </a:cubicBezTo>
                  <a:lnTo>
                    <a:pt x="0" y="53320"/>
                  </a:lnTo>
                  <a:close/>
                </a:path>
              </a:pathLst>
            </a:custGeom>
          </p:spPr>
          <p:style>
            <a:lnRef idx="0">
              <a:schemeClr val="accent3">
                <a:hueOff val="0"/>
                <a:satOff val="0"/>
                <a:lumOff val="0"/>
                <a:alphaOff val="0"/>
              </a:schemeClr>
            </a:lnRef>
            <a:fillRef idx="1">
              <a:schemeClr val="accent3">
                <a:tint val="40000"/>
                <a:hueOff val="0"/>
                <a:satOff val="0"/>
                <a:lumOff val="0"/>
                <a:alphaOff val="0"/>
              </a:schemeClr>
            </a:fillRef>
            <a:effectRef idx="0">
              <a:schemeClr val="accent3">
                <a:tint val="40000"/>
                <a:hueOff val="0"/>
                <a:satOff val="0"/>
                <a:lumOff val="0"/>
                <a:alphaOff val="0"/>
              </a:schemeClr>
            </a:effectRef>
            <a:fontRef idx="minor">
              <a:schemeClr val="dk1">
                <a:hueOff val="0"/>
                <a:satOff val="0"/>
                <a:lumOff val="0"/>
                <a:alphaOff val="0"/>
              </a:schemeClr>
            </a:fontRef>
          </p:style>
          <p:txBody>
            <a:bodyPr spcFirstLastPara="0" vert="horz" wrap="square" lIns="135128" tIns="135128" rIns="6173059" bIns="135128" numCol="1" spcCol="1270" anchor="ctr" anchorCtr="0">
              <a:noAutofit/>
            </a:bodyPr>
            <a:lstStyle/>
            <a:p>
              <a:pPr marL="0" lvl="0" indent="0" algn="ctr" defTabSz="844550">
                <a:lnSpc>
                  <a:spcPct val="90000"/>
                </a:lnSpc>
                <a:spcBef>
                  <a:spcPct val="0"/>
                </a:spcBef>
                <a:spcAft>
                  <a:spcPct val="35000"/>
                </a:spcAft>
                <a:buNone/>
              </a:pPr>
              <a:r>
                <a:rPr lang="en-US" sz="1900" kern="1200" dirty="0"/>
                <a:t>Regional</a:t>
              </a:r>
            </a:p>
          </p:txBody>
        </p:sp>
        <p:sp>
          <p:nvSpPr>
            <p:cNvPr id="68" name="Freeform: Shape 67">
              <a:extLst>
                <a:ext uri="{FF2B5EF4-FFF2-40B4-BE49-F238E27FC236}">
                  <a16:creationId xmlns:a16="http://schemas.microsoft.com/office/drawing/2014/main" id="{0DCA899D-8418-6718-1CF6-9DC2410ABCB7}"/>
                </a:ext>
              </a:extLst>
            </p:cNvPr>
            <p:cNvSpPr/>
            <p:nvPr/>
          </p:nvSpPr>
          <p:spPr>
            <a:xfrm>
              <a:off x="1303271" y="5271971"/>
              <a:ext cx="8625615" cy="533204"/>
            </a:xfrm>
            <a:custGeom>
              <a:avLst/>
              <a:gdLst>
                <a:gd name="connsiteX0" fmla="*/ 0 w 8625615"/>
                <a:gd name="connsiteY0" fmla="*/ 53320 h 533204"/>
                <a:gd name="connsiteX1" fmla="*/ 53320 w 8625615"/>
                <a:gd name="connsiteY1" fmla="*/ 0 h 533204"/>
                <a:gd name="connsiteX2" fmla="*/ 8572295 w 8625615"/>
                <a:gd name="connsiteY2" fmla="*/ 0 h 533204"/>
                <a:gd name="connsiteX3" fmla="*/ 8625615 w 8625615"/>
                <a:gd name="connsiteY3" fmla="*/ 53320 h 533204"/>
                <a:gd name="connsiteX4" fmla="*/ 8625615 w 8625615"/>
                <a:gd name="connsiteY4" fmla="*/ 479884 h 533204"/>
                <a:gd name="connsiteX5" fmla="*/ 8572295 w 8625615"/>
                <a:gd name="connsiteY5" fmla="*/ 533204 h 533204"/>
                <a:gd name="connsiteX6" fmla="*/ 53320 w 8625615"/>
                <a:gd name="connsiteY6" fmla="*/ 533204 h 533204"/>
                <a:gd name="connsiteX7" fmla="*/ 0 w 8625615"/>
                <a:gd name="connsiteY7" fmla="*/ 479884 h 533204"/>
                <a:gd name="connsiteX8" fmla="*/ 0 w 8625615"/>
                <a:gd name="connsiteY8" fmla="*/ 53320 h 53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25615" h="533204">
                  <a:moveTo>
                    <a:pt x="0" y="53320"/>
                  </a:moveTo>
                  <a:cubicBezTo>
                    <a:pt x="0" y="23872"/>
                    <a:pt x="23872" y="0"/>
                    <a:pt x="53320" y="0"/>
                  </a:cubicBezTo>
                  <a:lnTo>
                    <a:pt x="8572295" y="0"/>
                  </a:lnTo>
                  <a:cubicBezTo>
                    <a:pt x="8601743" y="0"/>
                    <a:pt x="8625615" y="23872"/>
                    <a:pt x="8625615" y="53320"/>
                  </a:cubicBezTo>
                  <a:lnTo>
                    <a:pt x="8625615" y="479884"/>
                  </a:lnTo>
                  <a:cubicBezTo>
                    <a:pt x="8625615" y="509332"/>
                    <a:pt x="8601743" y="533204"/>
                    <a:pt x="8572295" y="533204"/>
                  </a:cubicBezTo>
                  <a:lnTo>
                    <a:pt x="53320" y="533204"/>
                  </a:lnTo>
                  <a:cubicBezTo>
                    <a:pt x="23872" y="533204"/>
                    <a:pt x="0" y="509332"/>
                    <a:pt x="0" y="479884"/>
                  </a:cubicBezTo>
                  <a:lnTo>
                    <a:pt x="0" y="53320"/>
                  </a:lnTo>
                  <a:close/>
                </a:path>
              </a:pathLst>
            </a:custGeom>
          </p:spPr>
          <p:style>
            <a:lnRef idx="0">
              <a:schemeClr val="accent3">
                <a:hueOff val="0"/>
                <a:satOff val="0"/>
                <a:lumOff val="0"/>
                <a:alphaOff val="0"/>
              </a:schemeClr>
            </a:lnRef>
            <a:fillRef idx="1">
              <a:schemeClr val="accent3">
                <a:tint val="40000"/>
                <a:hueOff val="0"/>
                <a:satOff val="0"/>
                <a:lumOff val="0"/>
                <a:alphaOff val="0"/>
              </a:schemeClr>
            </a:fillRef>
            <a:effectRef idx="0">
              <a:schemeClr val="accent3">
                <a:tint val="40000"/>
                <a:hueOff val="0"/>
                <a:satOff val="0"/>
                <a:lumOff val="0"/>
                <a:alphaOff val="0"/>
              </a:schemeClr>
            </a:effectRef>
            <a:fontRef idx="minor">
              <a:schemeClr val="dk1">
                <a:hueOff val="0"/>
                <a:satOff val="0"/>
                <a:lumOff val="0"/>
                <a:alphaOff val="0"/>
              </a:schemeClr>
            </a:fontRef>
          </p:style>
          <p:txBody>
            <a:bodyPr spcFirstLastPara="0" vert="horz" wrap="square" lIns="135128" tIns="135128" rIns="6173059" bIns="135128" numCol="1" spcCol="1270" anchor="ctr" anchorCtr="0">
              <a:noAutofit/>
            </a:bodyPr>
            <a:lstStyle/>
            <a:p>
              <a:pPr marL="0" lvl="0" indent="0" algn="ctr" defTabSz="844550">
                <a:lnSpc>
                  <a:spcPct val="90000"/>
                </a:lnSpc>
                <a:spcBef>
                  <a:spcPct val="0"/>
                </a:spcBef>
                <a:spcAft>
                  <a:spcPct val="35000"/>
                </a:spcAft>
                <a:buNone/>
              </a:pPr>
              <a:r>
                <a:rPr lang="en-US" sz="1900" kern="1200" dirty="0"/>
                <a:t>National</a:t>
              </a:r>
            </a:p>
          </p:txBody>
        </p:sp>
        <p:sp>
          <p:nvSpPr>
            <p:cNvPr id="69" name="Freeform: Shape 68">
              <a:extLst>
                <a:ext uri="{FF2B5EF4-FFF2-40B4-BE49-F238E27FC236}">
                  <a16:creationId xmlns:a16="http://schemas.microsoft.com/office/drawing/2014/main" id="{EE1E13B2-F936-BBB0-7D08-E042E351186C}"/>
                </a:ext>
              </a:extLst>
            </p:cNvPr>
            <p:cNvSpPr/>
            <p:nvPr/>
          </p:nvSpPr>
          <p:spPr>
            <a:xfrm>
              <a:off x="1303271" y="4620717"/>
              <a:ext cx="8625615" cy="533204"/>
            </a:xfrm>
            <a:custGeom>
              <a:avLst/>
              <a:gdLst>
                <a:gd name="connsiteX0" fmla="*/ 0 w 8625615"/>
                <a:gd name="connsiteY0" fmla="*/ 53320 h 533204"/>
                <a:gd name="connsiteX1" fmla="*/ 53320 w 8625615"/>
                <a:gd name="connsiteY1" fmla="*/ 0 h 533204"/>
                <a:gd name="connsiteX2" fmla="*/ 8572295 w 8625615"/>
                <a:gd name="connsiteY2" fmla="*/ 0 h 533204"/>
                <a:gd name="connsiteX3" fmla="*/ 8625615 w 8625615"/>
                <a:gd name="connsiteY3" fmla="*/ 53320 h 533204"/>
                <a:gd name="connsiteX4" fmla="*/ 8625615 w 8625615"/>
                <a:gd name="connsiteY4" fmla="*/ 479884 h 533204"/>
                <a:gd name="connsiteX5" fmla="*/ 8572295 w 8625615"/>
                <a:gd name="connsiteY5" fmla="*/ 533204 h 533204"/>
                <a:gd name="connsiteX6" fmla="*/ 53320 w 8625615"/>
                <a:gd name="connsiteY6" fmla="*/ 533204 h 533204"/>
                <a:gd name="connsiteX7" fmla="*/ 0 w 8625615"/>
                <a:gd name="connsiteY7" fmla="*/ 479884 h 533204"/>
                <a:gd name="connsiteX8" fmla="*/ 0 w 8625615"/>
                <a:gd name="connsiteY8" fmla="*/ 53320 h 53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25615" h="533204">
                  <a:moveTo>
                    <a:pt x="0" y="53320"/>
                  </a:moveTo>
                  <a:cubicBezTo>
                    <a:pt x="0" y="23872"/>
                    <a:pt x="23872" y="0"/>
                    <a:pt x="53320" y="0"/>
                  </a:cubicBezTo>
                  <a:lnTo>
                    <a:pt x="8572295" y="0"/>
                  </a:lnTo>
                  <a:cubicBezTo>
                    <a:pt x="8601743" y="0"/>
                    <a:pt x="8625615" y="23872"/>
                    <a:pt x="8625615" y="53320"/>
                  </a:cubicBezTo>
                  <a:lnTo>
                    <a:pt x="8625615" y="479884"/>
                  </a:lnTo>
                  <a:cubicBezTo>
                    <a:pt x="8625615" y="509332"/>
                    <a:pt x="8601743" y="533204"/>
                    <a:pt x="8572295" y="533204"/>
                  </a:cubicBezTo>
                  <a:lnTo>
                    <a:pt x="53320" y="533204"/>
                  </a:lnTo>
                  <a:cubicBezTo>
                    <a:pt x="23872" y="533204"/>
                    <a:pt x="0" y="509332"/>
                    <a:pt x="0" y="479884"/>
                  </a:cubicBezTo>
                  <a:lnTo>
                    <a:pt x="0" y="53320"/>
                  </a:lnTo>
                  <a:close/>
                </a:path>
              </a:pathLst>
            </a:custGeom>
          </p:spPr>
          <p:style>
            <a:lnRef idx="0">
              <a:schemeClr val="accent3">
                <a:hueOff val="0"/>
                <a:satOff val="0"/>
                <a:lumOff val="0"/>
                <a:alphaOff val="0"/>
              </a:schemeClr>
            </a:lnRef>
            <a:fillRef idx="1">
              <a:schemeClr val="accent3">
                <a:tint val="40000"/>
                <a:hueOff val="0"/>
                <a:satOff val="0"/>
                <a:lumOff val="0"/>
                <a:alphaOff val="0"/>
              </a:schemeClr>
            </a:fillRef>
            <a:effectRef idx="0">
              <a:schemeClr val="accent3">
                <a:tint val="40000"/>
                <a:hueOff val="0"/>
                <a:satOff val="0"/>
                <a:lumOff val="0"/>
                <a:alphaOff val="0"/>
              </a:schemeClr>
            </a:effectRef>
            <a:fontRef idx="minor">
              <a:schemeClr val="dk1">
                <a:hueOff val="0"/>
                <a:satOff val="0"/>
                <a:lumOff val="0"/>
                <a:alphaOff val="0"/>
              </a:schemeClr>
            </a:fontRef>
          </p:style>
          <p:txBody>
            <a:bodyPr spcFirstLastPara="0" vert="horz" wrap="square" lIns="135128" tIns="135128" rIns="6173059" bIns="135128" numCol="1" spcCol="1270" anchor="ctr" anchorCtr="0">
              <a:noAutofit/>
            </a:bodyPr>
            <a:lstStyle/>
            <a:p>
              <a:pPr marL="0" lvl="0" indent="0" algn="ctr" defTabSz="844550">
                <a:lnSpc>
                  <a:spcPct val="90000"/>
                </a:lnSpc>
                <a:spcBef>
                  <a:spcPct val="0"/>
                </a:spcBef>
                <a:spcAft>
                  <a:spcPct val="35000"/>
                </a:spcAft>
                <a:buNone/>
              </a:pPr>
              <a:r>
                <a:rPr lang="en-US" sz="1900" kern="1200" dirty="0"/>
                <a:t>European</a:t>
              </a:r>
            </a:p>
          </p:txBody>
        </p:sp>
        <p:sp>
          <p:nvSpPr>
            <p:cNvPr id="70" name="Freeform: Shape 69">
              <a:extLst>
                <a:ext uri="{FF2B5EF4-FFF2-40B4-BE49-F238E27FC236}">
                  <a16:creationId xmlns:a16="http://schemas.microsoft.com/office/drawing/2014/main" id="{BA3E3DC0-99F0-B227-6AB5-1B3A1AE79013}"/>
                </a:ext>
              </a:extLst>
            </p:cNvPr>
            <p:cNvSpPr/>
            <p:nvPr/>
          </p:nvSpPr>
          <p:spPr>
            <a:xfrm>
              <a:off x="5623954" y="4694333"/>
              <a:ext cx="666505" cy="444337"/>
            </a:xfrm>
            <a:custGeom>
              <a:avLst/>
              <a:gdLst>
                <a:gd name="connsiteX0" fmla="*/ 0 w 666505"/>
                <a:gd name="connsiteY0" fmla="*/ 44434 h 444337"/>
                <a:gd name="connsiteX1" fmla="*/ 44434 w 666505"/>
                <a:gd name="connsiteY1" fmla="*/ 0 h 444337"/>
                <a:gd name="connsiteX2" fmla="*/ 622071 w 666505"/>
                <a:gd name="connsiteY2" fmla="*/ 0 h 444337"/>
                <a:gd name="connsiteX3" fmla="*/ 666505 w 666505"/>
                <a:gd name="connsiteY3" fmla="*/ 44434 h 444337"/>
                <a:gd name="connsiteX4" fmla="*/ 666505 w 666505"/>
                <a:gd name="connsiteY4" fmla="*/ 399903 h 444337"/>
                <a:gd name="connsiteX5" fmla="*/ 622071 w 666505"/>
                <a:gd name="connsiteY5" fmla="*/ 444337 h 444337"/>
                <a:gd name="connsiteX6" fmla="*/ 44434 w 666505"/>
                <a:gd name="connsiteY6" fmla="*/ 444337 h 444337"/>
                <a:gd name="connsiteX7" fmla="*/ 0 w 666505"/>
                <a:gd name="connsiteY7" fmla="*/ 399903 h 444337"/>
                <a:gd name="connsiteX8" fmla="*/ 0 w 666505"/>
                <a:gd name="connsiteY8" fmla="*/ 44434 h 44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505" h="444337">
                  <a:moveTo>
                    <a:pt x="0" y="44434"/>
                  </a:moveTo>
                  <a:cubicBezTo>
                    <a:pt x="0" y="19894"/>
                    <a:pt x="19894" y="0"/>
                    <a:pt x="44434" y="0"/>
                  </a:cubicBezTo>
                  <a:lnTo>
                    <a:pt x="622071" y="0"/>
                  </a:lnTo>
                  <a:cubicBezTo>
                    <a:pt x="646611" y="0"/>
                    <a:pt x="666505" y="19894"/>
                    <a:pt x="666505" y="44434"/>
                  </a:cubicBezTo>
                  <a:lnTo>
                    <a:pt x="666505" y="399903"/>
                  </a:lnTo>
                  <a:cubicBezTo>
                    <a:pt x="666505" y="424443"/>
                    <a:pt x="646611" y="444337"/>
                    <a:pt x="622071" y="444337"/>
                  </a:cubicBezTo>
                  <a:lnTo>
                    <a:pt x="44434" y="444337"/>
                  </a:lnTo>
                  <a:cubicBezTo>
                    <a:pt x="19894" y="444337"/>
                    <a:pt x="0" y="424443"/>
                    <a:pt x="0" y="399903"/>
                  </a:cubicBezTo>
                  <a:lnTo>
                    <a:pt x="0" y="44434"/>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7304" tIns="47304" rIns="47304" bIns="47304" numCol="1" spcCol="1270" anchor="ctr" anchorCtr="0">
              <a:noAutofit/>
            </a:bodyPr>
            <a:lstStyle/>
            <a:p>
              <a:pPr marL="0" lvl="0" indent="0" algn="ctr" defTabSz="400050">
                <a:lnSpc>
                  <a:spcPct val="90000"/>
                </a:lnSpc>
                <a:spcBef>
                  <a:spcPct val="0"/>
                </a:spcBef>
                <a:spcAft>
                  <a:spcPct val="35000"/>
                </a:spcAft>
                <a:buNone/>
              </a:pPr>
              <a:r>
                <a:rPr lang="en-US" sz="900" kern="1200" dirty="0"/>
                <a:t>EU27</a:t>
              </a:r>
            </a:p>
          </p:txBody>
        </p:sp>
        <p:sp>
          <p:nvSpPr>
            <p:cNvPr id="71" name="Freeform: Shape 70">
              <a:extLst>
                <a:ext uri="{FF2B5EF4-FFF2-40B4-BE49-F238E27FC236}">
                  <a16:creationId xmlns:a16="http://schemas.microsoft.com/office/drawing/2014/main" id="{944622FA-CF5F-EED8-EC3D-B2CE4D93320E}"/>
                </a:ext>
              </a:extLst>
            </p:cNvPr>
            <p:cNvSpPr/>
            <p:nvPr/>
          </p:nvSpPr>
          <p:spPr>
            <a:xfrm>
              <a:off x="4224292" y="5138670"/>
              <a:ext cx="1732914" cy="177734"/>
            </a:xfrm>
            <a:custGeom>
              <a:avLst/>
              <a:gdLst/>
              <a:ahLst/>
              <a:cxnLst/>
              <a:rect l="0" t="0" r="0" b="0"/>
              <a:pathLst>
                <a:path>
                  <a:moveTo>
                    <a:pt x="1732914" y="0"/>
                  </a:moveTo>
                  <a:lnTo>
                    <a:pt x="1732914" y="88867"/>
                  </a:lnTo>
                  <a:lnTo>
                    <a:pt x="0" y="88867"/>
                  </a:lnTo>
                  <a:lnTo>
                    <a:pt x="0" y="177734"/>
                  </a:lnTo>
                </a:path>
              </a:pathLst>
            </a:custGeom>
            <a:noFill/>
          </p:spPr>
          <p:style>
            <a:lnRef idx="2">
              <a:schemeClr val="accent3">
                <a:shade val="6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72" name="Freeform: Shape 71">
              <a:extLst>
                <a:ext uri="{FF2B5EF4-FFF2-40B4-BE49-F238E27FC236}">
                  <a16:creationId xmlns:a16="http://schemas.microsoft.com/office/drawing/2014/main" id="{46E5B552-B844-A54A-F850-6F295B7F17AB}"/>
                </a:ext>
              </a:extLst>
            </p:cNvPr>
            <p:cNvSpPr/>
            <p:nvPr/>
          </p:nvSpPr>
          <p:spPr>
            <a:xfrm>
              <a:off x="3891039" y="5316404"/>
              <a:ext cx="666505" cy="444337"/>
            </a:xfrm>
            <a:custGeom>
              <a:avLst/>
              <a:gdLst>
                <a:gd name="connsiteX0" fmla="*/ 0 w 666505"/>
                <a:gd name="connsiteY0" fmla="*/ 44434 h 444337"/>
                <a:gd name="connsiteX1" fmla="*/ 44434 w 666505"/>
                <a:gd name="connsiteY1" fmla="*/ 0 h 444337"/>
                <a:gd name="connsiteX2" fmla="*/ 622071 w 666505"/>
                <a:gd name="connsiteY2" fmla="*/ 0 h 444337"/>
                <a:gd name="connsiteX3" fmla="*/ 666505 w 666505"/>
                <a:gd name="connsiteY3" fmla="*/ 44434 h 444337"/>
                <a:gd name="connsiteX4" fmla="*/ 666505 w 666505"/>
                <a:gd name="connsiteY4" fmla="*/ 399903 h 444337"/>
                <a:gd name="connsiteX5" fmla="*/ 622071 w 666505"/>
                <a:gd name="connsiteY5" fmla="*/ 444337 h 444337"/>
                <a:gd name="connsiteX6" fmla="*/ 44434 w 666505"/>
                <a:gd name="connsiteY6" fmla="*/ 444337 h 444337"/>
                <a:gd name="connsiteX7" fmla="*/ 0 w 666505"/>
                <a:gd name="connsiteY7" fmla="*/ 399903 h 444337"/>
                <a:gd name="connsiteX8" fmla="*/ 0 w 666505"/>
                <a:gd name="connsiteY8" fmla="*/ 44434 h 44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505" h="444337">
                  <a:moveTo>
                    <a:pt x="0" y="44434"/>
                  </a:moveTo>
                  <a:cubicBezTo>
                    <a:pt x="0" y="19894"/>
                    <a:pt x="19894" y="0"/>
                    <a:pt x="44434" y="0"/>
                  </a:cubicBezTo>
                  <a:lnTo>
                    <a:pt x="622071" y="0"/>
                  </a:lnTo>
                  <a:cubicBezTo>
                    <a:pt x="646611" y="0"/>
                    <a:pt x="666505" y="19894"/>
                    <a:pt x="666505" y="44434"/>
                  </a:cubicBezTo>
                  <a:lnTo>
                    <a:pt x="666505" y="399903"/>
                  </a:lnTo>
                  <a:cubicBezTo>
                    <a:pt x="666505" y="424443"/>
                    <a:pt x="646611" y="444337"/>
                    <a:pt x="622071" y="444337"/>
                  </a:cubicBezTo>
                  <a:lnTo>
                    <a:pt x="44434" y="444337"/>
                  </a:lnTo>
                  <a:cubicBezTo>
                    <a:pt x="19894" y="444337"/>
                    <a:pt x="0" y="424443"/>
                    <a:pt x="0" y="399903"/>
                  </a:cubicBezTo>
                  <a:lnTo>
                    <a:pt x="0" y="44434"/>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7304" tIns="47304" rIns="47304" bIns="47304" numCol="1" spcCol="1270" anchor="ctr" anchorCtr="0">
              <a:noAutofit/>
            </a:bodyPr>
            <a:lstStyle/>
            <a:p>
              <a:pPr marL="0" lvl="0" indent="0" algn="ctr" defTabSz="400050">
                <a:lnSpc>
                  <a:spcPct val="90000"/>
                </a:lnSpc>
                <a:spcBef>
                  <a:spcPct val="0"/>
                </a:spcBef>
                <a:spcAft>
                  <a:spcPct val="35000"/>
                </a:spcAft>
                <a:buNone/>
              </a:pPr>
              <a:r>
                <a:rPr lang="en-US" sz="900" kern="1200" dirty="0"/>
                <a:t>EU country 1</a:t>
              </a:r>
            </a:p>
          </p:txBody>
        </p:sp>
        <p:sp>
          <p:nvSpPr>
            <p:cNvPr id="73" name="Freeform: Shape 72">
              <a:extLst>
                <a:ext uri="{FF2B5EF4-FFF2-40B4-BE49-F238E27FC236}">
                  <a16:creationId xmlns:a16="http://schemas.microsoft.com/office/drawing/2014/main" id="{CBADB2CA-0236-0B49-6E04-04DAF5B4DF4F}"/>
                </a:ext>
              </a:extLst>
            </p:cNvPr>
            <p:cNvSpPr/>
            <p:nvPr/>
          </p:nvSpPr>
          <p:spPr>
            <a:xfrm>
              <a:off x="5090749" y="5138670"/>
              <a:ext cx="866457" cy="177734"/>
            </a:xfrm>
            <a:custGeom>
              <a:avLst/>
              <a:gdLst/>
              <a:ahLst/>
              <a:cxnLst/>
              <a:rect l="0" t="0" r="0" b="0"/>
              <a:pathLst>
                <a:path>
                  <a:moveTo>
                    <a:pt x="866457" y="0"/>
                  </a:moveTo>
                  <a:lnTo>
                    <a:pt x="866457" y="88867"/>
                  </a:lnTo>
                  <a:lnTo>
                    <a:pt x="0" y="88867"/>
                  </a:lnTo>
                  <a:lnTo>
                    <a:pt x="0" y="177734"/>
                  </a:lnTo>
                </a:path>
              </a:pathLst>
            </a:custGeom>
            <a:noFill/>
          </p:spPr>
          <p:style>
            <a:lnRef idx="2">
              <a:schemeClr val="accent3">
                <a:shade val="6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74" name="Freeform: Shape 73">
              <a:extLst>
                <a:ext uri="{FF2B5EF4-FFF2-40B4-BE49-F238E27FC236}">
                  <a16:creationId xmlns:a16="http://schemas.microsoft.com/office/drawing/2014/main" id="{AADA41AD-8F61-7788-3C5E-9B906ECF9E1F}"/>
                </a:ext>
              </a:extLst>
            </p:cNvPr>
            <p:cNvSpPr/>
            <p:nvPr/>
          </p:nvSpPr>
          <p:spPr>
            <a:xfrm>
              <a:off x="4757497" y="5316404"/>
              <a:ext cx="666505" cy="444337"/>
            </a:xfrm>
            <a:custGeom>
              <a:avLst/>
              <a:gdLst>
                <a:gd name="connsiteX0" fmla="*/ 0 w 666505"/>
                <a:gd name="connsiteY0" fmla="*/ 44434 h 444337"/>
                <a:gd name="connsiteX1" fmla="*/ 44434 w 666505"/>
                <a:gd name="connsiteY1" fmla="*/ 0 h 444337"/>
                <a:gd name="connsiteX2" fmla="*/ 622071 w 666505"/>
                <a:gd name="connsiteY2" fmla="*/ 0 h 444337"/>
                <a:gd name="connsiteX3" fmla="*/ 666505 w 666505"/>
                <a:gd name="connsiteY3" fmla="*/ 44434 h 444337"/>
                <a:gd name="connsiteX4" fmla="*/ 666505 w 666505"/>
                <a:gd name="connsiteY4" fmla="*/ 399903 h 444337"/>
                <a:gd name="connsiteX5" fmla="*/ 622071 w 666505"/>
                <a:gd name="connsiteY5" fmla="*/ 444337 h 444337"/>
                <a:gd name="connsiteX6" fmla="*/ 44434 w 666505"/>
                <a:gd name="connsiteY6" fmla="*/ 444337 h 444337"/>
                <a:gd name="connsiteX7" fmla="*/ 0 w 666505"/>
                <a:gd name="connsiteY7" fmla="*/ 399903 h 444337"/>
                <a:gd name="connsiteX8" fmla="*/ 0 w 666505"/>
                <a:gd name="connsiteY8" fmla="*/ 44434 h 44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505" h="444337">
                  <a:moveTo>
                    <a:pt x="0" y="44434"/>
                  </a:moveTo>
                  <a:cubicBezTo>
                    <a:pt x="0" y="19894"/>
                    <a:pt x="19894" y="0"/>
                    <a:pt x="44434" y="0"/>
                  </a:cubicBezTo>
                  <a:lnTo>
                    <a:pt x="622071" y="0"/>
                  </a:lnTo>
                  <a:cubicBezTo>
                    <a:pt x="646611" y="0"/>
                    <a:pt x="666505" y="19894"/>
                    <a:pt x="666505" y="44434"/>
                  </a:cubicBezTo>
                  <a:lnTo>
                    <a:pt x="666505" y="399903"/>
                  </a:lnTo>
                  <a:cubicBezTo>
                    <a:pt x="666505" y="424443"/>
                    <a:pt x="646611" y="444337"/>
                    <a:pt x="622071" y="444337"/>
                  </a:cubicBezTo>
                  <a:lnTo>
                    <a:pt x="44434" y="444337"/>
                  </a:lnTo>
                  <a:cubicBezTo>
                    <a:pt x="19894" y="444337"/>
                    <a:pt x="0" y="424443"/>
                    <a:pt x="0" y="399903"/>
                  </a:cubicBezTo>
                  <a:lnTo>
                    <a:pt x="0" y="44434"/>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7304" tIns="47304" rIns="47304" bIns="47304" numCol="1" spcCol="1270" anchor="ctr" anchorCtr="0">
              <a:noAutofit/>
            </a:bodyPr>
            <a:lstStyle/>
            <a:p>
              <a:pPr marL="0" lvl="0" indent="0" algn="ctr" defTabSz="400050">
                <a:lnSpc>
                  <a:spcPct val="90000"/>
                </a:lnSpc>
                <a:spcBef>
                  <a:spcPct val="0"/>
                </a:spcBef>
                <a:spcAft>
                  <a:spcPct val="35000"/>
                </a:spcAft>
                <a:buNone/>
              </a:pPr>
              <a:r>
                <a:rPr lang="en-US" sz="900" kern="1200" dirty="0"/>
                <a:t>EU country 2</a:t>
              </a:r>
            </a:p>
          </p:txBody>
        </p:sp>
        <p:sp>
          <p:nvSpPr>
            <p:cNvPr id="75" name="Freeform: Shape 74">
              <a:extLst>
                <a:ext uri="{FF2B5EF4-FFF2-40B4-BE49-F238E27FC236}">
                  <a16:creationId xmlns:a16="http://schemas.microsoft.com/office/drawing/2014/main" id="{789DCDAD-A8CE-0F43-6336-C3FCE7715B5B}"/>
                </a:ext>
              </a:extLst>
            </p:cNvPr>
            <p:cNvSpPr/>
            <p:nvPr/>
          </p:nvSpPr>
          <p:spPr>
            <a:xfrm>
              <a:off x="5911487" y="5138670"/>
              <a:ext cx="91440" cy="177734"/>
            </a:xfrm>
            <a:custGeom>
              <a:avLst/>
              <a:gdLst/>
              <a:ahLst/>
              <a:cxnLst/>
              <a:rect l="0" t="0" r="0" b="0"/>
              <a:pathLst>
                <a:path>
                  <a:moveTo>
                    <a:pt x="45720" y="0"/>
                  </a:moveTo>
                  <a:lnTo>
                    <a:pt x="45720" y="177734"/>
                  </a:lnTo>
                </a:path>
              </a:pathLst>
            </a:custGeom>
            <a:noFill/>
          </p:spPr>
          <p:style>
            <a:lnRef idx="2">
              <a:schemeClr val="accent3">
                <a:shade val="6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76" name="Freeform: Shape 75">
              <a:extLst>
                <a:ext uri="{FF2B5EF4-FFF2-40B4-BE49-F238E27FC236}">
                  <a16:creationId xmlns:a16="http://schemas.microsoft.com/office/drawing/2014/main" id="{B23EF6AD-EAB1-1A27-8293-095F6D3845D1}"/>
                </a:ext>
              </a:extLst>
            </p:cNvPr>
            <p:cNvSpPr/>
            <p:nvPr/>
          </p:nvSpPr>
          <p:spPr>
            <a:xfrm>
              <a:off x="5623954" y="5316404"/>
              <a:ext cx="666505" cy="444337"/>
            </a:xfrm>
            <a:custGeom>
              <a:avLst/>
              <a:gdLst>
                <a:gd name="connsiteX0" fmla="*/ 0 w 666505"/>
                <a:gd name="connsiteY0" fmla="*/ 44434 h 444337"/>
                <a:gd name="connsiteX1" fmla="*/ 44434 w 666505"/>
                <a:gd name="connsiteY1" fmla="*/ 0 h 444337"/>
                <a:gd name="connsiteX2" fmla="*/ 622071 w 666505"/>
                <a:gd name="connsiteY2" fmla="*/ 0 h 444337"/>
                <a:gd name="connsiteX3" fmla="*/ 666505 w 666505"/>
                <a:gd name="connsiteY3" fmla="*/ 44434 h 444337"/>
                <a:gd name="connsiteX4" fmla="*/ 666505 w 666505"/>
                <a:gd name="connsiteY4" fmla="*/ 399903 h 444337"/>
                <a:gd name="connsiteX5" fmla="*/ 622071 w 666505"/>
                <a:gd name="connsiteY5" fmla="*/ 444337 h 444337"/>
                <a:gd name="connsiteX6" fmla="*/ 44434 w 666505"/>
                <a:gd name="connsiteY6" fmla="*/ 444337 h 444337"/>
                <a:gd name="connsiteX7" fmla="*/ 0 w 666505"/>
                <a:gd name="connsiteY7" fmla="*/ 399903 h 444337"/>
                <a:gd name="connsiteX8" fmla="*/ 0 w 666505"/>
                <a:gd name="connsiteY8" fmla="*/ 44434 h 44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505" h="444337">
                  <a:moveTo>
                    <a:pt x="0" y="44434"/>
                  </a:moveTo>
                  <a:cubicBezTo>
                    <a:pt x="0" y="19894"/>
                    <a:pt x="19894" y="0"/>
                    <a:pt x="44434" y="0"/>
                  </a:cubicBezTo>
                  <a:lnTo>
                    <a:pt x="622071" y="0"/>
                  </a:lnTo>
                  <a:cubicBezTo>
                    <a:pt x="646611" y="0"/>
                    <a:pt x="666505" y="19894"/>
                    <a:pt x="666505" y="44434"/>
                  </a:cubicBezTo>
                  <a:lnTo>
                    <a:pt x="666505" y="399903"/>
                  </a:lnTo>
                  <a:cubicBezTo>
                    <a:pt x="666505" y="424443"/>
                    <a:pt x="646611" y="444337"/>
                    <a:pt x="622071" y="444337"/>
                  </a:cubicBezTo>
                  <a:lnTo>
                    <a:pt x="44434" y="444337"/>
                  </a:lnTo>
                  <a:cubicBezTo>
                    <a:pt x="19894" y="444337"/>
                    <a:pt x="0" y="424443"/>
                    <a:pt x="0" y="399903"/>
                  </a:cubicBezTo>
                  <a:lnTo>
                    <a:pt x="0" y="44434"/>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7304" tIns="47304" rIns="47304" bIns="47304" numCol="1" spcCol="1270" anchor="ctr" anchorCtr="0">
              <a:noAutofit/>
            </a:bodyPr>
            <a:lstStyle/>
            <a:p>
              <a:pPr marL="0" lvl="0" indent="0" algn="ctr" defTabSz="400050">
                <a:lnSpc>
                  <a:spcPct val="90000"/>
                </a:lnSpc>
                <a:spcBef>
                  <a:spcPct val="0"/>
                </a:spcBef>
                <a:spcAft>
                  <a:spcPct val="35000"/>
                </a:spcAft>
                <a:buNone/>
              </a:pPr>
              <a:r>
                <a:rPr lang="en-US" sz="900" kern="1200" dirty="0"/>
                <a:t>EU country 3</a:t>
              </a:r>
            </a:p>
          </p:txBody>
        </p:sp>
        <p:sp>
          <p:nvSpPr>
            <p:cNvPr id="77" name="Freeform: Shape 76">
              <a:extLst>
                <a:ext uri="{FF2B5EF4-FFF2-40B4-BE49-F238E27FC236}">
                  <a16:creationId xmlns:a16="http://schemas.microsoft.com/office/drawing/2014/main" id="{0C3570FE-580D-D339-6EE6-04A0DFAA31B6}"/>
                </a:ext>
              </a:extLst>
            </p:cNvPr>
            <p:cNvSpPr/>
            <p:nvPr/>
          </p:nvSpPr>
          <p:spPr>
            <a:xfrm>
              <a:off x="5957207" y="5138670"/>
              <a:ext cx="866457" cy="177734"/>
            </a:xfrm>
            <a:custGeom>
              <a:avLst/>
              <a:gdLst/>
              <a:ahLst/>
              <a:cxnLst/>
              <a:rect l="0" t="0" r="0" b="0"/>
              <a:pathLst>
                <a:path>
                  <a:moveTo>
                    <a:pt x="0" y="0"/>
                  </a:moveTo>
                  <a:lnTo>
                    <a:pt x="0" y="88867"/>
                  </a:lnTo>
                  <a:lnTo>
                    <a:pt x="866457" y="88867"/>
                  </a:lnTo>
                  <a:lnTo>
                    <a:pt x="866457" y="177734"/>
                  </a:lnTo>
                </a:path>
              </a:pathLst>
            </a:custGeom>
            <a:noFill/>
          </p:spPr>
          <p:style>
            <a:lnRef idx="2">
              <a:schemeClr val="accent3">
                <a:shade val="6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78" name="Freeform: Shape 77">
              <a:extLst>
                <a:ext uri="{FF2B5EF4-FFF2-40B4-BE49-F238E27FC236}">
                  <a16:creationId xmlns:a16="http://schemas.microsoft.com/office/drawing/2014/main" id="{3466CAFE-4F8D-044D-522C-098EFFD5C049}"/>
                </a:ext>
              </a:extLst>
            </p:cNvPr>
            <p:cNvSpPr/>
            <p:nvPr/>
          </p:nvSpPr>
          <p:spPr>
            <a:xfrm>
              <a:off x="6490411" y="5316404"/>
              <a:ext cx="666505" cy="444337"/>
            </a:xfrm>
            <a:custGeom>
              <a:avLst/>
              <a:gdLst>
                <a:gd name="connsiteX0" fmla="*/ 0 w 666505"/>
                <a:gd name="connsiteY0" fmla="*/ 44434 h 444337"/>
                <a:gd name="connsiteX1" fmla="*/ 44434 w 666505"/>
                <a:gd name="connsiteY1" fmla="*/ 0 h 444337"/>
                <a:gd name="connsiteX2" fmla="*/ 622071 w 666505"/>
                <a:gd name="connsiteY2" fmla="*/ 0 h 444337"/>
                <a:gd name="connsiteX3" fmla="*/ 666505 w 666505"/>
                <a:gd name="connsiteY3" fmla="*/ 44434 h 444337"/>
                <a:gd name="connsiteX4" fmla="*/ 666505 w 666505"/>
                <a:gd name="connsiteY4" fmla="*/ 399903 h 444337"/>
                <a:gd name="connsiteX5" fmla="*/ 622071 w 666505"/>
                <a:gd name="connsiteY5" fmla="*/ 444337 h 444337"/>
                <a:gd name="connsiteX6" fmla="*/ 44434 w 666505"/>
                <a:gd name="connsiteY6" fmla="*/ 444337 h 444337"/>
                <a:gd name="connsiteX7" fmla="*/ 0 w 666505"/>
                <a:gd name="connsiteY7" fmla="*/ 399903 h 444337"/>
                <a:gd name="connsiteX8" fmla="*/ 0 w 666505"/>
                <a:gd name="connsiteY8" fmla="*/ 44434 h 44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505" h="444337">
                  <a:moveTo>
                    <a:pt x="0" y="44434"/>
                  </a:moveTo>
                  <a:cubicBezTo>
                    <a:pt x="0" y="19894"/>
                    <a:pt x="19894" y="0"/>
                    <a:pt x="44434" y="0"/>
                  </a:cubicBezTo>
                  <a:lnTo>
                    <a:pt x="622071" y="0"/>
                  </a:lnTo>
                  <a:cubicBezTo>
                    <a:pt x="646611" y="0"/>
                    <a:pt x="666505" y="19894"/>
                    <a:pt x="666505" y="44434"/>
                  </a:cubicBezTo>
                  <a:lnTo>
                    <a:pt x="666505" y="399903"/>
                  </a:lnTo>
                  <a:cubicBezTo>
                    <a:pt x="666505" y="424443"/>
                    <a:pt x="646611" y="444337"/>
                    <a:pt x="622071" y="444337"/>
                  </a:cubicBezTo>
                  <a:lnTo>
                    <a:pt x="44434" y="444337"/>
                  </a:lnTo>
                  <a:cubicBezTo>
                    <a:pt x="19894" y="444337"/>
                    <a:pt x="0" y="424443"/>
                    <a:pt x="0" y="399903"/>
                  </a:cubicBezTo>
                  <a:lnTo>
                    <a:pt x="0" y="44434"/>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7304" tIns="47304" rIns="47304" bIns="47304" numCol="1" spcCol="1270" anchor="ctr" anchorCtr="0">
              <a:noAutofit/>
            </a:bodyPr>
            <a:lstStyle/>
            <a:p>
              <a:pPr marL="0" lvl="0" indent="0" algn="ctr" defTabSz="400050">
                <a:lnSpc>
                  <a:spcPct val="90000"/>
                </a:lnSpc>
                <a:spcBef>
                  <a:spcPct val="0"/>
                </a:spcBef>
                <a:spcAft>
                  <a:spcPct val="35000"/>
                </a:spcAft>
                <a:buNone/>
              </a:pPr>
              <a:r>
                <a:rPr lang="en-US" sz="900" kern="1200" dirty="0"/>
                <a:t>…</a:t>
              </a:r>
            </a:p>
          </p:txBody>
        </p:sp>
        <p:sp>
          <p:nvSpPr>
            <p:cNvPr id="79" name="Freeform: Shape 78">
              <a:extLst>
                <a:ext uri="{FF2B5EF4-FFF2-40B4-BE49-F238E27FC236}">
                  <a16:creationId xmlns:a16="http://schemas.microsoft.com/office/drawing/2014/main" id="{099663E1-1CA4-A60E-F3B6-03A0B02C9DA8}"/>
                </a:ext>
              </a:extLst>
            </p:cNvPr>
            <p:cNvSpPr/>
            <p:nvPr/>
          </p:nvSpPr>
          <p:spPr>
            <a:xfrm>
              <a:off x="5957207" y="5138670"/>
              <a:ext cx="1732914" cy="177734"/>
            </a:xfrm>
            <a:custGeom>
              <a:avLst/>
              <a:gdLst/>
              <a:ahLst/>
              <a:cxnLst/>
              <a:rect l="0" t="0" r="0" b="0"/>
              <a:pathLst>
                <a:path>
                  <a:moveTo>
                    <a:pt x="0" y="0"/>
                  </a:moveTo>
                  <a:lnTo>
                    <a:pt x="0" y="88867"/>
                  </a:lnTo>
                  <a:lnTo>
                    <a:pt x="1732914" y="88867"/>
                  </a:lnTo>
                  <a:lnTo>
                    <a:pt x="1732914" y="177734"/>
                  </a:lnTo>
                </a:path>
              </a:pathLst>
            </a:custGeom>
            <a:noFill/>
          </p:spPr>
          <p:style>
            <a:lnRef idx="2">
              <a:schemeClr val="accent3">
                <a:shade val="6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80" name="Freeform: Shape 79">
              <a:extLst>
                <a:ext uri="{FF2B5EF4-FFF2-40B4-BE49-F238E27FC236}">
                  <a16:creationId xmlns:a16="http://schemas.microsoft.com/office/drawing/2014/main" id="{68D1B046-4F2E-C0AF-290D-383703EA1276}"/>
                </a:ext>
              </a:extLst>
            </p:cNvPr>
            <p:cNvSpPr/>
            <p:nvPr/>
          </p:nvSpPr>
          <p:spPr>
            <a:xfrm>
              <a:off x="7356869" y="5316404"/>
              <a:ext cx="666505" cy="444337"/>
            </a:xfrm>
            <a:custGeom>
              <a:avLst/>
              <a:gdLst>
                <a:gd name="connsiteX0" fmla="*/ 0 w 666505"/>
                <a:gd name="connsiteY0" fmla="*/ 44434 h 444337"/>
                <a:gd name="connsiteX1" fmla="*/ 44434 w 666505"/>
                <a:gd name="connsiteY1" fmla="*/ 0 h 444337"/>
                <a:gd name="connsiteX2" fmla="*/ 622071 w 666505"/>
                <a:gd name="connsiteY2" fmla="*/ 0 h 444337"/>
                <a:gd name="connsiteX3" fmla="*/ 666505 w 666505"/>
                <a:gd name="connsiteY3" fmla="*/ 44434 h 444337"/>
                <a:gd name="connsiteX4" fmla="*/ 666505 w 666505"/>
                <a:gd name="connsiteY4" fmla="*/ 399903 h 444337"/>
                <a:gd name="connsiteX5" fmla="*/ 622071 w 666505"/>
                <a:gd name="connsiteY5" fmla="*/ 444337 h 444337"/>
                <a:gd name="connsiteX6" fmla="*/ 44434 w 666505"/>
                <a:gd name="connsiteY6" fmla="*/ 444337 h 444337"/>
                <a:gd name="connsiteX7" fmla="*/ 0 w 666505"/>
                <a:gd name="connsiteY7" fmla="*/ 399903 h 444337"/>
                <a:gd name="connsiteX8" fmla="*/ 0 w 666505"/>
                <a:gd name="connsiteY8" fmla="*/ 44434 h 44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505" h="444337">
                  <a:moveTo>
                    <a:pt x="0" y="44434"/>
                  </a:moveTo>
                  <a:cubicBezTo>
                    <a:pt x="0" y="19894"/>
                    <a:pt x="19894" y="0"/>
                    <a:pt x="44434" y="0"/>
                  </a:cubicBezTo>
                  <a:lnTo>
                    <a:pt x="622071" y="0"/>
                  </a:lnTo>
                  <a:cubicBezTo>
                    <a:pt x="646611" y="0"/>
                    <a:pt x="666505" y="19894"/>
                    <a:pt x="666505" y="44434"/>
                  </a:cubicBezTo>
                  <a:lnTo>
                    <a:pt x="666505" y="399903"/>
                  </a:lnTo>
                  <a:cubicBezTo>
                    <a:pt x="666505" y="424443"/>
                    <a:pt x="646611" y="444337"/>
                    <a:pt x="622071" y="444337"/>
                  </a:cubicBezTo>
                  <a:lnTo>
                    <a:pt x="44434" y="444337"/>
                  </a:lnTo>
                  <a:cubicBezTo>
                    <a:pt x="19894" y="444337"/>
                    <a:pt x="0" y="424443"/>
                    <a:pt x="0" y="399903"/>
                  </a:cubicBezTo>
                  <a:lnTo>
                    <a:pt x="0" y="44434"/>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7304" tIns="47304" rIns="47304" bIns="47304" numCol="1" spcCol="1270" anchor="ctr" anchorCtr="0">
              <a:noAutofit/>
            </a:bodyPr>
            <a:lstStyle/>
            <a:p>
              <a:pPr marL="0" lvl="0" indent="0" algn="ctr" defTabSz="400050">
                <a:lnSpc>
                  <a:spcPct val="90000"/>
                </a:lnSpc>
                <a:spcBef>
                  <a:spcPct val="0"/>
                </a:spcBef>
                <a:spcAft>
                  <a:spcPct val="35000"/>
                </a:spcAft>
                <a:buNone/>
              </a:pPr>
              <a:r>
                <a:rPr lang="en-US" sz="900" kern="1200" dirty="0"/>
                <a:t>EU country 27</a:t>
              </a:r>
            </a:p>
          </p:txBody>
        </p:sp>
        <p:sp>
          <p:nvSpPr>
            <p:cNvPr id="81" name="Freeform: Shape 80">
              <a:extLst>
                <a:ext uri="{FF2B5EF4-FFF2-40B4-BE49-F238E27FC236}">
                  <a16:creationId xmlns:a16="http://schemas.microsoft.com/office/drawing/2014/main" id="{AE45F0E1-B32F-79AA-4DDD-80F0D3FF6781}"/>
                </a:ext>
              </a:extLst>
            </p:cNvPr>
            <p:cNvSpPr/>
            <p:nvPr/>
          </p:nvSpPr>
          <p:spPr>
            <a:xfrm>
              <a:off x="5957207" y="5760742"/>
              <a:ext cx="1732914" cy="177734"/>
            </a:xfrm>
            <a:custGeom>
              <a:avLst/>
              <a:gdLst/>
              <a:ahLst/>
              <a:cxnLst/>
              <a:rect l="0" t="0" r="0" b="0"/>
              <a:pathLst>
                <a:path>
                  <a:moveTo>
                    <a:pt x="1732914" y="0"/>
                  </a:moveTo>
                  <a:lnTo>
                    <a:pt x="1732914" y="88867"/>
                  </a:lnTo>
                  <a:lnTo>
                    <a:pt x="0" y="88867"/>
                  </a:lnTo>
                  <a:lnTo>
                    <a:pt x="0" y="177734"/>
                  </a:lnTo>
                </a:path>
              </a:pathLst>
            </a:custGeom>
            <a:noFill/>
          </p:spPr>
          <p:style>
            <a:lnRef idx="2">
              <a:schemeClr val="accent3">
                <a:shade val="8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82" name="Freeform: Shape 81">
              <a:extLst>
                <a:ext uri="{FF2B5EF4-FFF2-40B4-BE49-F238E27FC236}">
                  <a16:creationId xmlns:a16="http://schemas.microsoft.com/office/drawing/2014/main" id="{8278BABB-ECC6-649C-1723-053123FEB66C}"/>
                </a:ext>
              </a:extLst>
            </p:cNvPr>
            <p:cNvSpPr/>
            <p:nvPr/>
          </p:nvSpPr>
          <p:spPr>
            <a:xfrm>
              <a:off x="5623954" y="5938476"/>
              <a:ext cx="666505" cy="444337"/>
            </a:xfrm>
            <a:custGeom>
              <a:avLst/>
              <a:gdLst>
                <a:gd name="connsiteX0" fmla="*/ 0 w 666505"/>
                <a:gd name="connsiteY0" fmla="*/ 44434 h 444337"/>
                <a:gd name="connsiteX1" fmla="*/ 44434 w 666505"/>
                <a:gd name="connsiteY1" fmla="*/ 0 h 444337"/>
                <a:gd name="connsiteX2" fmla="*/ 622071 w 666505"/>
                <a:gd name="connsiteY2" fmla="*/ 0 h 444337"/>
                <a:gd name="connsiteX3" fmla="*/ 666505 w 666505"/>
                <a:gd name="connsiteY3" fmla="*/ 44434 h 444337"/>
                <a:gd name="connsiteX4" fmla="*/ 666505 w 666505"/>
                <a:gd name="connsiteY4" fmla="*/ 399903 h 444337"/>
                <a:gd name="connsiteX5" fmla="*/ 622071 w 666505"/>
                <a:gd name="connsiteY5" fmla="*/ 444337 h 444337"/>
                <a:gd name="connsiteX6" fmla="*/ 44434 w 666505"/>
                <a:gd name="connsiteY6" fmla="*/ 444337 h 444337"/>
                <a:gd name="connsiteX7" fmla="*/ 0 w 666505"/>
                <a:gd name="connsiteY7" fmla="*/ 399903 h 444337"/>
                <a:gd name="connsiteX8" fmla="*/ 0 w 666505"/>
                <a:gd name="connsiteY8" fmla="*/ 44434 h 44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505" h="444337">
                  <a:moveTo>
                    <a:pt x="0" y="44434"/>
                  </a:moveTo>
                  <a:cubicBezTo>
                    <a:pt x="0" y="19894"/>
                    <a:pt x="19894" y="0"/>
                    <a:pt x="44434" y="0"/>
                  </a:cubicBezTo>
                  <a:lnTo>
                    <a:pt x="622071" y="0"/>
                  </a:lnTo>
                  <a:cubicBezTo>
                    <a:pt x="646611" y="0"/>
                    <a:pt x="666505" y="19894"/>
                    <a:pt x="666505" y="44434"/>
                  </a:cubicBezTo>
                  <a:lnTo>
                    <a:pt x="666505" y="399903"/>
                  </a:lnTo>
                  <a:cubicBezTo>
                    <a:pt x="666505" y="424443"/>
                    <a:pt x="646611" y="444337"/>
                    <a:pt x="622071" y="444337"/>
                  </a:cubicBezTo>
                  <a:lnTo>
                    <a:pt x="44434" y="444337"/>
                  </a:lnTo>
                  <a:cubicBezTo>
                    <a:pt x="19894" y="444337"/>
                    <a:pt x="0" y="424443"/>
                    <a:pt x="0" y="399903"/>
                  </a:cubicBezTo>
                  <a:lnTo>
                    <a:pt x="0" y="44434"/>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7304" tIns="47304" rIns="47304" bIns="47304" numCol="1" spcCol="1270" anchor="ctr" anchorCtr="0">
              <a:noAutofit/>
            </a:bodyPr>
            <a:lstStyle/>
            <a:p>
              <a:pPr marL="0" lvl="0" indent="0" algn="ctr" defTabSz="400050">
                <a:lnSpc>
                  <a:spcPct val="90000"/>
                </a:lnSpc>
                <a:spcBef>
                  <a:spcPct val="0"/>
                </a:spcBef>
                <a:spcAft>
                  <a:spcPct val="35000"/>
                </a:spcAft>
                <a:buNone/>
              </a:pPr>
              <a:r>
                <a:rPr lang="en-US" sz="900" kern="1200" dirty="0"/>
                <a:t>NUTS2 region 1</a:t>
              </a:r>
            </a:p>
          </p:txBody>
        </p:sp>
        <p:sp>
          <p:nvSpPr>
            <p:cNvPr id="83" name="Freeform: Shape 82">
              <a:extLst>
                <a:ext uri="{FF2B5EF4-FFF2-40B4-BE49-F238E27FC236}">
                  <a16:creationId xmlns:a16="http://schemas.microsoft.com/office/drawing/2014/main" id="{0A42764D-8CE5-F7EC-1462-4C11EBA92A12}"/>
                </a:ext>
              </a:extLst>
            </p:cNvPr>
            <p:cNvSpPr/>
            <p:nvPr/>
          </p:nvSpPr>
          <p:spPr>
            <a:xfrm>
              <a:off x="6823664" y="5760742"/>
              <a:ext cx="866457" cy="177734"/>
            </a:xfrm>
            <a:custGeom>
              <a:avLst/>
              <a:gdLst/>
              <a:ahLst/>
              <a:cxnLst/>
              <a:rect l="0" t="0" r="0" b="0"/>
              <a:pathLst>
                <a:path>
                  <a:moveTo>
                    <a:pt x="866457" y="0"/>
                  </a:moveTo>
                  <a:lnTo>
                    <a:pt x="866457" y="88867"/>
                  </a:lnTo>
                  <a:lnTo>
                    <a:pt x="0" y="88867"/>
                  </a:lnTo>
                  <a:lnTo>
                    <a:pt x="0" y="177734"/>
                  </a:lnTo>
                </a:path>
              </a:pathLst>
            </a:custGeom>
            <a:noFill/>
          </p:spPr>
          <p:style>
            <a:lnRef idx="2">
              <a:schemeClr val="accent3">
                <a:shade val="8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84" name="Freeform: Shape 83">
              <a:extLst>
                <a:ext uri="{FF2B5EF4-FFF2-40B4-BE49-F238E27FC236}">
                  <a16:creationId xmlns:a16="http://schemas.microsoft.com/office/drawing/2014/main" id="{EB955A04-3BAF-4849-F0D1-1DA7F7E21602}"/>
                </a:ext>
              </a:extLst>
            </p:cNvPr>
            <p:cNvSpPr/>
            <p:nvPr/>
          </p:nvSpPr>
          <p:spPr>
            <a:xfrm>
              <a:off x="6490411" y="5938476"/>
              <a:ext cx="666505" cy="444337"/>
            </a:xfrm>
            <a:custGeom>
              <a:avLst/>
              <a:gdLst>
                <a:gd name="connsiteX0" fmla="*/ 0 w 666505"/>
                <a:gd name="connsiteY0" fmla="*/ 44434 h 444337"/>
                <a:gd name="connsiteX1" fmla="*/ 44434 w 666505"/>
                <a:gd name="connsiteY1" fmla="*/ 0 h 444337"/>
                <a:gd name="connsiteX2" fmla="*/ 622071 w 666505"/>
                <a:gd name="connsiteY2" fmla="*/ 0 h 444337"/>
                <a:gd name="connsiteX3" fmla="*/ 666505 w 666505"/>
                <a:gd name="connsiteY3" fmla="*/ 44434 h 444337"/>
                <a:gd name="connsiteX4" fmla="*/ 666505 w 666505"/>
                <a:gd name="connsiteY4" fmla="*/ 399903 h 444337"/>
                <a:gd name="connsiteX5" fmla="*/ 622071 w 666505"/>
                <a:gd name="connsiteY5" fmla="*/ 444337 h 444337"/>
                <a:gd name="connsiteX6" fmla="*/ 44434 w 666505"/>
                <a:gd name="connsiteY6" fmla="*/ 444337 h 444337"/>
                <a:gd name="connsiteX7" fmla="*/ 0 w 666505"/>
                <a:gd name="connsiteY7" fmla="*/ 399903 h 444337"/>
                <a:gd name="connsiteX8" fmla="*/ 0 w 666505"/>
                <a:gd name="connsiteY8" fmla="*/ 44434 h 44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505" h="444337">
                  <a:moveTo>
                    <a:pt x="0" y="44434"/>
                  </a:moveTo>
                  <a:cubicBezTo>
                    <a:pt x="0" y="19894"/>
                    <a:pt x="19894" y="0"/>
                    <a:pt x="44434" y="0"/>
                  </a:cubicBezTo>
                  <a:lnTo>
                    <a:pt x="622071" y="0"/>
                  </a:lnTo>
                  <a:cubicBezTo>
                    <a:pt x="646611" y="0"/>
                    <a:pt x="666505" y="19894"/>
                    <a:pt x="666505" y="44434"/>
                  </a:cubicBezTo>
                  <a:lnTo>
                    <a:pt x="666505" y="399903"/>
                  </a:lnTo>
                  <a:cubicBezTo>
                    <a:pt x="666505" y="424443"/>
                    <a:pt x="646611" y="444337"/>
                    <a:pt x="622071" y="444337"/>
                  </a:cubicBezTo>
                  <a:lnTo>
                    <a:pt x="44434" y="444337"/>
                  </a:lnTo>
                  <a:cubicBezTo>
                    <a:pt x="19894" y="444337"/>
                    <a:pt x="0" y="424443"/>
                    <a:pt x="0" y="399903"/>
                  </a:cubicBezTo>
                  <a:lnTo>
                    <a:pt x="0" y="44434"/>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7304" tIns="47304" rIns="47304" bIns="47304" numCol="1" spcCol="1270" anchor="ctr" anchorCtr="0">
              <a:noAutofit/>
            </a:bodyPr>
            <a:lstStyle/>
            <a:p>
              <a:pPr marL="0" lvl="0" indent="0" algn="ctr" defTabSz="400050">
                <a:lnSpc>
                  <a:spcPct val="90000"/>
                </a:lnSpc>
                <a:spcBef>
                  <a:spcPct val="0"/>
                </a:spcBef>
                <a:spcAft>
                  <a:spcPct val="35000"/>
                </a:spcAft>
                <a:buNone/>
              </a:pPr>
              <a:r>
                <a:rPr lang="en-US" sz="900" kern="1200" dirty="0"/>
                <a:t>NUTS2 region 2</a:t>
              </a:r>
            </a:p>
          </p:txBody>
        </p:sp>
        <p:sp>
          <p:nvSpPr>
            <p:cNvPr id="85" name="Freeform: Shape 84">
              <a:extLst>
                <a:ext uri="{FF2B5EF4-FFF2-40B4-BE49-F238E27FC236}">
                  <a16:creationId xmlns:a16="http://schemas.microsoft.com/office/drawing/2014/main" id="{733B1ACB-4A6F-C15D-D861-C96976324D01}"/>
                </a:ext>
              </a:extLst>
            </p:cNvPr>
            <p:cNvSpPr/>
            <p:nvPr/>
          </p:nvSpPr>
          <p:spPr>
            <a:xfrm>
              <a:off x="7644401" y="5760742"/>
              <a:ext cx="91440" cy="177734"/>
            </a:xfrm>
            <a:custGeom>
              <a:avLst/>
              <a:gdLst/>
              <a:ahLst/>
              <a:cxnLst/>
              <a:rect l="0" t="0" r="0" b="0"/>
              <a:pathLst>
                <a:path>
                  <a:moveTo>
                    <a:pt x="45720" y="0"/>
                  </a:moveTo>
                  <a:lnTo>
                    <a:pt x="45720" y="177734"/>
                  </a:lnTo>
                </a:path>
              </a:pathLst>
            </a:custGeom>
            <a:noFill/>
          </p:spPr>
          <p:style>
            <a:lnRef idx="2">
              <a:schemeClr val="accent3">
                <a:shade val="8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86" name="Freeform: Shape 85">
              <a:extLst>
                <a:ext uri="{FF2B5EF4-FFF2-40B4-BE49-F238E27FC236}">
                  <a16:creationId xmlns:a16="http://schemas.microsoft.com/office/drawing/2014/main" id="{C8ACE9C9-7E9B-F959-9CD2-CC759044BB2F}"/>
                </a:ext>
              </a:extLst>
            </p:cNvPr>
            <p:cNvSpPr/>
            <p:nvPr/>
          </p:nvSpPr>
          <p:spPr>
            <a:xfrm>
              <a:off x="7356869" y="5938476"/>
              <a:ext cx="666505" cy="444337"/>
            </a:xfrm>
            <a:custGeom>
              <a:avLst/>
              <a:gdLst>
                <a:gd name="connsiteX0" fmla="*/ 0 w 666505"/>
                <a:gd name="connsiteY0" fmla="*/ 44434 h 444337"/>
                <a:gd name="connsiteX1" fmla="*/ 44434 w 666505"/>
                <a:gd name="connsiteY1" fmla="*/ 0 h 444337"/>
                <a:gd name="connsiteX2" fmla="*/ 622071 w 666505"/>
                <a:gd name="connsiteY2" fmla="*/ 0 h 444337"/>
                <a:gd name="connsiteX3" fmla="*/ 666505 w 666505"/>
                <a:gd name="connsiteY3" fmla="*/ 44434 h 444337"/>
                <a:gd name="connsiteX4" fmla="*/ 666505 w 666505"/>
                <a:gd name="connsiteY4" fmla="*/ 399903 h 444337"/>
                <a:gd name="connsiteX5" fmla="*/ 622071 w 666505"/>
                <a:gd name="connsiteY5" fmla="*/ 444337 h 444337"/>
                <a:gd name="connsiteX6" fmla="*/ 44434 w 666505"/>
                <a:gd name="connsiteY6" fmla="*/ 444337 h 444337"/>
                <a:gd name="connsiteX7" fmla="*/ 0 w 666505"/>
                <a:gd name="connsiteY7" fmla="*/ 399903 h 444337"/>
                <a:gd name="connsiteX8" fmla="*/ 0 w 666505"/>
                <a:gd name="connsiteY8" fmla="*/ 44434 h 44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505" h="444337">
                  <a:moveTo>
                    <a:pt x="0" y="44434"/>
                  </a:moveTo>
                  <a:cubicBezTo>
                    <a:pt x="0" y="19894"/>
                    <a:pt x="19894" y="0"/>
                    <a:pt x="44434" y="0"/>
                  </a:cubicBezTo>
                  <a:lnTo>
                    <a:pt x="622071" y="0"/>
                  </a:lnTo>
                  <a:cubicBezTo>
                    <a:pt x="646611" y="0"/>
                    <a:pt x="666505" y="19894"/>
                    <a:pt x="666505" y="44434"/>
                  </a:cubicBezTo>
                  <a:lnTo>
                    <a:pt x="666505" y="399903"/>
                  </a:lnTo>
                  <a:cubicBezTo>
                    <a:pt x="666505" y="424443"/>
                    <a:pt x="646611" y="444337"/>
                    <a:pt x="622071" y="444337"/>
                  </a:cubicBezTo>
                  <a:lnTo>
                    <a:pt x="44434" y="444337"/>
                  </a:lnTo>
                  <a:cubicBezTo>
                    <a:pt x="19894" y="444337"/>
                    <a:pt x="0" y="424443"/>
                    <a:pt x="0" y="399903"/>
                  </a:cubicBezTo>
                  <a:lnTo>
                    <a:pt x="0" y="44434"/>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7304" tIns="47304" rIns="47304" bIns="47304" numCol="1" spcCol="1270" anchor="ctr" anchorCtr="0">
              <a:noAutofit/>
            </a:bodyPr>
            <a:lstStyle/>
            <a:p>
              <a:pPr marL="0" lvl="0" indent="0" algn="ctr" defTabSz="400050">
                <a:lnSpc>
                  <a:spcPct val="90000"/>
                </a:lnSpc>
                <a:spcBef>
                  <a:spcPct val="0"/>
                </a:spcBef>
                <a:spcAft>
                  <a:spcPct val="35000"/>
                </a:spcAft>
                <a:buNone/>
              </a:pPr>
              <a:r>
                <a:rPr lang="en-US" sz="900" kern="1200" dirty="0"/>
                <a:t>NUTS2 </a:t>
              </a:r>
              <a:r>
                <a:rPr lang="en-US" sz="900" kern="1200"/>
                <a:t>region 3</a:t>
              </a:r>
              <a:endParaRPr lang="en-US" sz="900" kern="1200" dirty="0"/>
            </a:p>
          </p:txBody>
        </p:sp>
        <p:sp>
          <p:nvSpPr>
            <p:cNvPr id="87" name="Freeform: Shape 86">
              <a:extLst>
                <a:ext uri="{FF2B5EF4-FFF2-40B4-BE49-F238E27FC236}">
                  <a16:creationId xmlns:a16="http://schemas.microsoft.com/office/drawing/2014/main" id="{83713436-7525-A7AC-887F-7A65ABCF06ED}"/>
                </a:ext>
              </a:extLst>
            </p:cNvPr>
            <p:cNvSpPr/>
            <p:nvPr/>
          </p:nvSpPr>
          <p:spPr>
            <a:xfrm>
              <a:off x="7690121" y="5760742"/>
              <a:ext cx="866457" cy="177734"/>
            </a:xfrm>
            <a:custGeom>
              <a:avLst/>
              <a:gdLst/>
              <a:ahLst/>
              <a:cxnLst/>
              <a:rect l="0" t="0" r="0" b="0"/>
              <a:pathLst>
                <a:path>
                  <a:moveTo>
                    <a:pt x="0" y="0"/>
                  </a:moveTo>
                  <a:lnTo>
                    <a:pt x="0" y="88867"/>
                  </a:lnTo>
                  <a:lnTo>
                    <a:pt x="866457" y="88867"/>
                  </a:lnTo>
                  <a:lnTo>
                    <a:pt x="866457" y="177734"/>
                  </a:lnTo>
                </a:path>
              </a:pathLst>
            </a:custGeom>
            <a:noFill/>
          </p:spPr>
          <p:style>
            <a:lnRef idx="2">
              <a:schemeClr val="accent3">
                <a:shade val="8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88" name="Freeform: Shape 87">
              <a:extLst>
                <a:ext uri="{FF2B5EF4-FFF2-40B4-BE49-F238E27FC236}">
                  <a16:creationId xmlns:a16="http://schemas.microsoft.com/office/drawing/2014/main" id="{A01B2B98-88A1-0692-7CA0-08017EDC61E2}"/>
                </a:ext>
              </a:extLst>
            </p:cNvPr>
            <p:cNvSpPr/>
            <p:nvPr/>
          </p:nvSpPr>
          <p:spPr>
            <a:xfrm>
              <a:off x="8223326" y="5938476"/>
              <a:ext cx="666505" cy="444337"/>
            </a:xfrm>
            <a:custGeom>
              <a:avLst/>
              <a:gdLst>
                <a:gd name="connsiteX0" fmla="*/ 0 w 666505"/>
                <a:gd name="connsiteY0" fmla="*/ 44434 h 444337"/>
                <a:gd name="connsiteX1" fmla="*/ 44434 w 666505"/>
                <a:gd name="connsiteY1" fmla="*/ 0 h 444337"/>
                <a:gd name="connsiteX2" fmla="*/ 622071 w 666505"/>
                <a:gd name="connsiteY2" fmla="*/ 0 h 444337"/>
                <a:gd name="connsiteX3" fmla="*/ 666505 w 666505"/>
                <a:gd name="connsiteY3" fmla="*/ 44434 h 444337"/>
                <a:gd name="connsiteX4" fmla="*/ 666505 w 666505"/>
                <a:gd name="connsiteY4" fmla="*/ 399903 h 444337"/>
                <a:gd name="connsiteX5" fmla="*/ 622071 w 666505"/>
                <a:gd name="connsiteY5" fmla="*/ 444337 h 444337"/>
                <a:gd name="connsiteX6" fmla="*/ 44434 w 666505"/>
                <a:gd name="connsiteY6" fmla="*/ 444337 h 444337"/>
                <a:gd name="connsiteX7" fmla="*/ 0 w 666505"/>
                <a:gd name="connsiteY7" fmla="*/ 399903 h 444337"/>
                <a:gd name="connsiteX8" fmla="*/ 0 w 666505"/>
                <a:gd name="connsiteY8" fmla="*/ 44434 h 44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505" h="444337">
                  <a:moveTo>
                    <a:pt x="0" y="44434"/>
                  </a:moveTo>
                  <a:cubicBezTo>
                    <a:pt x="0" y="19894"/>
                    <a:pt x="19894" y="0"/>
                    <a:pt x="44434" y="0"/>
                  </a:cubicBezTo>
                  <a:lnTo>
                    <a:pt x="622071" y="0"/>
                  </a:lnTo>
                  <a:cubicBezTo>
                    <a:pt x="646611" y="0"/>
                    <a:pt x="666505" y="19894"/>
                    <a:pt x="666505" y="44434"/>
                  </a:cubicBezTo>
                  <a:lnTo>
                    <a:pt x="666505" y="399903"/>
                  </a:lnTo>
                  <a:cubicBezTo>
                    <a:pt x="666505" y="424443"/>
                    <a:pt x="646611" y="444337"/>
                    <a:pt x="622071" y="444337"/>
                  </a:cubicBezTo>
                  <a:lnTo>
                    <a:pt x="44434" y="444337"/>
                  </a:lnTo>
                  <a:cubicBezTo>
                    <a:pt x="19894" y="444337"/>
                    <a:pt x="0" y="424443"/>
                    <a:pt x="0" y="399903"/>
                  </a:cubicBezTo>
                  <a:lnTo>
                    <a:pt x="0" y="44434"/>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7304" tIns="47304" rIns="47304" bIns="47304" numCol="1" spcCol="1270" anchor="ctr" anchorCtr="0">
              <a:noAutofit/>
            </a:bodyPr>
            <a:lstStyle/>
            <a:p>
              <a:pPr marL="0" lvl="0" indent="0" algn="ctr" defTabSz="400050">
                <a:lnSpc>
                  <a:spcPct val="90000"/>
                </a:lnSpc>
                <a:spcBef>
                  <a:spcPct val="0"/>
                </a:spcBef>
                <a:spcAft>
                  <a:spcPct val="35000"/>
                </a:spcAft>
                <a:buNone/>
              </a:pPr>
              <a:r>
                <a:rPr lang="en-US" sz="900" kern="1200" dirty="0"/>
                <a:t>…</a:t>
              </a:r>
            </a:p>
          </p:txBody>
        </p:sp>
        <p:sp>
          <p:nvSpPr>
            <p:cNvPr id="89" name="Freeform: Shape 88">
              <a:extLst>
                <a:ext uri="{FF2B5EF4-FFF2-40B4-BE49-F238E27FC236}">
                  <a16:creationId xmlns:a16="http://schemas.microsoft.com/office/drawing/2014/main" id="{81BCDFF4-069A-51ED-F664-B022D8AFD9EE}"/>
                </a:ext>
              </a:extLst>
            </p:cNvPr>
            <p:cNvSpPr/>
            <p:nvPr/>
          </p:nvSpPr>
          <p:spPr>
            <a:xfrm>
              <a:off x="7690121" y="5760742"/>
              <a:ext cx="1732914" cy="177734"/>
            </a:xfrm>
            <a:custGeom>
              <a:avLst/>
              <a:gdLst/>
              <a:ahLst/>
              <a:cxnLst/>
              <a:rect l="0" t="0" r="0" b="0"/>
              <a:pathLst>
                <a:path>
                  <a:moveTo>
                    <a:pt x="0" y="0"/>
                  </a:moveTo>
                  <a:lnTo>
                    <a:pt x="0" y="88867"/>
                  </a:lnTo>
                  <a:lnTo>
                    <a:pt x="1732914" y="88867"/>
                  </a:lnTo>
                  <a:lnTo>
                    <a:pt x="1732914" y="177734"/>
                  </a:lnTo>
                </a:path>
              </a:pathLst>
            </a:custGeom>
            <a:noFill/>
          </p:spPr>
          <p:style>
            <a:lnRef idx="2">
              <a:schemeClr val="accent3">
                <a:shade val="8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90" name="Freeform: Shape 89">
              <a:extLst>
                <a:ext uri="{FF2B5EF4-FFF2-40B4-BE49-F238E27FC236}">
                  <a16:creationId xmlns:a16="http://schemas.microsoft.com/office/drawing/2014/main" id="{BC1E28A8-C7C1-398A-83DC-761EFDD962CD}"/>
                </a:ext>
              </a:extLst>
            </p:cNvPr>
            <p:cNvSpPr/>
            <p:nvPr/>
          </p:nvSpPr>
          <p:spPr>
            <a:xfrm>
              <a:off x="9089783" y="5938476"/>
              <a:ext cx="666505" cy="444337"/>
            </a:xfrm>
            <a:custGeom>
              <a:avLst/>
              <a:gdLst>
                <a:gd name="connsiteX0" fmla="*/ 0 w 666505"/>
                <a:gd name="connsiteY0" fmla="*/ 44434 h 444337"/>
                <a:gd name="connsiteX1" fmla="*/ 44434 w 666505"/>
                <a:gd name="connsiteY1" fmla="*/ 0 h 444337"/>
                <a:gd name="connsiteX2" fmla="*/ 622071 w 666505"/>
                <a:gd name="connsiteY2" fmla="*/ 0 h 444337"/>
                <a:gd name="connsiteX3" fmla="*/ 666505 w 666505"/>
                <a:gd name="connsiteY3" fmla="*/ 44434 h 444337"/>
                <a:gd name="connsiteX4" fmla="*/ 666505 w 666505"/>
                <a:gd name="connsiteY4" fmla="*/ 399903 h 444337"/>
                <a:gd name="connsiteX5" fmla="*/ 622071 w 666505"/>
                <a:gd name="connsiteY5" fmla="*/ 444337 h 444337"/>
                <a:gd name="connsiteX6" fmla="*/ 44434 w 666505"/>
                <a:gd name="connsiteY6" fmla="*/ 444337 h 444337"/>
                <a:gd name="connsiteX7" fmla="*/ 0 w 666505"/>
                <a:gd name="connsiteY7" fmla="*/ 399903 h 444337"/>
                <a:gd name="connsiteX8" fmla="*/ 0 w 666505"/>
                <a:gd name="connsiteY8" fmla="*/ 44434 h 44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505" h="444337">
                  <a:moveTo>
                    <a:pt x="0" y="44434"/>
                  </a:moveTo>
                  <a:cubicBezTo>
                    <a:pt x="0" y="19894"/>
                    <a:pt x="19894" y="0"/>
                    <a:pt x="44434" y="0"/>
                  </a:cubicBezTo>
                  <a:lnTo>
                    <a:pt x="622071" y="0"/>
                  </a:lnTo>
                  <a:cubicBezTo>
                    <a:pt x="646611" y="0"/>
                    <a:pt x="666505" y="19894"/>
                    <a:pt x="666505" y="44434"/>
                  </a:cubicBezTo>
                  <a:lnTo>
                    <a:pt x="666505" y="399903"/>
                  </a:lnTo>
                  <a:cubicBezTo>
                    <a:pt x="666505" y="424443"/>
                    <a:pt x="646611" y="444337"/>
                    <a:pt x="622071" y="444337"/>
                  </a:cubicBezTo>
                  <a:lnTo>
                    <a:pt x="44434" y="444337"/>
                  </a:lnTo>
                  <a:cubicBezTo>
                    <a:pt x="19894" y="444337"/>
                    <a:pt x="0" y="424443"/>
                    <a:pt x="0" y="399903"/>
                  </a:cubicBezTo>
                  <a:lnTo>
                    <a:pt x="0" y="44434"/>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7304" tIns="47304" rIns="47304" bIns="47304" numCol="1" spcCol="1270" anchor="ctr" anchorCtr="0">
              <a:noAutofit/>
            </a:bodyPr>
            <a:lstStyle/>
            <a:p>
              <a:pPr marL="0" lvl="0" indent="0" algn="ctr" defTabSz="400050">
                <a:lnSpc>
                  <a:spcPct val="90000"/>
                </a:lnSpc>
                <a:spcBef>
                  <a:spcPct val="0"/>
                </a:spcBef>
                <a:spcAft>
                  <a:spcPct val="35000"/>
                </a:spcAft>
                <a:buNone/>
              </a:pPr>
              <a:r>
                <a:rPr lang="en-US" sz="900" kern="1200" dirty="0"/>
                <a:t>NUTS2 region 242</a:t>
              </a:r>
            </a:p>
          </p:txBody>
        </p:sp>
      </p:grpSp>
      <p:sp>
        <p:nvSpPr>
          <p:cNvPr id="3" name="Title 2"/>
          <p:cNvSpPr>
            <a:spLocks noGrp="1"/>
          </p:cNvSpPr>
          <p:nvPr>
            <p:ph type="title"/>
          </p:nvPr>
        </p:nvSpPr>
        <p:spPr>
          <a:xfrm>
            <a:off x="1076398" y="546710"/>
            <a:ext cx="10840278" cy="782357"/>
          </a:xfrm>
        </p:spPr>
        <p:txBody>
          <a:bodyPr/>
          <a:lstStyle/>
          <a:p>
            <a:r>
              <a:rPr lang="en-GB" dirty="0"/>
              <a:t>The model development process:</a:t>
            </a:r>
            <a:br>
              <a:rPr lang="en-GB" dirty="0"/>
            </a:br>
            <a:r>
              <a:rPr lang="en-GB" dirty="0"/>
              <a:t>prototypes, archetypes and the general model</a:t>
            </a:r>
          </a:p>
        </p:txBody>
      </p:sp>
      <p:sp>
        <p:nvSpPr>
          <p:cNvPr id="53" name="Freeform: Shape 52">
            <a:extLst>
              <a:ext uri="{FF2B5EF4-FFF2-40B4-BE49-F238E27FC236}">
                <a16:creationId xmlns:a16="http://schemas.microsoft.com/office/drawing/2014/main" id="{109643D9-B381-48B2-8AB8-004234C073D0}"/>
              </a:ext>
            </a:extLst>
          </p:cNvPr>
          <p:cNvSpPr/>
          <p:nvPr/>
        </p:nvSpPr>
        <p:spPr>
          <a:xfrm>
            <a:off x="3644770" y="2644285"/>
            <a:ext cx="800615" cy="533743"/>
          </a:xfrm>
          <a:custGeom>
            <a:avLst/>
            <a:gdLst>
              <a:gd name="connsiteX0" fmla="*/ 0 w 800615"/>
              <a:gd name="connsiteY0" fmla="*/ 53374 h 533743"/>
              <a:gd name="connsiteX1" fmla="*/ 53374 w 800615"/>
              <a:gd name="connsiteY1" fmla="*/ 0 h 533743"/>
              <a:gd name="connsiteX2" fmla="*/ 747241 w 800615"/>
              <a:gd name="connsiteY2" fmla="*/ 0 h 533743"/>
              <a:gd name="connsiteX3" fmla="*/ 800615 w 800615"/>
              <a:gd name="connsiteY3" fmla="*/ 53374 h 533743"/>
              <a:gd name="connsiteX4" fmla="*/ 800615 w 800615"/>
              <a:gd name="connsiteY4" fmla="*/ 480369 h 533743"/>
              <a:gd name="connsiteX5" fmla="*/ 747241 w 800615"/>
              <a:gd name="connsiteY5" fmla="*/ 533743 h 533743"/>
              <a:gd name="connsiteX6" fmla="*/ 53374 w 800615"/>
              <a:gd name="connsiteY6" fmla="*/ 533743 h 533743"/>
              <a:gd name="connsiteX7" fmla="*/ 0 w 800615"/>
              <a:gd name="connsiteY7" fmla="*/ 480369 h 533743"/>
              <a:gd name="connsiteX8" fmla="*/ 0 w 800615"/>
              <a:gd name="connsiteY8" fmla="*/ 53374 h 533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615" h="533743">
                <a:moveTo>
                  <a:pt x="0" y="53374"/>
                </a:moveTo>
                <a:cubicBezTo>
                  <a:pt x="0" y="23896"/>
                  <a:pt x="23896" y="0"/>
                  <a:pt x="53374" y="0"/>
                </a:cubicBezTo>
                <a:lnTo>
                  <a:pt x="747241" y="0"/>
                </a:lnTo>
                <a:cubicBezTo>
                  <a:pt x="776719" y="0"/>
                  <a:pt x="800615" y="23896"/>
                  <a:pt x="800615" y="53374"/>
                </a:cubicBezTo>
                <a:lnTo>
                  <a:pt x="800615" y="480369"/>
                </a:lnTo>
                <a:cubicBezTo>
                  <a:pt x="800615" y="509847"/>
                  <a:pt x="776719" y="533743"/>
                  <a:pt x="747241" y="533743"/>
                </a:cubicBezTo>
                <a:lnTo>
                  <a:pt x="53374" y="533743"/>
                </a:lnTo>
                <a:cubicBezTo>
                  <a:pt x="23896" y="533743"/>
                  <a:pt x="0" y="509847"/>
                  <a:pt x="0" y="480369"/>
                </a:cubicBezTo>
                <a:lnTo>
                  <a:pt x="0" y="5337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353" tIns="61353" rIns="61353" bIns="61353" numCol="1" spcCol="1270" anchor="ctr" anchorCtr="0">
            <a:noAutofit/>
          </a:bodyPr>
          <a:lstStyle/>
          <a:p>
            <a:pPr marL="0" lvl="0" indent="0" algn="ctr" defTabSz="533400">
              <a:lnSpc>
                <a:spcPct val="90000"/>
              </a:lnSpc>
              <a:spcBef>
                <a:spcPct val="0"/>
              </a:spcBef>
              <a:spcAft>
                <a:spcPct val="35000"/>
              </a:spcAft>
              <a:buNone/>
            </a:pPr>
            <a:r>
              <a:rPr lang="en-US" sz="1200" kern="1200" dirty="0"/>
              <a:t>Spain</a:t>
            </a:r>
          </a:p>
        </p:txBody>
      </p:sp>
      <p:sp>
        <p:nvSpPr>
          <p:cNvPr id="55" name="Freeform: Shape 54">
            <a:extLst>
              <a:ext uri="{FF2B5EF4-FFF2-40B4-BE49-F238E27FC236}">
                <a16:creationId xmlns:a16="http://schemas.microsoft.com/office/drawing/2014/main" id="{DA4C064B-8047-AFA2-A241-1DF8FB3621F5}"/>
              </a:ext>
            </a:extLst>
          </p:cNvPr>
          <p:cNvSpPr/>
          <p:nvPr/>
        </p:nvSpPr>
        <p:spPr>
          <a:xfrm>
            <a:off x="3661009" y="3399408"/>
            <a:ext cx="800615" cy="533743"/>
          </a:xfrm>
          <a:custGeom>
            <a:avLst/>
            <a:gdLst>
              <a:gd name="connsiteX0" fmla="*/ 0 w 800615"/>
              <a:gd name="connsiteY0" fmla="*/ 53374 h 533743"/>
              <a:gd name="connsiteX1" fmla="*/ 53374 w 800615"/>
              <a:gd name="connsiteY1" fmla="*/ 0 h 533743"/>
              <a:gd name="connsiteX2" fmla="*/ 747241 w 800615"/>
              <a:gd name="connsiteY2" fmla="*/ 0 h 533743"/>
              <a:gd name="connsiteX3" fmla="*/ 800615 w 800615"/>
              <a:gd name="connsiteY3" fmla="*/ 53374 h 533743"/>
              <a:gd name="connsiteX4" fmla="*/ 800615 w 800615"/>
              <a:gd name="connsiteY4" fmla="*/ 480369 h 533743"/>
              <a:gd name="connsiteX5" fmla="*/ 747241 w 800615"/>
              <a:gd name="connsiteY5" fmla="*/ 533743 h 533743"/>
              <a:gd name="connsiteX6" fmla="*/ 53374 w 800615"/>
              <a:gd name="connsiteY6" fmla="*/ 533743 h 533743"/>
              <a:gd name="connsiteX7" fmla="*/ 0 w 800615"/>
              <a:gd name="connsiteY7" fmla="*/ 480369 h 533743"/>
              <a:gd name="connsiteX8" fmla="*/ 0 w 800615"/>
              <a:gd name="connsiteY8" fmla="*/ 53374 h 533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615" h="533743">
                <a:moveTo>
                  <a:pt x="0" y="53374"/>
                </a:moveTo>
                <a:cubicBezTo>
                  <a:pt x="0" y="23896"/>
                  <a:pt x="23896" y="0"/>
                  <a:pt x="53374" y="0"/>
                </a:cubicBezTo>
                <a:lnTo>
                  <a:pt x="747241" y="0"/>
                </a:lnTo>
                <a:cubicBezTo>
                  <a:pt x="776719" y="0"/>
                  <a:pt x="800615" y="23896"/>
                  <a:pt x="800615" y="53374"/>
                </a:cubicBezTo>
                <a:lnTo>
                  <a:pt x="800615" y="480369"/>
                </a:lnTo>
                <a:cubicBezTo>
                  <a:pt x="800615" y="509847"/>
                  <a:pt x="776719" y="533743"/>
                  <a:pt x="747241" y="533743"/>
                </a:cubicBezTo>
                <a:lnTo>
                  <a:pt x="53374" y="533743"/>
                </a:lnTo>
                <a:cubicBezTo>
                  <a:pt x="23896" y="533743"/>
                  <a:pt x="0" y="509847"/>
                  <a:pt x="0" y="480369"/>
                </a:cubicBezTo>
                <a:lnTo>
                  <a:pt x="0" y="5337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353" tIns="61353" rIns="61353" bIns="61353" numCol="1" spcCol="1270" anchor="ctr" anchorCtr="0">
            <a:noAutofit/>
          </a:bodyPr>
          <a:lstStyle/>
          <a:p>
            <a:pPr marL="0" lvl="0" indent="0" algn="ctr" defTabSz="533400">
              <a:lnSpc>
                <a:spcPct val="90000"/>
              </a:lnSpc>
              <a:spcBef>
                <a:spcPct val="0"/>
              </a:spcBef>
              <a:spcAft>
                <a:spcPct val="35000"/>
              </a:spcAft>
              <a:buNone/>
            </a:pPr>
            <a:r>
              <a:rPr lang="en-US" sz="1200" kern="1200" dirty="0"/>
              <a:t>Navarre</a:t>
            </a:r>
          </a:p>
        </p:txBody>
      </p:sp>
      <p:sp>
        <p:nvSpPr>
          <p:cNvPr id="51" name="Freeform: Shape 50">
            <a:extLst>
              <a:ext uri="{FF2B5EF4-FFF2-40B4-BE49-F238E27FC236}">
                <a16:creationId xmlns:a16="http://schemas.microsoft.com/office/drawing/2014/main" id="{7E046611-9495-B1AA-661F-A85CE7B601FA}"/>
              </a:ext>
            </a:extLst>
          </p:cNvPr>
          <p:cNvSpPr/>
          <p:nvPr/>
        </p:nvSpPr>
        <p:spPr>
          <a:xfrm>
            <a:off x="4029939" y="1898205"/>
            <a:ext cx="800615" cy="533743"/>
          </a:xfrm>
          <a:custGeom>
            <a:avLst/>
            <a:gdLst>
              <a:gd name="connsiteX0" fmla="*/ 0 w 800615"/>
              <a:gd name="connsiteY0" fmla="*/ 53374 h 533743"/>
              <a:gd name="connsiteX1" fmla="*/ 53374 w 800615"/>
              <a:gd name="connsiteY1" fmla="*/ 0 h 533743"/>
              <a:gd name="connsiteX2" fmla="*/ 747241 w 800615"/>
              <a:gd name="connsiteY2" fmla="*/ 0 h 533743"/>
              <a:gd name="connsiteX3" fmla="*/ 800615 w 800615"/>
              <a:gd name="connsiteY3" fmla="*/ 53374 h 533743"/>
              <a:gd name="connsiteX4" fmla="*/ 800615 w 800615"/>
              <a:gd name="connsiteY4" fmla="*/ 480369 h 533743"/>
              <a:gd name="connsiteX5" fmla="*/ 747241 w 800615"/>
              <a:gd name="connsiteY5" fmla="*/ 533743 h 533743"/>
              <a:gd name="connsiteX6" fmla="*/ 53374 w 800615"/>
              <a:gd name="connsiteY6" fmla="*/ 533743 h 533743"/>
              <a:gd name="connsiteX7" fmla="*/ 0 w 800615"/>
              <a:gd name="connsiteY7" fmla="*/ 480369 h 533743"/>
              <a:gd name="connsiteX8" fmla="*/ 0 w 800615"/>
              <a:gd name="connsiteY8" fmla="*/ 53374 h 533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615" h="533743">
                <a:moveTo>
                  <a:pt x="0" y="53374"/>
                </a:moveTo>
                <a:cubicBezTo>
                  <a:pt x="0" y="23896"/>
                  <a:pt x="23896" y="0"/>
                  <a:pt x="53374" y="0"/>
                </a:cubicBezTo>
                <a:lnTo>
                  <a:pt x="747241" y="0"/>
                </a:lnTo>
                <a:cubicBezTo>
                  <a:pt x="776719" y="0"/>
                  <a:pt x="800615" y="23896"/>
                  <a:pt x="800615" y="53374"/>
                </a:cubicBezTo>
                <a:lnTo>
                  <a:pt x="800615" y="480369"/>
                </a:lnTo>
                <a:cubicBezTo>
                  <a:pt x="800615" y="509847"/>
                  <a:pt x="776719" y="533743"/>
                  <a:pt x="747241" y="533743"/>
                </a:cubicBezTo>
                <a:lnTo>
                  <a:pt x="53374" y="533743"/>
                </a:lnTo>
                <a:cubicBezTo>
                  <a:pt x="23896" y="533743"/>
                  <a:pt x="0" y="509847"/>
                  <a:pt x="0" y="480369"/>
                </a:cubicBezTo>
                <a:lnTo>
                  <a:pt x="0" y="5337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353" tIns="61353" rIns="61353" bIns="61353" numCol="1" spcCol="1270" anchor="ctr" anchorCtr="0">
            <a:noAutofit/>
          </a:bodyPr>
          <a:lstStyle/>
          <a:p>
            <a:pPr marL="0" lvl="0" indent="0" algn="ctr" defTabSz="533400">
              <a:lnSpc>
                <a:spcPct val="90000"/>
              </a:lnSpc>
              <a:spcBef>
                <a:spcPct val="0"/>
              </a:spcBef>
              <a:spcAft>
                <a:spcPct val="35000"/>
              </a:spcAft>
              <a:buNone/>
            </a:pPr>
            <a:r>
              <a:rPr lang="en-US" sz="1200" kern="1200" dirty="0"/>
              <a:t>EU27: RES</a:t>
            </a:r>
          </a:p>
        </p:txBody>
      </p:sp>
      <p:sp>
        <p:nvSpPr>
          <p:cNvPr id="56" name="Freeform: Shape 55">
            <a:extLst>
              <a:ext uri="{FF2B5EF4-FFF2-40B4-BE49-F238E27FC236}">
                <a16:creationId xmlns:a16="http://schemas.microsoft.com/office/drawing/2014/main" id="{88497D05-6A3F-6291-0929-460ED74D2976}"/>
              </a:ext>
            </a:extLst>
          </p:cNvPr>
          <p:cNvSpPr/>
          <p:nvPr/>
        </p:nvSpPr>
        <p:spPr>
          <a:xfrm>
            <a:off x="4426077" y="3186791"/>
            <a:ext cx="637129" cy="213497"/>
          </a:xfrm>
          <a:custGeom>
            <a:avLst/>
            <a:gdLst/>
            <a:ahLst/>
            <a:cxnLst/>
            <a:rect l="0" t="0" r="0" b="0"/>
            <a:pathLst>
              <a:path>
                <a:moveTo>
                  <a:pt x="0" y="0"/>
                </a:moveTo>
                <a:lnTo>
                  <a:pt x="0" y="106748"/>
                </a:lnTo>
                <a:lnTo>
                  <a:pt x="637129" y="106748"/>
                </a:lnTo>
                <a:lnTo>
                  <a:pt x="637129" y="213497"/>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7" name="Freeform: Shape 56">
            <a:extLst>
              <a:ext uri="{FF2B5EF4-FFF2-40B4-BE49-F238E27FC236}">
                <a16:creationId xmlns:a16="http://schemas.microsoft.com/office/drawing/2014/main" id="{5E3547A5-8427-8A44-0E47-EB207F0640D2}"/>
              </a:ext>
            </a:extLst>
          </p:cNvPr>
          <p:cNvSpPr/>
          <p:nvPr/>
        </p:nvSpPr>
        <p:spPr>
          <a:xfrm>
            <a:off x="4662899" y="3399408"/>
            <a:ext cx="800615" cy="533743"/>
          </a:xfrm>
          <a:custGeom>
            <a:avLst/>
            <a:gdLst>
              <a:gd name="connsiteX0" fmla="*/ 0 w 800615"/>
              <a:gd name="connsiteY0" fmla="*/ 53374 h 533743"/>
              <a:gd name="connsiteX1" fmla="*/ 53374 w 800615"/>
              <a:gd name="connsiteY1" fmla="*/ 0 h 533743"/>
              <a:gd name="connsiteX2" fmla="*/ 747241 w 800615"/>
              <a:gd name="connsiteY2" fmla="*/ 0 h 533743"/>
              <a:gd name="connsiteX3" fmla="*/ 800615 w 800615"/>
              <a:gd name="connsiteY3" fmla="*/ 53374 h 533743"/>
              <a:gd name="connsiteX4" fmla="*/ 800615 w 800615"/>
              <a:gd name="connsiteY4" fmla="*/ 480369 h 533743"/>
              <a:gd name="connsiteX5" fmla="*/ 747241 w 800615"/>
              <a:gd name="connsiteY5" fmla="*/ 533743 h 533743"/>
              <a:gd name="connsiteX6" fmla="*/ 53374 w 800615"/>
              <a:gd name="connsiteY6" fmla="*/ 533743 h 533743"/>
              <a:gd name="connsiteX7" fmla="*/ 0 w 800615"/>
              <a:gd name="connsiteY7" fmla="*/ 480369 h 533743"/>
              <a:gd name="connsiteX8" fmla="*/ 0 w 800615"/>
              <a:gd name="connsiteY8" fmla="*/ 53374 h 533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615" h="533743">
                <a:moveTo>
                  <a:pt x="0" y="53374"/>
                </a:moveTo>
                <a:cubicBezTo>
                  <a:pt x="0" y="23896"/>
                  <a:pt x="23896" y="0"/>
                  <a:pt x="53374" y="0"/>
                </a:cubicBezTo>
                <a:lnTo>
                  <a:pt x="747241" y="0"/>
                </a:lnTo>
                <a:cubicBezTo>
                  <a:pt x="776719" y="0"/>
                  <a:pt x="800615" y="23896"/>
                  <a:pt x="800615" y="53374"/>
                </a:cubicBezTo>
                <a:lnTo>
                  <a:pt x="800615" y="480369"/>
                </a:lnTo>
                <a:cubicBezTo>
                  <a:pt x="800615" y="509847"/>
                  <a:pt x="776719" y="533743"/>
                  <a:pt x="747241" y="533743"/>
                </a:cubicBezTo>
                <a:lnTo>
                  <a:pt x="53374" y="533743"/>
                </a:lnTo>
                <a:cubicBezTo>
                  <a:pt x="23896" y="533743"/>
                  <a:pt x="0" y="509847"/>
                  <a:pt x="0" y="480369"/>
                </a:cubicBezTo>
                <a:lnTo>
                  <a:pt x="0" y="5337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353" tIns="61353" rIns="61353" bIns="61353" numCol="1" spcCol="1270" anchor="ctr" anchorCtr="0">
            <a:noAutofit/>
          </a:bodyPr>
          <a:lstStyle/>
          <a:p>
            <a:pPr marL="0" lvl="0" indent="0" algn="ctr" defTabSz="533400">
              <a:lnSpc>
                <a:spcPct val="90000"/>
              </a:lnSpc>
              <a:spcBef>
                <a:spcPct val="0"/>
              </a:spcBef>
              <a:spcAft>
                <a:spcPct val="35000"/>
              </a:spcAft>
              <a:buNone/>
            </a:pPr>
            <a:r>
              <a:rPr lang="en-US" sz="1200" kern="1200"/>
              <a:t>Catalonia</a:t>
            </a:r>
          </a:p>
        </p:txBody>
      </p:sp>
      <p:sp>
        <p:nvSpPr>
          <p:cNvPr id="59" name="Freeform: Shape 58">
            <a:extLst>
              <a:ext uri="{FF2B5EF4-FFF2-40B4-BE49-F238E27FC236}">
                <a16:creationId xmlns:a16="http://schemas.microsoft.com/office/drawing/2014/main" id="{E24C1CA8-FFA8-5588-0A98-E35ED8CB3878}"/>
              </a:ext>
            </a:extLst>
          </p:cNvPr>
          <p:cNvSpPr/>
          <p:nvPr/>
        </p:nvSpPr>
        <p:spPr>
          <a:xfrm>
            <a:off x="4640374" y="2644285"/>
            <a:ext cx="800615" cy="533743"/>
          </a:xfrm>
          <a:custGeom>
            <a:avLst/>
            <a:gdLst>
              <a:gd name="connsiteX0" fmla="*/ 0 w 800615"/>
              <a:gd name="connsiteY0" fmla="*/ 53374 h 533743"/>
              <a:gd name="connsiteX1" fmla="*/ 53374 w 800615"/>
              <a:gd name="connsiteY1" fmla="*/ 0 h 533743"/>
              <a:gd name="connsiteX2" fmla="*/ 747241 w 800615"/>
              <a:gd name="connsiteY2" fmla="*/ 0 h 533743"/>
              <a:gd name="connsiteX3" fmla="*/ 800615 w 800615"/>
              <a:gd name="connsiteY3" fmla="*/ 53374 h 533743"/>
              <a:gd name="connsiteX4" fmla="*/ 800615 w 800615"/>
              <a:gd name="connsiteY4" fmla="*/ 480369 h 533743"/>
              <a:gd name="connsiteX5" fmla="*/ 747241 w 800615"/>
              <a:gd name="connsiteY5" fmla="*/ 533743 h 533743"/>
              <a:gd name="connsiteX6" fmla="*/ 53374 w 800615"/>
              <a:gd name="connsiteY6" fmla="*/ 533743 h 533743"/>
              <a:gd name="connsiteX7" fmla="*/ 0 w 800615"/>
              <a:gd name="connsiteY7" fmla="*/ 480369 h 533743"/>
              <a:gd name="connsiteX8" fmla="*/ 0 w 800615"/>
              <a:gd name="connsiteY8" fmla="*/ 53374 h 533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615" h="533743">
                <a:moveTo>
                  <a:pt x="0" y="53374"/>
                </a:moveTo>
                <a:cubicBezTo>
                  <a:pt x="0" y="23896"/>
                  <a:pt x="23896" y="0"/>
                  <a:pt x="53374" y="0"/>
                </a:cubicBezTo>
                <a:lnTo>
                  <a:pt x="747241" y="0"/>
                </a:lnTo>
                <a:cubicBezTo>
                  <a:pt x="776719" y="0"/>
                  <a:pt x="800615" y="23896"/>
                  <a:pt x="800615" y="53374"/>
                </a:cubicBezTo>
                <a:lnTo>
                  <a:pt x="800615" y="480369"/>
                </a:lnTo>
                <a:cubicBezTo>
                  <a:pt x="800615" y="509847"/>
                  <a:pt x="776719" y="533743"/>
                  <a:pt x="747241" y="533743"/>
                </a:cubicBezTo>
                <a:lnTo>
                  <a:pt x="53374" y="533743"/>
                </a:lnTo>
                <a:cubicBezTo>
                  <a:pt x="23896" y="533743"/>
                  <a:pt x="0" y="509847"/>
                  <a:pt x="0" y="480369"/>
                </a:cubicBezTo>
                <a:lnTo>
                  <a:pt x="0" y="5337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353" tIns="61353" rIns="61353" bIns="61353" numCol="1" spcCol="1270" anchor="ctr" anchorCtr="0">
            <a:noAutofit/>
          </a:bodyPr>
          <a:lstStyle/>
          <a:p>
            <a:pPr marL="0" lvl="0" indent="0" algn="ctr" defTabSz="533400">
              <a:lnSpc>
                <a:spcPct val="90000"/>
              </a:lnSpc>
              <a:spcBef>
                <a:spcPct val="0"/>
              </a:spcBef>
              <a:spcAft>
                <a:spcPct val="35000"/>
              </a:spcAft>
              <a:buNone/>
            </a:pPr>
            <a:r>
              <a:rPr lang="en-US" sz="1200" kern="1200" dirty="0"/>
              <a:t>Sweden</a:t>
            </a:r>
          </a:p>
        </p:txBody>
      </p:sp>
      <p:sp>
        <p:nvSpPr>
          <p:cNvPr id="8" name="Freeform: Shape 7">
            <a:extLst>
              <a:ext uri="{FF2B5EF4-FFF2-40B4-BE49-F238E27FC236}">
                <a16:creationId xmlns:a16="http://schemas.microsoft.com/office/drawing/2014/main" id="{42B8B6A2-8293-1909-FE84-418939E5A50B}"/>
              </a:ext>
            </a:extLst>
          </p:cNvPr>
          <p:cNvSpPr/>
          <p:nvPr/>
        </p:nvSpPr>
        <p:spPr>
          <a:xfrm>
            <a:off x="6489516" y="3347963"/>
            <a:ext cx="2506609" cy="636632"/>
          </a:xfrm>
          <a:custGeom>
            <a:avLst/>
            <a:gdLst>
              <a:gd name="connsiteX0" fmla="*/ 0 w 2777877"/>
              <a:gd name="connsiteY0" fmla="*/ 63663 h 636632"/>
              <a:gd name="connsiteX1" fmla="*/ 63663 w 2777877"/>
              <a:gd name="connsiteY1" fmla="*/ 0 h 636632"/>
              <a:gd name="connsiteX2" fmla="*/ 2714214 w 2777877"/>
              <a:gd name="connsiteY2" fmla="*/ 0 h 636632"/>
              <a:gd name="connsiteX3" fmla="*/ 2777877 w 2777877"/>
              <a:gd name="connsiteY3" fmla="*/ 63663 h 636632"/>
              <a:gd name="connsiteX4" fmla="*/ 2777877 w 2777877"/>
              <a:gd name="connsiteY4" fmla="*/ 572969 h 636632"/>
              <a:gd name="connsiteX5" fmla="*/ 2714214 w 2777877"/>
              <a:gd name="connsiteY5" fmla="*/ 636632 h 636632"/>
              <a:gd name="connsiteX6" fmla="*/ 63663 w 2777877"/>
              <a:gd name="connsiteY6" fmla="*/ 636632 h 636632"/>
              <a:gd name="connsiteX7" fmla="*/ 0 w 2777877"/>
              <a:gd name="connsiteY7" fmla="*/ 572969 h 636632"/>
              <a:gd name="connsiteX8" fmla="*/ 0 w 2777877"/>
              <a:gd name="connsiteY8" fmla="*/ 63663 h 63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77877" h="636632">
                <a:moveTo>
                  <a:pt x="0" y="63663"/>
                </a:moveTo>
                <a:cubicBezTo>
                  <a:pt x="0" y="28503"/>
                  <a:pt x="28503" y="0"/>
                  <a:pt x="63663" y="0"/>
                </a:cubicBezTo>
                <a:lnTo>
                  <a:pt x="2714214" y="0"/>
                </a:lnTo>
                <a:cubicBezTo>
                  <a:pt x="2749374" y="0"/>
                  <a:pt x="2777877" y="28503"/>
                  <a:pt x="2777877" y="63663"/>
                </a:cubicBezTo>
                <a:lnTo>
                  <a:pt x="2777877" y="572969"/>
                </a:lnTo>
                <a:cubicBezTo>
                  <a:pt x="2777877" y="608129"/>
                  <a:pt x="2749374" y="636632"/>
                  <a:pt x="2714214" y="636632"/>
                </a:cubicBezTo>
                <a:lnTo>
                  <a:pt x="63663" y="636632"/>
                </a:lnTo>
                <a:cubicBezTo>
                  <a:pt x="28503" y="636632"/>
                  <a:pt x="0" y="608129"/>
                  <a:pt x="0" y="572969"/>
                </a:cubicBezTo>
                <a:lnTo>
                  <a:pt x="0" y="63663"/>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63576" tIns="163576" rIns="2108090" bIns="163576" numCol="1" spcCol="1270" anchor="ctr" anchorCtr="0">
            <a:noAutofit/>
          </a:bodyPr>
          <a:lstStyle/>
          <a:p>
            <a:pPr marL="0" lvl="0" indent="0" algn="ctr" defTabSz="1022350">
              <a:lnSpc>
                <a:spcPct val="90000"/>
              </a:lnSpc>
              <a:spcBef>
                <a:spcPct val="0"/>
              </a:spcBef>
              <a:spcAft>
                <a:spcPct val="35000"/>
              </a:spcAft>
              <a:buNone/>
            </a:pPr>
            <a:endParaRPr lang="en-US" sz="2300" kern="1200" dirty="0"/>
          </a:p>
        </p:txBody>
      </p:sp>
      <p:sp>
        <p:nvSpPr>
          <p:cNvPr id="9" name="Freeform: Shape 8">
            <a:extLst>
              <a:ext uri="{FF2B5EF4-FFF2-40B4-BE49-F238E27FC236}">
                <a16:creationId xmlns:a16="http://schemas.microsoft.com/office/drawing/2014/main" id="{3F95AE78-B4D2-0F7A-A14B-58735184AC6A}"/>
              </a:ext>
            </a:extLst>
          </p:cNvPr>
          <p:cNvSpPr/>
          <p:nvPr/>
        </p:nvSpPr>
        <p:spPr>
          <a:xfrm>
            <a:off x="6489516" y="2592840"/>
            <a:ext cx="2506609" cy="636632"/>
          </a:xfrm>
          <a:custGeom>
            <a:avLst/>
            <a:gdLst>
              <a:gd name="connsiteX0" fmla="*/ 0 w 2777877"/>
              <a:gd name="connsiteY0" fmla="*/ 63663 h 636632"/>
              <a:gd name="connsiteX1" fmla="*/ 63663 w 2777877"/>
              <a:gd name="connsiteY1" fmla="*/ 0 h 636632"/>
              <a:gd name="connsiteX2" fmla="*/ 2714214 w 2777877"/>
              <a:gd name="connsiteY2" fmla="*/ 0 h 636632"/>
              <a:gd name="connsiteX3" fmla="*/ 2777877 w 2777877"/>
              <a:gd name="connsiteY3" fmla="*/ 63663 h 636632"/>
              <a:gd name="connsiteX4" fmla="*/ 2777877 w 2777877"/>
              <a:gd name="connsiteY4" fmla="*/ 572969 h 636632"/>
              <a:gd name="connsiteX5" fmla="*/ 2714214 w 2777877"/>
              <a:gd name="connsiteY5" fmla="*/ 636632 h 636632"/>
              <a:gd name="connsiteX6" fmla="*/ 63663 w 2777877"/>
              <a:gd name="connsiteY6" fmla="*/ 636632 h 636632"/>
              <a:gd name="connsiteX7" fmla="*/ 0 w 2777877"/>
              <a:gd name="connsiteY7" fmla="*/ 572969 h 636632"/>
              <a:gd name="connsiteX8" fmla="*/ 0 w 2777877"/>
              <a:gd name="connsiteY8" fmla="*/ 63663 h 63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77877" h="636632">
                <a:moveTo>
                  <a:pt x="0" y="63663"/>
                </a:moveTo>
                <a:cubicBezTo>
                  <a:pt x="0" y="28503"/>
                  <a:pt x="28503" y="0"/>
                  <a:pt x="63663" y="0"/>
                </a:cubicBezTo>
                <a:lnTo>
                  <a:pt x="2714214" y="0"/>
                </a:lnTo>
                <a:cubicBezTo>
                  <a:pt x="2749374" y="0"/>
                  <a:pt x="2777877" y="28503"/>
                  <a:pt x="2777877" y="63663"/>
                </a:cubicBezTo>
                <a:lnTo>
                  <a:pt x="2777877" y="572969"/>
                </a:lnTo>
                <a:cubicBezTo>
                  <a:pt x="2777877" y="608129"/>
                  <a:pt x="2749374" y="636632"/>
                  <a:pt x="2714214" y="636632"/>
                </a:cubicBezTo>
                <a:lnTo>
                  <a:pt x="63663" y="636632"/>
                </a:lnTo>
                <a:cubicBezTo>
                  <a:pt x="28503" y="636632"/>
                  <a:pt x="0" y="608129"/>
                  <a:pt x="0" y="572969"/>
                </a:cubicBezTo>
                <a:lnTo>
                  <a:pt x="0" y="63663"/>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63576" tIns="163576" rIns="2108090" bIns="163576" numCol="1" spcCol="1270" anchor="ctr" anchorCtr="0">
            <a:noAutofit/>
          </a:bodyPr>
          <a:lstStyle/>
          <a:p>
            <a:pPr marL="0" lvl="0" indent="0" algn="ctr" defTabSz="1022350">
              <a:lnSpc>
                <a:spcPct val="90000"/>
              </a:lnSpc>
              <a:spcBef>
                <a:spcPct val="0"/>
              </a:spcBef>
              <a:spcAft>
                <a:spcPct val="35000"/>
              </a:spcAft>
              <a:buNone/>
            </a:pPr>
            <a:endParaRPr lang="en-US" sz="2300" kern="1200" dirty="0"/>
          </a:p>
        </p:txBody>
      </p:sp>
      <p:sp>
        <p:nvSpPr>
          <p:cNvPr id="10" name="Freeform: Shape 9">
            <a:extLst>
              <a:ext uri="{FF2B5EF4-FFF2-40B4-BE49-F238E27FC236}">
                <a16:creationId xmlns:a16="http://schemas.microsoft.com/office/drawing/2014/main" id="{DACE8278-EEEA-7C53-39A9-B4FB22319592}"/>
              </a:ext>
            </a:extLst>
          </p:cNvPr>
          <p:cNvSpPr/>
          <p:nvPr/>
        </p:nvSpPr>
        <p:spPr>
          <a:xfrm>
            <a:off x="6489515" y="1846760"/>
            <a:ext cx="2506609" cy="636632"/>
          </a:xfrm>
          <a:custGeom>
            <a:avLst/>
            <a:gdLst>
              <a:gd name="connsiteX0" fmla="*/ 0 w 2777877"/>
              <a:gd name="connsiteY0" fmla="*/ 63663 h 636632"/>
              <a:gd name="connsiteX1" fmla="*/ 63663 w 2777877"/>
              <a:gd name="connsiteY1" fmla="*/ 0 h 636632"/>
              <a:gd name="connsiteX2" fmla="*/ 2714214 w 2777877"/>
              <a:gd name="connsiteY2" fmla="*/ 0 h 636632"/>
              <a:gd name="connsiteX3" fmla="*/ 2777877 w 2777877"/>
              <a:gd name="connsiteY3" fmla="*/ 63663 h 636632"/>
              <a:gd name="connsiteX4" fmla="*/ 2777877 w 2777877"/>
              <a:gd name="connsiteY4" fmla="*/ 572969 h 636632"/>
              <a:gd name="connsiteX5" fmla="*/ 2714214 w 2777877"/>
              <a:gd name="connsiteY5" fmla="*/ 636632 h 636632"/>
              <a:gd name="connsiteX6" fmla="*/ 63663 w 2777877"/>
              <a:gd name="connsiteY6" fmla="*/ 636632 h 636632"/>
              <a:gd name="connsiteX7" fmla="*/ 0 w 2777877"/>
              <a:gd name="connsiteY7" fmla="*/ 572969 h 636632"/>
              <a:gd name="connsiteX8" fmla="*/ 0 w 2777877"/>
              <a:gd name="connsiteY8" fmla="*/ 63663 h 63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77877" h="636632">
                <a:moveTo>
                  <a:pt x="0" y="63663"/>
                </a:moveTo>
                <a:cubicBezTo>
                  <a:pt x="0" y="28503"/>
                  <a:pt x="28503" y="0"/>
                  <a:pt x="63663" y="0"/>
                </a:cubicBezTo>
                <a:lnTo>
                  <a:pt x="2714214" y="0"/>
                </a:lnTo>
                <a:cubicBezTo>
                  <a:pt x="2749374" y="0"/>
                  <a:pt x="2777877" y="28503"/>
                  <a:pt x="2777877" y="63663"/>
                </a:cubicBezTo>
                <a:lnTo>
                  <a:pt x="2777877" y="572969"/>
                </a:lnTo>
                <a:cubicBezTo>
                  <a:pt x="2777877" y="608129"/>
                  <a:pt x="2749374" y="636632"/>
                  <a:pt x="2714214" y="636632"/>
                </a:cubicBezTo>
                <a:lnTo>
                  <a:pt x="63663" y="636632"/>
                </a:lnTo>
                <a:cubicBezTo>
                  <a:pt x="28503" y="636632"/>
                  <a:pt x="0" y="608129"/>
                  <a:pt x="0" y="572969"/>
                </a:cubicBezTo>
                <a:lnTo>
                  <a:pt x="0" y="63663"/>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63576" tIns="163576" rIns="2108090" bIns="163576" numCol="1" spcCol="1270" anchor="ctr" anchorCtr="0">
            <a:noAutofit/>
          </a:bodyPr>
          <a:lstStyle/>
          <a:p>
            <a:pPr marL="0" lvl="0" indent="0" algn="ctr" defTabSz="1022350">
              <a:lnSpc>
                <a:spcPct val="90000"/>
              </a:lnSpc>
              <a:spcBef>
                <a:spcPct val="0"/>
              </a:spcBef>
              <a:spcAft>
                <a:spcPct val="35000"/>
              </a:spcAft>
              <a:buNone/>
            </a:pPr>
            <a:endParaRPr lang="en-US" sz="2300" kern="1200" dirty="0"/>
          </a:p>
        </p:txBody>
      </p:sp>
      <p:sp>
        <p:nvSpPr>
          <p:cNvPr id="11" name="Freeform: Shape 10">
            <a:extLst>
              <a:ext uri="{FF2B5EF4-FFF2-40B4-BE49-F238E27FC236}">
                <a16:creationId xmlns:a16="http://schemas.microsoft.com/office/drawing/2014/main" id="{C490F4FF-40CD-76D3-3E09-F0583F437C98}"/>
              </a:ext>
            </a:extLst>
          </p:cNvPr>
          <p:cNvSpPr/>
          <p:nvPr/>
        </p:nvSpPr>
        <p:spPr>
          <a:xfrm>
            <a:off x="7343365" y="1898773"/>
            <a:ext cx="798910" cy="532607"/>
          </a:xfrm>
          <a:custGeom>
            <a:avLst/>
            <a:gdLst>
              <a:gd name="connsiteX0" fmla="*/ 0 w 798910"/>
              <a:gd name="connsiteY0" fmla="*/ 53261 h 532607"/>
              <a:gd name="connsiteX1" fmla="*/ 53261 w 798910"/>
              <a:gd name="connsiteY1" fmla="*/ 0 h 532607"/>
              <a:gd name="connsiteX2" fmla="*/ 745649 w 798910"/>
              <a:gd name="connsiteY2" fmla="*/ 0 h 532607"/>
              <a:gd name="connsiteX3" fmla="*/ 798910 w 798910"/>
              <a:gd name="connsiteY3" fmla="*/ 53261 h 532607"/>
              <a:gd name="connsiteX4" fmla="*/ 798910 w 798910"/>
              <a:gd name="connsiteY4" fmla="*/ 479346 h 532607"/>
              <a:gd name="connsiteX5" fmla="*/ 745649 w 798910"/>
              <a:gd name="connsiteY5" fmla="*/ 532607 h 532607"/>
              <a:gd name="connsiteX6" fmla="*/ 53261 w 798910"/>
              <a:gd name="connsiteY6" fmla="*/ 532607 h 532607"/>
              <a:gd name="connsiteX7" fmla="*/ 0 w 798910"/>
              <a:gd name="connsiteY7" fmla="*/ 479346 h 532607"/>
              <a:gd name="connsiteX8" fmla="*/ 0 w 798910"/>
              <a:gd name="connsiteY8" fmla="*/ 53261 h 532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8910" h="532607">
                <a:moveTo>
                  <a:pt x="0" y="53261"/>
                </a:moveTo>
                <a:cubicBezTo>
                  <a:pt x="0" y="23846"/>
                  <a:pt x="23846" y="0"/>
                  <a:pt x="53261" y="0"/>
                </a:cubicBezTo>
                <a:lnTo>
                  <a:pt x="745649" y="0"/>
                </a:lnTo>
                <a:cubicBezTo>
                  <a:pt x="775064" y="0"/>
                  <a:pt x="798910" y="23846"/>
                  <a:pt x="798910" y="53261"/>
                </a:cubicBezTo>
                <a:lnTo>
                  <a:pt x="798910" y="479346"/>
                </a:lnTo>
                <a:cubicBezTo>
                  <a:pt x="798910" y="508761"/>
                  <a:pt x="775064" y="532607"/>
                  <a:pt x="745649" y="532607"/>
                </a:cubicBezTo>
                <a:lnTo>
                  <a:pt x="53261" y="532607"/>
                </a:lnTo>
                <a:cubicBezTo>
                  <a:pt x="23846" y="532607"/>
                  <a:pt x="0" y="508761"/>
                  <a:pt x="0" y="479346"/>
                </a:cubicBezTo>
                <a:lnTo>
                  <a:pt x="0" y="5326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700" tIns="53700" rIns="53700" bIns="53700" numCol="1" spcCol="1270" anchor="ctr" anchorCtr="0">
            <a:noAutofit/>
          </a:bodyPr>
          <a:lstStyle/>
          <a:p>
            <a:pPr marL="0" lvl="0" indent="0" algn="ctr" defTabSz="444500">
              <a:lnSpc>
                <a:spcPct val="90000"/>
              </a:lnSpc>
              <a:spcBef>
                <a:spcPct val="0"/>
              </a:spcBef>
              <a:spcAft>
                <a:spcPct val="35000"/>
              </a:spcAft>
              <a:buNone/>
            </a:pPr>
            <a:r>
              <a:rPr lang="en-US" sz="1200" kern="1200" dirty="0"/>
              <a:t>European</a:t>
            </a:r>
            <a:endParaRPr lang="en-US" sz="1200" i="1" kern="1200" dirty="0"/>
          </a:p>
        </p:txBody>
      </p:sp>
      <p:sp>
        <p:nvSpPr>
          <p:cNvPr id="13" name="Freeform: Shape 12">
            <a:extLst>
              <a:ext uri="{FF2B5EF4-FFF2-40B4-BE49-F238E27FC236}">
                <a16:creationId xmlns:a16="http://schemas.microsoft.com/office/drawing/2014/main" id="{A0AF4CA9-4F5D-8302-0209-F13B77240F95}"/>
              </a:ext>
            </a:extLst>
          </p:cNvPr>
          <p:cNvSpPr/>
          <p:nvPr/>
        </p:nvSpPr>
        <p:spPr>
          <a:xfrm>
            <a:off x="7343365" y="2644853"/>
            <a:ext cx="798910" cy="532607"/>
          </a:xfrm>
          <a:custGeom>
            <a:avLst/>
            <a:gdLst>
              <a:gd name="connsiteX0" fmla="*/ 0 w 798910"/>
              <a:gd name="connsiteY0" fmla="*/ 53261 h 532607"/>
              <a:gd name="connsiteX1" fmla="*/ 53261 w 798910"/>
              <a:gd name="connsiteY1" fmla="*/ 0 h 532607"/>
              <a:gd name="connsiteX2" fmla="*/ 745649 w 798910"/>
              <a:gd name="connsiteY2" fmla="*/ 0 h 532607"/>
              <a:gd name="connsiteX3" fmla="*/ 798910 w 798910"/>
              <a:gd name="connsiteY3" fmla="*/ 53261 h 532607"/>
              <a:gd name="connsiteX4" fmla="*/ 798910 w 798910"/>
              <a:gd name="connsiteY4" fmla="*/ 479346 h 532607"/>
              <a:gd name="connsiteX5" fmla="*/ 745649 w 798910"/>
              <a:gd name="connsiteY5" fmla="*/ 532607 h 532607"/>
              <a:gd name="connsiteX6" fmla="*/ 53261 w 798910"/>
              <a:gd name="connsiteY6" fmla="*/ 532607 h 532607"/>
              <a:gd name="connsiteX7" fmla="*/ 0 w 798910"/>
              <a:gd name="connsiteY7" fmla="*/ 479346 h 532607"/>
              <a:gd name="connsiteX8" fmla="*/ 0 w 798910"/>
              <a:gd name="connsiteY8" fmla="*/ 53261 h 532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8910" h="532607">
                <a:moveTo>
                  <a:pt x="0" y="53261"/>
                </a:moveTo>
                <a:cubicBezTo>
                  <a:pt x="0" y="23846"/>
                  <a:pt x="23846" y="0"/>
                  <a:pt x="53261" y="0"/>
                </a:cubicBezTo>
                <a:lnTo>
                  <a:pt x="745649" y="0"/>
                </a:lnTo>
                <a:cubicBezTo>
                  <a:pt x="775064" y="0"/>
                  <a:pt x="798910" y="23846"/>
                  <a:pt x="798910" y="53261"/>
                </a:cubicBezTo>
                <a:lnTo>
                  <a:pt x="798910" y="479346"/>
                </a:lnTo>
                <a:cubicBezTo>
                  <a:pt x="798910" y="508761"/>
                  <a:pt x="775064" y="532607"/>
                  <a:pt x="745649" y="532607"/>
                </a:cubicBezTo>
                <a:lnTo>
                  <a:pt x="53261" y="532607"/>
                </a:lnTo>
                <a:cubicBezTo>
                  <a:pt x="23846" y="532607"/>
                  <a:pt x="0" y="508761"/>
                  <a:pt x="0" y="479346"/>
                </a:cubicBezTo>
                <a:lnTo>
                  <a:pt x="0" y="5326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700" tIns="53700" rIns="53700" bIns="53700" numCol="1" spcCol="1270" anchor="ctr" anchorCtr="0">
            <a:noAutofit/>
          </a:bodyPr>
          <a:lstStyle/>
          <a:p>
            <a:pPr marL="0" lvl="0" indent="0" algn="ctr" defTabSz="444500">
              <a:lnSpc>
                <a:spcPct val="90000"/>
              </a:lnSpc>
              <a:spcBef>
                <a:spcPct val="0"/>
              </a:spcBef>
              <a:spcAft>
                <a:spcPct val="35000"/>
              </a:spcAft>
              <a:buNone/>
            </a:pPr>
            <a:r>
              <a:rPr lang="en-US" sz="1200" kern="1200" dirty="0"/>
              <a:t>National</a:t>
            </a:r>
            <a:endParaRPr lang="en-US" sz="1200" i="1" kern="1200" dirty="0"/>
          </a:p>
        </p:txBody>
      </p:sp>
      <p:sp>
        <p:nvSpPr>
          <p:cNvPr id="15" name="Freeform: Shape 14">
            <a:extLst>
              <a:ext uri="{FF2B5EF4-FFF2-40B4-BE49-F238E27FC236}">
                <a16:creationId xmlns:a16="http://schemas.microsoft.com/office/drawing/2014/main" id="{752B5D3E-08C2-5ACC-9627-5144DFDC7DE1}"/>
              </a:ext>
            </a:extLst>
          </p:cNvPr>
          <p:cNvSpPr/>
          <p:nvPr/>
        </p:nvSpPr>
        <p:spPr>
          <a:xfrm>
            <a:off x="7343365" y="3399976"/>
            <a:ext cx="798910" cy="532607"/>
          </a:xfrm>
          <a:custGeom>
            <a:avLst/>
            <a:gdLst>
              <a:gd name="connsiteX0" fmla="*/ 0 w 798910"/>
              <a:gd name="connsiteY0" fmla="*/ 53261 h 532607"/>
              <a:gd name="connsiteX1" fmla="*/ 53261 w 798910"/>
              <a:gd name="connsiteY1" fmla="*/ 0 h 532607"/>
              <a:gd name="connsiteX2" fmla="*/ 745649 w 798910"/>
              <a:gd name="connsiteY2" fmla="*/ 0 h 532607"/>
              <a:gd name="connsiteX3" fmla="*/ 798910 w 798910"/>
              <a:gd name="connsiteY3" fmla="*/ 53261 h 532607"/>
              <a:gd name="connsiteX4" fmla="*/ 798910 w 798910"/>
              <a:gd name="connsiteY4" fmla="*/ 479346 h 532607"/>
              <a:gd name="connsiteX5" fmla="*/ 745649 w 798910"/>
              <a:gd name="connsiteY5" fmla="*/ 532607 h 532607"/>
              <a:gd name="connsiteX6" fmla="*/ 53261 w 798910"/>
              <a:gd name="connsiteY6" fmla="*/ 532607 h 532607"/>
              <a:gd name="connsiteX7" fmla="*/ 0 w 798910"/>
              <a:gd name="connsiteY7" fmla="*/ 479346 h 532607"/>
              <a:gd name="connsiteX8" fmla="*/ 0 w 798910"/>
              <a:gd name="connsiteY8" fmla="*/ 53261 h 532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8910" h="532607">
                <a:moveTo>
                  <a:pt x="0" y="53261"/>
                </a:moveTo>
                <a:cubicBezTo>
                  <a:pt x="0" y="23846"/>
                  <a:pt x="23846" y="0"/>
                  <a:pt x="53261" y="0"/>
                </a:cubicBezTo>
                <a:lnTo>
                  <a:pt x="745649" y="0"/>
                </a:lnTo>
                <a:cubicBezTo>
                  <a:pt x="775064" y="0"/>
                  <a:pt x="798910" y="23846"/>
                  <a:pt x="798910" y="53261"/>
                </a:cubicBezTo>
                <a:lnTo>
                  <a:pt x="798910" y="479346"/>
                </a:lnTo>
                <a:cubicBezTo>
                  <a:pt x="798910" y="508761"/>
                  <a:pt x="775064" y="532607"/>
                  <a:pt x="745649" y="532607"/>
                </a:cubicBezTo>
                <a:lnTo>
                  <a:pt x="53261" y="532607"/>
                </a:lnTo>
                <a:cubicBezTo>
                  <a:pt x="23846" y="532607"/>
                  <a:pt x="0" y="508761"/>
                  <a:pt x="0" y="479346"/>
                </a:cubicBezTo>
                <a:lnTo>
                  <a:pt x="0" y="5326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700" tIns="53700" rIns="53700" bIns="53700" numCol="1" spcCol="1270" anchor="ctr" anchorCtr="0">
            <a:noAutofit/>
          </a:bodyPr>
          <a:lstStyle/>
          <a:p>
            <a:pPr marL="0" lvl="0" indent="0" algn="ctr" defTabSz="444500">
              <a:lnSpc>
                <a:spcPct val="90000"/>
              </a:lnSpc>
              <a:spcBef>
                <a:spcPct val="0"/>
              </a:spcBef>
              <a:spcAft>
                <a:spcPct val="35000"/>
              </a:spcAft>
              <a:buNone/>
            </a:pPr>
            <a:r>
              <a:rPr lang="en-US" sz="1200" kern="1200" dirty="0"/>
              <a:t>Regional</a:t>
            </a:r>
            <a:endParaRPr lang="en-US" sz="1200" i="1" kern="1200" dirty="0"/>
          </a:p>
        </p:txBody>
      </p:sp>
      <p:sp>
        <p:nvSpPr>
          <p:cNvPr id="16" name="Striped Right Arrow 15"/>
          <p:cNvSpPr/>
          <p:nvPr/>
        </p:nvSpPr>
        <p:spPr>
          <a:xfrm>
            <a:off x="5615906" y="1929776"/>
            <a:ext cx="880632" cy="4706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t>Inform</a:t>
            </a:r>
          </a:p>
        </p:txBody>
      </p:sp>
      <p:sp>
        <p:nvSpPr>
          <p:cNvPr id="17" name="Striped Right Arrow 16"/>
          <p:cNvSpPr/>
          <p:nvPr/>
        </p:nvSpPr>
        <p:spPr>
          <a:xfrm>
            <a:off x="5608884" y="2675856"/>
            <a:ext cx="880632" cy="4706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t>Inform</a:t>
            </a:r>
          </a:p>
        </p:txBody>
      </p:sp>
      <p:sp>
        <p:nvSpPr>
          <p:cNvPr id="18" name="Striped Right Arrow 17"/>
          <p:cNvSpPr/>
          <p:nvPr/>
        </p:nvSpPr>
        <p:spPr>
          <a:xfrm>
            <a:off x="5612988" y="3430979"/>
            <a:ext cx="880632" cy="4706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t>Inform</a:t>
            </a:r>
          </a:p>
        </p:txBody>
      </p:sp>
      <p:grpSp>
        <p:nvGrpSpPr>
          <p:cNvPr id="27" name="Group 26"/>
          <p:cNvGrpSpPr/>
          <p:nvPr/>
        </p:nvGrpSpPr>
        <p:grpSpPr>
          <a:xfrm>
            <a:off x="9470094" y="1832628"/>
            <a:ext cx="1158606" cy="2169745"/>
            <a:chOff x="1378385" y="53355"/>
            <a:chExt cx="798910" cy="532607"/>
          </a:xfrm>
        </p:grpSpPr>
        <p:sp>
          <p:nvSpPr>
            <p:cNvPr id="28" name="Rounded Rectangle 27"/>
            <p:cNvSpPr/>
            <p:nvPr/>
          </p:nvSpPr>
          <p:spPr>
            <a:xfrm>
              <a:off x="1378385" y="53355"/>
              <a:ext cx="798910" cy="532607"/>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a:p>
          </p:txBody>
        </p:sp>
        <p:sp>
          <p:nvSpPr>
            <p:cNvPr id="29" name="Rounded Rectangle 4"/>
            <p:cNvSpPr txBox="1"/>
            <p:nvPr/>
          </p:nvSpPr>
          <p:spPr>
            <a:xfrm>
              <a:off x="1393985" y="68955"/>
              <a:ext cx="767710" cy="50140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400" b="1" kern="1200" dirty="0"/>
                <a:t>Data workbench</a:t>
              </a:r>
            </a:p>
            <a:p>
              <a:pPr lvl="0" algn="ctr" defTabSz="533400">
                <a:lnSpc>
                  <a:spcPct val="90000"/>
                </a:lnSpc>
                <a:spcBef>
                  <a:spcPct val="0"/>
                </a:spcBef>
                <a:spcAft>
                  <a:spcPct val="35000"/>
                </a:spcAft>
              </a:pPr>
              <a:r>
                <a:rPr lang="en-US" sz="900" dirty="0"/>
                <a:t>(Calibrate with readily available and regularly updated data)</a:t>
              </a:r>
              <a:endParaRPr lang="en-US" sz="900" b="1" i="1" kern="1200" dirty="0"/>
            </a:p>
          </p:txBody>
        </p:sp>
      </p:grpSp>
      <p:sp>
        <p:nvSpPr>
          <p:cNvPr id="30" name="TextBox 29"/>
          <p:cNvSpPr txBox="1"/>
          <p:nvPr/>
        </p:nvSpPr>
        <p:spPr>
          <a:xfrm>
            <a:off x="2793821" y="4367160"/>
            <a:ext cx="5644515" cy="2769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b="1" dirty="0"/>
              <a:t>4. POLYTRoPOS: Multi-level general model for application to diverse cases</a:t>
            </a:r>
          </a:p>
        </p:txBody>
      </p:sp>
      <p:sp>
        <p:nvSpPr>
          <p:cNvPr id="31" name="TextBox 30"/>
          <p:cNvSpPr txBox="1"/>
          <p:nvPr/>
        </p:nvSpPr>
        <p:spPr>
          <a:xfrm>
            <a:off x="2579741" y="1555629"/>
            <a:ext cx="2938504" cy="2769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dirty="0"/>
              <a:t>2. Prototypes built around cases </a:t>
            </a:r>
          </a:p>
        </p:txBody>
      </p:sp>
      <p:sp>
        <p:nvSpPr>
          <p:cNvPr id="32" name="TextBox 31"/>
          <p:cNvSpPr txBox="1"/>
          <p:nvPr/>
        </p:nvSpPr>
        <p:spPr>
          <a:xfrm>
            <a:off x="6489515" y="1555629"/>
            <a:ext cx="2506610" cy="2769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182563" indent="-182563" algn="ctr"/>
            <a:r>
              <a:rPr lang="en-GB" sz="1200" b="1" dirty="0"/>
              <a:t>3. Theory based general models</a:t>
            </a:r>
          </a:p>
        </p:txBody>
      </p:sp>
      <p:sp>
        <p:nvSpPr>
          <p:cNvPr id="33" name="Plus 32"/>
          <p:cNvSpPr/>
          <p:nvPr/>
        </p:nvSpPr>
        <p:spPr>
          <a:xfrm>
            <a:off x="8976269" y="2634744"/>
            <a:ext cx="522690" cy="552824"/>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p:cNvSpPr/>
          <p:nvPr/>
        </p:nvSpPr>
        <p:spPr>
          <a:xfrm>
            <a:off x="10359818" y="5367202"/>
            <a:ext cx="1329396" cy="635057"/>
          </a:xfrm>
          <a:prstGeom prst="ellipse">
            <a:avLst/>
          </a:prstGeom>
          <a:solidFill>
            <a:schemeClr val="tx1">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t>Participatory modelling</a:t>
            </a:r>
          </a:p>
        </p:txBody>
      </p:sp>
      <p:sp>
        <p:nvSpPr>
          <p:cNvPr id="38" name="Oval 37"/>
          <p:cNvSpPr/>
          <p:nvPr/>
        </p:nvSpPr>
        <p:spPr>
          <a:xfrm>
            <a:off x="3883758" y="3005704"/>
            <a:ext cx="1260000" cy="468000"/>
          </a:xfrm>
          <a:prstGeom prst="ellipse">
            <a:avLst/>
          </a:prstGeom>
          <a:solidFill>
            <a:schemeClr val="tx1">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a:t>Participatory modelling</a:t>
            </a:r>
          </a:p>
        </p:txBody>
      </p:sp>
      <p:sp>
        <p:nvSpPr>
          <p:cNvPr id="39" name="Striped Right Arrow 38"/>
          <p:cNvSpPr/>
          <p:nvPr/>
        </p:nvSpPr>
        <p:spPr>
          <a:xfrm rot="20582995">
            <a:off x="9829832" y="5936234"/>
            <a:ext cx="565363" cy="174328"/>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Striped Right Arrow 39"/>
          <p:cNvSpPr/>
          <p:nvPr/>
        </p:nvSpPr>
        <p:spPr>
          <a:xfrm rot="16200000">
            <a:off x="10851208" y="5023285"/>
            <a:ext cx="344825" cy="184801"/>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 name="Curved Connector 5"/>
          <p:cNvCxnSpPr/>
          <p:nvPr/>
        </p:nvCxnSpPr>
        <p:spPr>
          <a:xfrm flipV="1">
            <a:off x="1354762" y="2142611"/>
            <a:ext cx="1166770" cy="726697"/>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Curved Connector 43"/>
          <p:cNvCxnSpPr/>
          <p:nvPr/>
        </p:nvCxnSpPr>
        <p:spPr>
          <a:xfrm>
            <a:off x="1507162" y="3021709"/>
            <a:ext cx="1023605" cy="645619"/>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Curved Connector 44"/>
          <p:cNvCxnSpPr>
            <a:cxnSpLocks/>
          </p:cNvCxnSpPr>
          <p:nvPr/>
        </p:nvCxnSpPr>
        <p:spPr>
          <a:xfrm flipV="1">
            <a:off x="1645653" y="2932068"/>
            <a:ext cx="900714" cy="773"/>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Bent Arrow 18"/>
          <p:cNvSpPr/>
          <p:nvPr/>
        </p:nvSpPr>
        <p:spPr>
          <a:xfrm flipH="1">
            <a:off x="10598719" y="2726460"/>
            <a:ext cx="512942" cy="1336141"/>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0" name="TextBox 19"/>
          <p:cNvSpPr txBox="1"/>
          <p:nvPr/>
        </p:nvSpPr>
        <p:spPr>
          <a:xfrm>
            <a:off x="11111661" y="3011718"/>
            <a:ext cx="1017821" cy="861774"/>
          </a:xfrm>
          <a:prstGeom prst="rect">
            <a:avLst/>
          </a:prstGeom>
          <a:noFill/>
        </p:spPr>
        <p:txBody>
          <a:bodyPr wrap="square" rtlCol="0">
            <a:spAutoFit/>
          </a:bodyPr>
          <a:lstStyle/>
          <a:p>
            <a:r>
              <a:rPr lang="en-GB" sz="1000" i="1" dirty="0"/>
              <a:t>Continuous improvement, increasing alignment with policy needs</a:t>
            </a:r>
          </a:p>
        </p:txBody>
      </p:sp>
      <p:sp>
        <p:nvSpPr>
          <p:cNvPr id="91" name="TextBox 90">
            <a:extLst>
              <a:ext uri="{FF2B5EF4-FFF2-40B4-BE49-F238E27FC236}">
                <a16:creationId xmlns:a16="http://schemas.microsoft.com/office/drawing/2014/main" id="{2EC3CBC4-AB70-E50E-D245-98A670C65D67}"/>
              </a:ext>
            </a:extLst>
          </p:cNvPr>
          <p:cNvSpPr txBox="1"/>
          <p:nvPr/>
        </p:nvSpPr>
        <p:spPr>
          <a:xfrm>
            <a:off x="242521" y="2705040"/>
            <a:ext cx="1394650"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182563" indent="-182563"/>
            <a:r>
              <a:rPr lang="en-GB" sz="1200" b="1" dirty="0"/>
              <a:t>1. Theory-based prototype</a:t>
            </a:r>
          </a:p>
        </p:txBody>
      </p:sp>
      <p:sp>
        <p:nvSpPr>
          <p:cNvPr id="93" name="TextBox 92">
            <a:extLst>
              <a:ext uri="{FF2B5EF4-FFF2-40B4-BE49-F238E27FC236}">
                <a16:creationId xmlns:a16="http://schemas.microsoft.com/office/drawing/2014/main" id="{DDC92E4D-8141-1F97-5506-6DB69DD4551D}"/>
              </a:ext>
            </a:extLst>
          </p:cNvPr>
          <p:cNvSpPr txBox="1"/>
          <p:nvPr/>
        </p:nvSpPr>
        <p:spPr>
          <a:xfrm>
            <a:off x="10598719" y="4326122"/>
            <a:ext cx="1002486"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182563" indent="-182563" algn="ctr"/>
            <a:r>
              <a:rPr lang="en-GB" sz="1200" b="1" dirty="0"/>
              <a:t>5. Policy iteration</a:t>
            </a:r>
          </a:p>
        </p:txBody>
      </p:sp>
      <p:sp>
        <p:nvSpPr>
          <p:cNvPr id="4" name="Left Brace 3"/>
          <p:cNvSpPr/>
          <p:nvPr/>
        </p:nvSpPr>
        <p:spPr>
          <a:xfrm rot="16200000">
            <a:off x="8227703" y="2045214"/>
            <a:ext cx="669833" cy="4132164"/>
          </a:xfrm>
          <a:prstGeom prst="leftBrace">
            <a:avLst>
              <a:gd name="adj1" fmla="val 26259"/>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211961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8" grpId="0" animBg="1"/>
      <p:bldP spid="39" grpId="0" animBg="1"/>
      <p:bldP spid="40" grpId="0" animBg="1"/>
      <p:bldP spid="9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63287" y="3936886"/>
            <a:ext cx="9559637" cy="782357"/>
          </a:xfrm>
        </p:spPr>
        <p:txBody>
          <a:bodyPr/>
          <a:lstStyle/>
          <a:p>
            <a:pPr algn="ctr"/>
            <a:r>
              <a:rPr lang="en-GB" b="1" dirty="0"/>
              <a:t>Overview of an experimental prototype: </a:t>
            </a:r>
            <a:r>
              <a:rPr lang="en-GB" dirty="0"/>
              <a:t/>
            </a:r>
            <a:br>
              <a:rPr lang="en-GB" dirty="0"/>
            </a:br>
            <a:r>
              <a:rPr lang="en-GB" dirty="0"/>
              <a:t/>
            </a:r>
            <a:br>
              <a:rPr lang="en-GB" dirty="0"/>
            </a:br>
            <a:r>
              <a:rPr lang="en-GB" dirty="0"/>
              <a:t>Renewables Energy Supply (RES) deployment and production capability development in the EU</a:t>
            </a:r>
          </a:p>
        </p:txBody>
      </p:sp>
    </p:spTree>
    <p:extLst>
      <p:ext uri="{BB962C8B-B14F-4D97-AF65-F5344CB8AC3E}">
        <p14:creationId xmlns:p14="http://schemas.microsoft.com/office/powerpoint/2010/main" val="32445054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EB605C-E253-2F84-BFB9-999EC3076F2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906E325-9851-77DC-91CB-E143F5110974}"/>
              </a:ext>
            </a:extLst>
          </p:cNvPr>
          <p:cNvSpPr>
            <a:spLocks noGrp="1"/>
          </p:cNvSpPr>
          <p:nvPr>
            <p:ph idx="1"/>
          </p:nvPr>
        </p:nvSpPr>
        <p:spPr>
          <a:xfrm>
            <a:off x="956796" y="4265256"/>
            <a:ext cx="6468408" cy="2182566"/>
          </a:xfrm>
        </p:spPr>
        <p:txBody>
          <a:bodyPr lIns="0" tIns="0" rIns="0" bIns="0"/>
          <a:lstStyle/>
          <a:p>
            <a:pPr marL="182563" indent="-182563">
              <a:spcAft>
                <a:spcPts val="1200"/>
              </a:spcAft>
            </a:pPr>
            <a:r>
              <a:rPr lang="en-GB" sz="2000" dirty="0"/>
              <a:t>Theory / literature based</a:t>
            </a:r>
          </a:p>
          <a:p>
            <a:pPr marL="182563" indent="-182563">
              <a:spcAft>
                <a:spcPts val="1200"/>
              </a:spcAft>
            </a:pPr>
            <a:r>
              <a:rPr lang="en-GB" sz="2000" dirty="0"/>
              <a:t>Adapt and apply the model to a simple case</a:t>
            </a:r>
          </a:p>
          <a:p>
            <a:pPr marL="182563" indent="-182563">
              <a:spcAft>
                <a:spcPts val="600"/>
              </a:spcAft>
            </a:pPr>
            <a:r>
              <a:rPr lang="en-GB" sz="2000" dirty="0"/>
              <a:t>Adapt to further domain-specific cases: </a:t>
            </a:r>
          </a:p>
          <a:p>
            <a:pPr marL="538163" lvl="1">
              <a:spcBef>
                <a:spcPts val="0"/>
              </a:spcBef>
              <a:spcAft>
                <a:spcPts val="600"/>
              </a:spcAft>
              <a:buFont typeface="Arial" panose="020B0604020202020204" pitchFamily="34" charset="0"/>
              <a:buChar char="–"/>
            </a:pPr>
            <a:r>
              <a:rPr lang="en-GB" sz="1800" dirty="0"/>
              <a:t>Adapt causal loops to context-specific systems/policies</a:t>
            </a:r>
          </a:p>
          <a:p>
            <a:pPr marL="538163" lvl="1">
              <a:spcBef>
                <a:spcPts val="0"/>
              </a:spcBef>
              <a:spcAft>
                <a:spcPts val="600"/>
              </a:spcAft>
              <a:buFont typeface="Arial" panose="020B0604020202020204" pitchFamily="34" charset="0"/>
              <a:buChar char="–"/>
            </a:pPr>
            <a:r>
              <a:rPr lang="en-GB" sz="1800" dirty="0"/>
              <a:t>Conduct participatory workshops to fill gaps, develop desirable visions</a:t>
            </a:r>
          </a:p>
        </p:txBody>
      </p:sp>
      <p:sp>
        <p:nvSpPr>
          <p:cNvPr id="3" name="Title 2">
            <a:extLst>
              <a:ext uri="{FF2B5EF4-FFF2-40B4-BE49-F238E27FC236}">
                <a16:creationId xmlns:a16="http://schemas.microsoft.com/office/drawing/2014/main" id="{C6D87168-B04A-5B87-2C8D-550F69D72592}"/>
              </a:ext>
            </a:extLst>
          </p:cNvPr>
          <p:cNvSpPr>
            <a:spLocks noGrp="1"/>
          </p:cNvSpPr>
          <p:nvPr>
            <p:ph type="title"/>
          </p:nvPr>
        </p:nvSpPr>
        <p:spPr>
          <a:xfrm>
            <a:off x="956796" y="482860"/>
            <a:ext cx="6720398" cy="782357"/>
          </a:xfrm>
        </p:spPr>
        <p:txBody>
          <a:bodyPr lIns="0" tIns="0" rIns="0"/>
          <a:lstStyle/>
          <a:p>
            <a:r>
              <a:rPr lang="en-GB" sz="3600" dirty="0"/>
              <a:t>Model Scope</a:t>
            </a:r>
          </a:p>
        </p:txBody>
      </p:sp>
      <p:sp>
        <p:nvSpPr>
          <p:cNvPr id="7" name="TextBox 6">
            <a:extLst>
              <a:ext uri="{FF2B5EF4-FFF2-40B4-BE49-F238E27FC236}">
                <a16:creationId xmlns:a16="http://schemas.microsoft.com/office/drawing/2014/main" id="{21B34684-F510-D472-4B05-43247BC76F85}"/>
              </a:ext>
            </a:extLst>
          </p:cNvPr>
          <p:cNvSpPr txBox="1"/>
          <p:nvPr/>
        </p:nvSpPr>
        <p:spPr>
          <a:xfrm>
            <a:off x="956796" y="1282034"/>
            <a:ext cx="6338084" cy="2345086"/>
          </a:xfrm>
          <a:prstGeom prst="rect">
            <a:avLst/>
          </a:prstGeom>
        </p:spPr>
        <p:txBody>
          <a:bodyPr vert="horz" lIns="0" tIns="0" rIns="0" bIns="0" rtlCol="0">
            <a:noAutofit/>
          </a:bodyPr>
          <a:lstStyle>
            <a:lvl1pPr marL="228600" indent="-228600">
              <a:lnSpc>
                <a:spcPct val="100000"/>
              </a:lnSpc>
              <a:spcBef>
                <a:spcPts val="0"/>
              </a:spcBef>
              <a:spcAft>
                <a:spcPts val="1200"/>
              </a:spcAft>
              <a:buClr>
                <a:schemeClr val="tx2"/>
              </a:buClr>
              <a:buFont typeface="Arial" panose="020B0604020202020204" pitchFamily="34" charset="0"/>
              <a:buChar char="•"/>
              <a:defRPr sz="2000"/>
            </a:lvl1pPr>
            <a:lvl2pPr marL="685800" lvl="1" indent="-228600">
              <a:lnSpc>
                <a:spcPct val="100000"/>
              </a:lnSpc>
              <a:spcBef>
                <a:spcPts val="0"/>
              </a:spcBef>
              <a:spcAft>
                <a:spcPts val="600"/>
              </a:spcAft>
              <a:buClr>
                <a:schemeClr val="tx2"/>
              </a:buClr>
              <a:buFont typeface="Arial" panose="020B0604020202020204" pitchFamily="34" charset="0"/>
              <a:buChar char="–"/>
            </a:lvl2pPr>
            <a:lvl3pPr marL="1143000" indent="-228600">
              <a:lnSpc>
                <a:spcPct val="100000"/>
              </a:lnSpc>
              <a:spcBef>
                <a:spcPts val="500"/>
              </a:spcBef>
              <a:spcAft>
                <a:spcPts val="1800"/>
              </a:spcAft>
              <a:buClr>
                <a:schemeClr val="tx2"/>
              </a:buClr>
              <a:buFont typeface="Arial" panose="020B0604020202020204" pitchFamily="34" charset="0"/>
              <a:buChar char="•"/>
            </a:lvl3pPr>
            <a:lvl4pPr marL="1600200" indent="-228600">
              <a:lnSpc>
                <a:spcPct val="100000"/>
              </a:lnSpc>
              <a:spcBef>
                <a:spcPts val="500"/>
              </a:spcBef>
              <a:spcAft>
                <a:spcPts val="1800"/>
              </a:spcAft>
              <a:buClr>
                <a:schemeClr val="tx2"/>
              </a:buClr>
              <a:buFont typeface="Arial" panose="020B0604020202020204" pitchFamily="34" charset="0"/>
              <a:buChar char="•"/>
              <a:defRPr sz="1600"/>
            </a:lvl4pPr>
            <a:lvl5pPr marL="2057400" indent="-228600">
              <a:lnSpc>
                <a:spcPct val="100000"/>
              </a:lnSpc>
              <a:spcBef>
                <a:spcPts val="500"/>
              </a:spcBef>
              <a:spcAft>
                <a:spcPts val="1800"/>
              </a:spcAft>
              <a:buClr>
                <a:schemeClr val="tx2"/>
              </a:buClr>
              <a:buFont typeface="Arial" panose="020B0604020202020204" pitchFamily="34" charset="0"/>
              <a:buChar char="•"/>
              <a:defRPr sz="16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63525" indent="-263525">
              <a:buFont typeface="+mj-lt"/>
              <a:buAutoNum type="arabicPeriod"/>
            </a:pPr>
            <a:r>
              <a:rPr lang="en-GB" dirty="0"/>
              <a:t>Deploy prospective solutions to societal challenges </a:t>
            </a:r>
          </a:p>
          <a:p>
            <a:pPr marL="263525" indent="-263525">
              <a:buFont typeface="+mj-lt"/>
              <a:buAutoNum type="arabicPeriod"/>
            </a:pPr>
            <a:r>
              <a:rPr lang="en-GB" dirty="0"/>
              <a:t>Explore transformative capability accumulation and diversification in new domains/value chains</a:t>
            </a:r>
          </a:p>
          <a:p>
            <a:pPr marL="263525" indent="-263525">
              <a:buFont typeface="+mj-lt"/>
              <a:buAutoNum type="arabicPeriod"/>
            </a:pPr>
            <a:r>
              <a:rPr lang="en-GB" dirty="0"/>
              <a:t>Evaluate goal-oriented portfolios of policies at EU national and regional levels. </a:t>
            </a:r>
            <a:endParaRPr lang="en-US" dirty="0"/>
          </a:p>
        </p:txBody>
      </p:sp>
      <p:sp>
        <p:nvSpPr>
          <p:cNvPr id="8" name="Title 2">
            <a:extLst>
              <a:ext uri="{FF2B5EF4-FFF2-40B4-BE49-F238E27FC236}">
                <a16:creationId xmlns:a16="http://schemas.microsoft.com/office/drawing/2014/main" id="{D1D113A2-B3CE-66A2-2BF0-AFBD4BE3586B}"/>
              </a:ext>
            </a:extLst>
          </p:cNvPr>
          <p:cNvSpPr txBox="1">
            <a:spLocks/>
          </p:cNvSpPr>
          <p:nvPr/>
        </p:nvSpPr>
        <p:spPr>
          <a:xfrm>
            <a:off x="956796" y="3627120"/>
            <a:ext cx="6720398" cy="604734"/>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GB" sz="3600" dirty="0"/>
              <a:t>Model Development</a:t>
            </a:r>
          </a:p>
        </p:txBody>
      </p:sp>
      <p:pic>
        <p:nvPicPr>
          <p:cNvPr id="5" name="Picture 4"/>
          <p:cNvPicPr>
            <a:picLocks noChangeAspect="1"/>
          </p:cNvPicPr>
          <p:nvPr/>
        </p:nvPicPr>
        <p:blipFill>
          <a:blip r:embed="rId3"/>
          <a:stretch>
            <a:fillRect/>
          </a:stretch>
        </p:blipFill>
        <p:spPr>
          <a:xfrm>
            <a:off x="7909951" y="1829155"/>
            <a:ext cx="3972520" cy="3136487"/>
          </a:xfrm>
          <a:prstGeom prst="rect">
            <a:avLst/>
          </a:prstGeom>
        </p:spPr>
      </p:pic>
    </p:spTree>
    <p:extLst>
      <p:ext uri="{BB962C8B-B14F-4D97-AF65-F5344CB8AC3E}">
        <p14:creationId xmlns:p14="http://schemas.microsoft.com/office/powerpoint/2010/main" val="3795885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4E614-1276-8779-35E4-F5BAA0EADC56}"/>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344DBAB3-5F98-E847-8A2C-E0E0B2C537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12200"/>
            <a:ext cx="5409762" cy="3168000"/>
          </a:xfrm>
          <a:prstGeom prst="rect">
            <a:avLst/>
          </a:prstGeom>
        </p:spPr>
      </p:pic>
      <p:pic>
        <p:nvPicPr>
          <p:cNvPr id="3" name="Picture 2" descr="A circular diagram with text&#10;&#10;Description automatically generated with medium confidence">
            <a:extLst>
              <a:ext uri="{FF2B5EF4-FFF2-40B4-BE49-F238E27FC236}">
                <a16:creationId xmlns:a16="http://schemas.microsoft.com/office/drawing/2014/main" id="{B67F1582-C1A7-4AC8-1562-48BBEAB396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3407" y="1690573"/>
            <a:ext cx="9238593" cy="5167427"/>
          </a:xfrm>
          <a:prstGeom prst="rect">
            <a:avLst/>
          </a:prstGeom>
        </p:spPr>
      </p:pic>
    </p:spTree>
    <p:extLst>
      <p:ext uri="{BB962C8B-B14F-4D97-AF65-F5344CB8AC3E}">
        <p14:creationId xmlns:p14="http://schemas.microsoft.com/office/powerpoint/2010/main" val="2053603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17CB6-E835-EBBD-07EC-96DF09E99C8E}"/>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A2417692-2C0E-9E65-3634-3934163CE9B7}"/>
              </a:ext>
            </a:extLst>
          </p:cNvPr>
          <p:cNvSpPr>
            <a:spLocks noGrp="1"/>
          </p:cNvSpPr>
          <p:nvPr>
            <p:ph type="title"/>
          </p:nvPr>
        </p:nvSpPr>
        <p:spPr>
          <a:xfrm>
            <a:off x="956796" y="482860"/>
            <a:ext cx="6720398" cy="782357"/>
          </a:xfrm>
        </p:spPr>
        <p:txBody>
          <a:bodyPr lIns="0" tIns="0" rIns="0"/>
          <a:lstStyle/>
          <a:p>
            <a:r>
              <a:rPr lang="en-GB" sz="3600" dirty="0"/>
              <a:t>Simulation Results</a:t>
            </a:r>
          </a:p>
        </p:txBody>
      </p:sp>
      <p:sp>
        <p:nvSpPr>
          <p:cNvPr id="3" name="TextBox 2">
            <a:extLst>
              <a:ext uri="{FF2B5EF4-FFF2-40B4-BE49-F238E27FC236}">
                <a16:creationId xmlns:a16="http://schemas.microsoft.com/office/drawing/2014/main" id="{8BC0B473-FC7D-74A6-683A-886E92125AE4}"/>
              </a:ext>
            </a:extLst>
          </p:cNvPr>
          <p:cNvSpPr txBox="1"/>
          <p:nvPr/>
        </p:nvSpPr>
        <p:spPr>
          <a:xfrm>
            <a:off x="956796" y="1282033"/>
            <a:ext cx="7114862" cy="1162993"/>
          </a:xfrm>
          <a:prstGeom prst="rect">
            <a:avLst/>
          </a:prstGeom>
        </p:spPr>
        <p:txBody>
          <a:bodyPr vert="horz" lIns="0" tIns="0" rIns="0" bIns="0" rtlCol="0">
            <a:noAutofit/>
          </a:bodyPr>
          <a:lstStyle>
            <a:lvl1pPr marL="228600" indent="-228600">
              <a:lnSpc>
                <a:spcPct val="100000"/>
              </a:lnSpc>
              <a:spcBef>
                <a:spcPts val="0"/>
              </a:spcBef>
              <a:spcAft>
                <a:spcPts val="1200"/>
              </a:spcAft>
              <a:buClr>
                <a:schemeClr val="tx2"/>
              </a:buClr>
              <a:buFont typeface="Arial" panose="020B0604020202020204" pitchFamily="34" charset="0"/>
              <a:buChar char="•"/>
              <a:defRPr sz="2000"/>
            </a:lvl1pPr>
            <a:lvl2pPr marL="685800" lvl="1" indent="-228600">
              <a:lnSpc>
                <a:spcPct val="100000"/>
              </a:lnSpc>
              <a:spcBef>
                <a:spcPts val="0"/>
              </a:spcBef>
              <a:spcAft>
                <a:spcPts val="600"/>
              </a:spcAft>
              <a:buClr>
                <a:schemeClr val="tx2"/>
              </a:buClr>
              <a:buFont typeface="Arial" panose="020B0604020202020204" pitchFamily="34" charset="0"/>
              <a:buChar char="–"/>
            </a:lvl2pPr>
            <a:lvl3pPr marL="1143000" indent="-228600">
              <a:lnSpc>
                <a:spcPct val="100000"/>
              </a:lnSpc>
              <a:spcBef>
                <a:spcPts val="500"/>
              </a:spcBef>
              <a:spcAft>
                <a:spcPts val="1800"/>
              </a:spcAft>
              <a:buClr>
                <a:schemeClr val="tx2"/>
              </a:buClr>
              <a:buFont typeface="Arial" panose="020B0604020202020204" pitchFamily="34" charset="0"/>
              <a:buChar char="•"/>
            </a:lvl3pPr>
            <a:lvl4pPr marL="1600200" indent="-228600">
              <a:lnSpc>
                <a:spcPct val="100000"/>
              </a:lnSpc>
              <a:spcBef>
                <a:spcPts val="500"/>
              </a:spcBef>
              <a:spcAft>
                <a:spcPts val="1800"/>
              </a:spcAft>
              <a:buClr>
                <a:schemeClr val="tx2"/>
              </a:buClr>
              <a:buFont typeface="Arial" panose="020B0604020202020204" pitchFamily="34" charset="0"/>
              <a:buChar char="•"/>
              <a:defRPr sz="1600"/>
            </a:lvl4pPr>
            <a:lvl5pPr marL="2057400" indent="-228600">
              <a:lnSpc>
                <a:spcPct val="100000"/>
              </a:lnSpc>
              <a:spcBef>
                <a:spcPts val="500"/>
              </a:spcBef>
              <a:spcAft>
                <a:spcPts val="1800"/>
              </a:spcAft>
              <a:buClr>
                <a:schemeClr val="tx2"/>
              </a:buClr>
              <a:buFont typeface="Arial" panose="020B0604020202020204" pitchFamily="34" charset="0"/>
              <a:buChar char="•"/>
              <a:defRPr sz="16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spcAft>
                <a:spcPts val="600"/>
              </a:spcAft>
              <a:buNone/>
            </a:pPr>
            <a:r>
              <a:rPr lang="en-US" sz="2400" dirty="0">
                <a:solidFill>
                  <a:schemeClr val="tx2"/>
                </a:solidFill>
              </a:rPr>
              <a:t>Assumptions</a:t>
            </a:r>
            <a:endParaRPr lang="en-US" dirty="0">
              <a:solidFill>
                <a:schemeClr val="tx2"/>
              </a:solidFill>
            </a:endParaRPr>
          </a:p>
          <a:p>
            <a:pPr marL="268288" indent="-268288">
              <a:spcAft>
                <a:spcPts val="600"/>
              </a:spcAft>
              <a:buFont typeface="+mj-lt"/>
              <a:buAutoNum type="arabicPeriod"/>
            </a:pPr>
            <a:r>
              <a:rPr lang="en-US" dirty="0"/>
              <a:t>IEA Net Zero Forecast → Total deployment budget to 2050</a:t>
            </a:r>
          </a:p>
          <a:p>
            <a:pPr marL="268288" indent="-268288">
              <a:spcAft>
                <a:spcPts val="1800"/>
              </a:spcAft>
              <a:buFont typeface="+mj-lt"/>
              <a:buAutoNum type="arabicPeriod"/>
            </a:pPr>
            <a:r>
              <a:rPr lang="en-US" dirty="0"/>
              <a:t>RES budget → Deployment budget by 2040</a:t>
            </a:r>
          </a:p>
          <a:p>
            <a:pPr marL="263525" indent="-263525">
              <a:buFont typeface="+mj-lt"/>
              <a:buAutoNum type="arabicPeriod"/>
            </a:pPr>
            <a:endParaRPr lang="en-US" dirty="0"/>
          </a:p>
        </p:txBody>
      </p:sp>
      <p:pic>
        <p:nvPicPr>
          <p:cNvPr id="8" name="Picture 7">
            <a:extLst>
              <a:ext uri="{FF2B5EF4-FFF2-40B4-BE49-F238E27FC236}">
                <a16:creationId xmlns:a16="http://schemas.microsoft.com/office/drawing/2014/main" id="{85EE020C-F6AE-57E6-E356-FB8C627B90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1434" y="2439046"/>
            <a:ext cx="6629133" cy="4418954"/>
          </a:xfrm>
          <a:prstGeom prst="rect">
            <a:avLst/>
          </a:prstGeom>
        </p:spPr>
      </p:pic>
    </p:spTree>
    <p:extLst>
      <p:ext uri="{BB962C8B-B14F-4D97-AF65-F5344CB8AC3E}">
        <p14:creationId xmlns:p14="http://schemas.microsoft.com/office/powerpoint/2010/main" val="26865344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7088B-97A3-9F35-3E60-B8878E493BC8}"/>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C58739E0-D2B1-DA72-B445-A071F1236311}"/>
              </a:ext>
            </a:extLst>
          </p:cNvPr>
          <p:cNvSpPr>
            <a:spLocks noGrp="1"/>
          </p:cNvSpPr>
          <p:nvPr>
            <p:ph type="title"/>
          </p:nvPr>
        </p:nvSpPr>
        <p:spPr>
          <a:xfrm>
            <a:off x="956796" y="482860"/>
            <a:ext cx="11235204" cy="782357"/>
          </a:xfrm>
        </p:spPr>
        <p:txBody>
          <a:bodyPr lIns="0" tIns="0" rIns="0"/>
          <a:lstStyle/>
          <a:p>
            <a:r>
              <a:rPr lang="en-GB" sz="3600" dirty="0"/>
              <a:t>Simulation Results</a:t>
            </a:r>
          </a:p>
        </p:txBody>
      </p:sp>
      <p:sp>
        <p:nvSpPr>
          <p:cNvPr id="3" name="TextBox 2">
            <a:extLst>
              <a:ext uri="{FF2B5EF4-FFF2-40B4-BE49-F238E27FC236}">
                <a16:creationId xmlns:a16="http://schemas.microsoft.com/office/drawing/2014/main" id="{4E021E7D-238F-49A9-E00A-8A7CBCF4360E}"/>
              </a:ext>
            </a:extLst>
          </p:cNvPr>
          <p:cNvSpPr txBox="1"/>
          <p:nvPr/>
        </p:nvSpPr>
        <p:spPr>
          <a:xfrm>
            <a:off x="956795" y="1607843"/>
            <a:ext cx="9907939" cy="4632383"/>
          </a:xfrm>
          <a:prstGeom prst="rect">
            <a:avLst/>
          </a:prstGeom>
        </p:spPr>
        <p:txBody>
          <a:bodyPr vert="horz" lIns="0" tIns="0" rIns="0" bIns="0" rtlCol="0">
            <a:noAutofit/>
          </a:bodyPr>
          <a:lstStyle>
            <a:lvl1pPr marL="228600" indent="-228600">
              <a:lnSpc>
                <a:spcPct val="100000"/>
              </a:lnSpc>
              <a:spcBef>
                <a:spcPts val="0"/>
              </a:spcBef>
              <a:spcAft>
                <a:spcPts val="1200"/>
              </a:spcAft>
              <a:buClr>
                <a:schemeClr val="tx2"/>
              </a:buClr>
              <a:buFont typeface="Arial" panose="020B0604020202020204" pitchFamily="34" charset="0"/>
              <a:buChar char="•"/>
              <a:defRPr sz="2000"/>
            </a:lvl1pPr>
            <a:lvl2pPr marL="685800" lvl="1" indent="-228600">
              <a:lnSpc>
                <a:spcPct val="100000"/>
              </a:lnSpc>
              <a:spcBef>
                <a:spcPts val="0"/>
              </a:spcBef>
              <a:spcAft>
                <a:spcPts val="600"/>
              </a:spcAft>
              <a:buClr>
                <a:schemeClr val="tx2"/>
              </a:buClr>
              <a:buFont typeface="Arial" panose="020B0604020202020204" pitchFamily="34" charset="0"/>
              <a:buChar char="–"/>
            </a:lvl2pPr>
            <a:lvl3pPr marL="1143000" indent="-228600">
              <a:lnSpc>
                <a:spcPct val="100000"/>
              </a:lnSpc>
              <a:spcBef>
                <a:spcPts val="500"/>
              </a:spcBef>
              <a:spcAft>
                <a:spcPts val="1800"/>
              </a:spcAft>
              <a:buClr>
                <a:schemeClr val="tx2"/>
              </a:buClr>
              <a:buFont typeface="Arial" panose="020B0604020202020204" pitchFamily="34" charset="0"/>
              <a:buChar char="•"/>
            </a:lvl3pPr>
            <a:lvl4pPr marL="1600200" indent="-228600">
              <a:lnSpc>
                <a:spcPct val="100000"/>
              </a:lnSpc>
              <a:spcBef>
                <a:spcPts val="500"/>
              </a:spcBef>
              <a:spcAft>
                <a:spcPts val="1800"/>
              </a:spcAft>
              <a:buClr>
                <a:schemeClr val="tx2"/>
              </a:buClr>
              <a:buFont typeface="Arial" panose="020B0604020202020204" pitchFamily="34" charset="0"/>
              <a:buChar char="•"/>
              <a:defRPr sz="1600"/>
            </a:lvl4pPr>
            <a:lvl5pPr marL="2057400" indent="-228600">
              <a:lnSpc>
                <a:spcPct val="100000"/>
              </a:lnSpc>
              <a:spcBef>
                <a:spcPts val="500"/>
              </a:spcBef>
              <a:spcAft>
                <a:spcPts val="1800"/>
              </a:spcAft>
              <a:buClr>
                <a:schemeClr val="tx2"/>
              </a:buClr>
              <a:buFont typeface="Arial" panose="020B0604020202020204" pitchFamily="34" charset="0"/>
              <a:buChar char="•"/>
              <a:defRPr sz="16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spcAft>
                <a:spcPts val="1800"/>
              </a:spcAft>
              <a:buNone/>
            </a:pPr>
            <a:r>
              <a:rPr lang="en-US" sz="2400" dirty="0">
                <a:solidFill>
                  <a:schemeClr val="tx2"/>
                </a:solidFill>
              </a:rPr>
              <a:t>Scenarios at the EU 27 Level: Deployment Budget &amp; Electricity Capacity </a:t>
            </a:r>
            <a:endParaRPr lang="en-US" dirty="0">
              <a:solidFill>
                <a:schemeClr val="tx2"/>
              </a:solidFill>
            </a:endParaRPr>
          </a:p>
          <a:p>
            <a:pPr marL="263525" indent="-263525">
              <a:spcAft>
                <a:spcPts val="1800"/>
              </a:spcAft>
              <a:buFont typeface="+mj-lt"/>
              <a:buAutoNum type="arabicPeriod"/>
            </a:pPr>
            <a:r>
              <a:rPr lang="en-US" sz="2200" dirty="0"/>
              <a:t>Reference:  Business as usual – No new policies</a:t>
            </a:r>
          </a:p>
          <a:p>
            <a:pPr marL="263525" indent="-263525">
              <a:spcAft>
                <a:spcPts val="1800"/>
              </a:spcAft>
              <a:buFont typeface="+mj-lt"/>
              <a:buAutoNum type="arabicPeriod"/>
            </a:pPr>
            <a:r>
              <a:rPr lang="en-US" sz="2200" dirty="0"/>
              <a:t>Projection max</a:t>
            </a:r>
          </a:p>
          <a:p>
            <a:pPr marL="263525" indent="-263525">
              <a:spcAft>
                <a:spcPts val="1800"/>
              </a:spcAft>
              <a:buFont typeface="+mj-lt"/>
              <a:buAutoNum type="arabicPeriod"/>
            </a:pPr>
            <a:r>
              <a:rPr lang="en-US" sz="2200" dirty="0"/>
              <a:t>Projection min</a:t>
            </a:r>
          </a:p>
          <a:p>
            <a:pPr marL="263525" indent="-263525">
              <a:spcAft>
                <a:spcPts val="1800"/>
              </a:spcAft>
              <a:buFont typeface="+mj-lt"/>
              <a:buAutoNum type="arabicPeriod"/>
            </a:pPr>
            <a:r>
              <a:rPr lang="en-US" sz="2200" dirty="0"/>
              <a:t>R&amp;D Intensity – Target of 4%</a:t>
            </a:r>
          </a:p>
          <a:p>
            <a:pPr marL="263525" indent="-263525">
              <a:spcAft>
                <a:spcPts val="1800"/>
              </a:spcAft>
              <a:buFont typeface="+mj-lt"/>
              <a:buAutoNum type="arabicPeriod"/>
            </a:pPr>
            <a:r>
              <a:rPr lang="en-US" sz="2200" dirty="0"/>
              <a:t>Capability investment pulse €100 billion in 2020-2030</a:t>
            </a:r>
          </a:p>
          <a:p>
            <a:pPr marL="263525" indent="-263525">
              <a:spcAft>
                <a:spcPts val="1800"/>
              </a:spcAft>
              <a:buFont typeface="+mj-lt"/>
              <a:buAutoNum type="arabicPeriod"/>
            </a:pPr>
            <a:r>
              <a:rPr lang="en-US" sz="2200" dirty="0"/>
              <a:t>Scenarios 4 and 5</a:t>
            </a:r>
          </a:p>
          <a:p>
            <a:pPr marL="263525" indent="-263525">
              <a:buFont typeface="+mj-lt"/>
              <a:buAutoNum type="arabicPeriod"/>
            </a:pPr>
            <a:endParaRPr lang="en-US" dirty="0"/>
          </a:p>
        </p:txBody>
      </p:sp>
      <p:sp>
        <p:nvSpPr>
          <p:cNvPr id="5" name="Right Brace 4">
            <a:extLst>
              <a:ext uri="{FF2B5EF4-FFF2-40B4-BE49-F238E27FC236}">
                <a16:creationId xmlns:a16="http://schemas.microsoft.com/office/drawing/2014/main" id="{7B3087DB-C33D-393E-A19D-C22AFECA7689}"/>
              </a:ext>
            </a:extLst>
          </p:cNvPr>
          <p:cNvSpPr/>
          <p:nvPr/>
        </p:nvSpPr>
        <p:spPr>
          <a:xfrm>
            <a:off x="3187297" y="2838592"/>
            <a:ext cx="312516" cy="798653"/>
          </a:xfrm>
          <a:prstGeom prst="rightBrace">
            <a:avLst>
              <a:gd name="adj1" fmla="val 32716"/>
              <a:gd name="adj2" fmla="val 50000"/>
            </a:avLst>
          </a:prstGeom>
          <a:ln w="22225">
            <a:solidFill>
              <a:srgbClr val="0356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solidFill>
            </a:endParaRPr>
          </a:p>
        </p:txBody>
      </p:sp>
      <p:sp>
        <p:nvSpPr>
          <p:cNvPr id="6" name="TextBox 5">
            <a:extLst>
              <a:ext uri="{FF2B5EF4-FFF2-40B4-BE49-F238E27FC236}">
                <a16:creationId xmlns:a16="http://schemas.microsoft.com/office/drawing/2014/main" id="{AF6ED4C9-CE20-FEDF-097D-9993565D5D21}"/>
              </a:ext>
            </a:extLst>
          </p:cNvPr>
          <p:cNvSpPr txBox="1"/>
          <p:nvPr/>
        </p:nvSpPr>
        <p:spPr>
          <a:xfrm>
            <a:off x="3567665" y="3053252"/>
            <a:ext cx="2204690" cy="400110"/>
          </a:xfrm>
          <a:prstGeom prst="rect">
            <a:avLst/>
          </a:prstGeom>
          <a:noFill/>
        </p:spPr>
        <p:txBody>
          <a:bodyPr wrap="square" rtlCol="0">
            <a:spAutoFit/>
          </a:bodyPr>
          <a:lstStyle/>
          <a:p>
            <a:r>
              <a:rPr lang="en-US" sz="2000" dirty="0"/>
              <a:t>4.5% of EU GDP</a:t>
            </a:r>
            <a:endParaRPr lang="en-GB" sz="2000" dirty="0"/>
          </a:p>
        </p:txBody>
      </p:sp>
    </p:spTree>
    <p:extLst>
      <p:ext uri="{BB962C8B-B14F-4D97-AF65-F5344CB8AC3E}">
        <p14:creationId xmlns:p14="http://schemas.microsoft.com/office/powerpoint/2010/main" val="3111913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6DC112-83F1-0642-0D62-384B11EEFDAE}"/>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EE042C55-17CE-3F7F-B244-C309CFF98351}"/>
              </a:ext>
            </a:extLst>
          </p:cNvPr>
          <p:cNvSpPr>
            <a:spLocks noGrp="1"/>
          </p:cNvSpPr>
          <p:nvPr>
            <p:ph type="title"/>
          </p:nvPr>
        </p:nvSpPr>
        <p:spPr>
          <a:xfrm>
            <a:off x="956796" y="482860"/>
            <a:ext cx="10676404" cy="782357"/>
          </a:xfrm>
        </p:spPr>
        <p:txBody>
          <a:bodyPr lIns="0" tIns="0" rIns="0"/>
          <a:lstStyle/>
          <a:p>
            <a:r>
              <a:rPr lang="en-GB" sz="3600" dirty="0"/>
              <a:t>Scenarios: Production Capability</a:t>
            </a:r>
          </a:p>
        </p:txBody>
      </p:sp>
      <p:pic>
        <p:nvPicPr>
          <p:cNvPr id="15" name="Picture 14" descr="A graph of the same type of sector&#10;&#10;Description automatically generated with low confidence">
            <a:extLst>
              <a:ext uri="{FF2B5EF4-FFF2-40B4-BE49-F238E27FC236}">
                <a16:creationId xmlns:a16="http://schemas.microsoft.com/office/drawing/2014/main" id="{173A5FFD-B95B-D40C-49B0-492DAF5FE1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5132" y="1449000"/>
            <a:ext cx="11721737" cy="3960000"/>
          </a:xfrm>
          <a:prstGeom prst="rect">
            <a:avLst/>
          </a:prstGeom>
        </p:spPr>
      </p:pic>
      <p:pic>
        <p:nvPicPr>
          <p:cNvPr id="17" name="Picture 16" descr="A graph of a diagram&#10;&#10;Description automatically generated with medium confidence">
            <a:extLst>
              <a:ext uri="{FF2B5EF4-FFF2-40B4-BE49-F238E27FC236}">
                <a16:creationId xmlns:a16="http://schemas.microsoft.com/office/drawing/2014/main" id="{CC81DEE4-77F5-B2FE-1AD0-589F08A368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5132" y="1449000"/>
            <a:ext cx="11721736" cy="3960000"/>
          </a:xfrm>
          <a:prstGeom prst="rect">
            <a:avLst/>
          </a:prstGeom>
        </p:spPr>
      </p:pic>
      <p:pic>
        <p:nvPicPr>
          <p:cNvPr id="4" name="Picture 3" descr="A graph of different types of data&#10;&#10;Description automatically generated with medium confidence">
            <a:extLst>
              <a:ext uri="{FF2B5EF4-FFF2-40B4-BE49-F238E27FC236}">
                <a16:creationId xmlns:a16="http://schemas.microsoft.com/office/drawing/2014/main" id="{9A108013-34C0-6EA1-11CA-BB5ACEE615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5132" y="1449000"/>
            <a:ext cx="11721737" cy="3960000"/>
          </a:xfrm>
          <a:prstGeom prst="rect">
            <a:avLst/>
          </a:prstGeom>
        </p:spPr>
      </p:pic>
      <p:pic>
        <p:nvPicPr>
          <p:cNvPr id="5" name="Picture 4">
            <a:extLst>
              <a:ext uri="{FF2B5EF4-FFF2-40B4-BE49-F238E27FC236}">
                <a16:creationId xmlns:a16="http://schemas.microsoft.com/office/drawing/2014/main" id="{4F55B158-4B54-E6E8-F83E-1586392F419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5132" y="1449000"/>
            <a:ext cx="11721736" cy="3960000"/>
          </a:xfrm>
          <a:prstGeom prst="rect">
            <a:avLst/>
          </a:prstGeom>
        </p:spPr>
      </p:pic>
    </p:spTree>
    <p:extLst>
      <p:ext uri="{BB962C8B-B14F-4D97-AF65-F5344CB8AC3E}">
        <p14:creationId xmlns:p14="http://schemas.microsoft.com/office/powerpoint/2010/main" val="3637929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99831-1FBC-7C87-B592-225F5F0FF9B6}"/>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93A4B3BC-9D33-BE41-BF31-109CD666E98C}"/>
              </a:ext>
            </a:extLst>
          </p:cNvPr>
          <p:cNvSpPr>
            <a:spLocks noGrp="1"/>
          </p:cNvSpPr>
          <p:nvPr>
            <p:ph type="title"/>
          </p:nvPr>
        </p:nvSpPr>
        <p:spPr>
          <a:xfrm>
            <a:off x="956796" y="482860"/>
            <a:ext cx="9904244" cy="782357"/>
          </a:xfrm>
        </p:spPr>
        <p:txBody>
          <a:bodyPr lIns="0" tIns="0" rIns="0"/>
          <a:lstStyle/>
          <a:p>
            <a:r>
              <a:rPr lang="en-GB" sz="3600" dirty="0"/>
              <a:t>Scenarios: Electricity Capacity </a:t>
            </a:r>
          </a:p>
        </p:txBody>
      </p:sp>
      <p:pic>
        <p:nvPicPr>
          <p:cNvPr id="5" name="Picture 4">
            <a:extLst>
              <a:ext uri="{FF2B5EF4-FFF2-40B4-BE49-F238E27FC236}">
                <a16:creationId xmlns:a16="http://schemas.microsoft.com/office/drawing/2014/main" id="{CBB61C82-EE4C-7E3E-1319-8B0193A658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2267" y="1341001"/>
            <a:ext cx="8355533" cy="4176000"/>
          </a:xfrm>
          <a:prstGeom prst="rect">
            <a:avLst/>
          </a:prstGeom>
        </p:spPr>
      </p:pic>
    </p:spTree>
    <p:extLst>
      <p:ext uri="{BB962C8B-B14F-4D97-AF65-F5344CB8AC3E}">
        <p14:creationId xmlns:p14="http://schemas.microsoft.com/office/powerpoint/2010/main" val="253620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72671" y="2798043"/>
            <a:ext cx="9204409" cy="782357"/>
          </a:xfrm>
        </p:spPr>
        <p:txBody>
          <a:bodyPr/>
          <a:lstStyle/>
          <a:p>
            <a:r>
              <a:rPr lang="en-GB" dirty="0"/>
              <a:t>The project &amp; model: An introduction</a:t>
            </a:r>
          </a:p>
        </p:txBody>
      </p:sp>
    </p:spTree>
    <p:extLst>
      <p:ext uri="{BB962C8B-B14F-4D97-AF65-F5344CB8AC3E}">
        <p14:creationId xmlns:p14="http://schemas.microsoft.com/office/powerpoint/2010/main" val="18715927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E" dirty="0"/>
              <a:t>Thank you</a:t>
            </a:r>
            <a:endParaRPr lang="en-GB" dirty="0"/>
          </a:p>
        </p:txBody>
      </p:sp>
      <p:sp>
        <p:nvSpPr>
          <p:cNvPr id="3" name="Subtitle 2"/>
          <p:cNvSpPr>
            <a:spLocks noGrp="1"/>
          </p:cNvSpPr>
          <p:nvPr>
            <p:ph type="subTitle" idx="1"/>
          </p:nvPr>
        </p:nvSpPr>
        <p:spPr>
          <a:xfrm>
            <a:off x="833480" y="4792776"/>
            <a:ext cx="8941016" cy="1853519"/>
          </a:xfrm>
        </p:spPr>
        <p:txBody>
          <a:bodyPr wrap="square" anchor="b" anchorCtr="0"/>
          <a:lstStyle/>
          <a:p>
            <a:r>
              <a:rPr lang="en-US" sz="1050" b="1" dirty="0"/>
              <a:t>© European Union 2024</a:t>
            </a:r>
          </a:p>
          <a:p>
            <a:r>
              <a:rPr lang="en-US" sz="1050" dirty="0"/>
              <a:t>Unless otherwise noted the reuse of this presentation is </a:t>
            </a:r>
            <a:r>
              <a:rPr lang="en-US" sz="1050" dirty="0" err="1"/>
              <a:t>authorised</a:t>
            </a:r>
            <a:r>
              <a:rPr lang="en-US" sz="1050" dirty="0"/>
              <a:t> under the </a:t>
            </a:r>
            <a:r>
              <a:rPr lang="en-US" sz="1050" dirty="0">
                <a:hlinkClick r:id="rId3"/>
              </a:rPr>
              <a:t>CC BY 4.0 </a:t>
            </a:r>
            <a:r>
              <a:rPr lang="en-US" sz="1050" dirty="0"/>
              <a:t>license. For any use or reproduction of elements that are not owned by the EU, permission may need to be sought directly from the respective right holders.</a:t>
            </a:r>
            <a:endParaRPr lang="en-GB" sz="1050" dirty="0">
              <a:solidFill>
                <a:schemeClr val="accent6"/>
              </a:solidFill>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38542" y="5186359"/>
            <a:ext cx="1523899" cy="533176"/>
          </a:xfrm>
          <a:prstGeom prst="rect">
            <a:avLst/>
          </a:prstGeom>
        </p:spPr>
      </p:pic>
      <p:sp>
        <p:nvSpPr>
          <p:cNvPr id="6" name="Subtitle 2"/>
          <p:cNvSpPr txBox="1">
            <a:spLocks/>
          </p:cNvSpPr>
          <p:nvPr/>
        </p:nvSpPr>
        <p:spPr>
          <a:xfrm>
            <a:off x="1070189" y="3602038"/>
            <a:ext cx="10156297" cy="217464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spcAft>
                <a:spcPts val="1800"/>
              </a:spcAft>
              <a:buClr>
                <a:schemeClr val="tx2"/>
              </a:buClr>
              <a:buFont typeface="Arial" panose="020B0604020202020204" pitchFamily="34" charset="0"/>
              <a:buNone/>
              <a:defRPr sz="1400" kern="1200">
                <a:solidFill>
                  <a:schemeClr val="bg1">
                    <a:lumMod val="50000"/>
                  </a:schemeClr>
                </a:solidFill>
                <a:latin typeface="+mn-lt"/>
                <a:ea typeface="+mn-ea"/>
                <a:cs typeface="+mn-cs"/>
              </a:defRPr>
            </a:lvl1pPr>
            <a:lvl2pPr marL="4572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600" dirty="0">
                <a:hlinkClick r:id="rId5"/>
              </a:rPr>
              <a:t>dimitrios.pontikakis@ec.europa.eu</a:t>
            </a:r>
            <a:endParaRPr lang="en-GB" sz="3600" dirty="0"/>
          </a:p>
          <a:p>
            <a:r>
              <a:rPr lang="en-GB" sz="3600" dirty="0">
                <a:hlinkClick r:id="rId6"/>
              </a:rPr>
              <a:t>georgios.papachristos@ec.europa.eu</a:t>
            </a:r>
            <a:r>
              <a:rPr lang="en-GB" sz="3600" dirty="0"/>
              <a:t>   </a:t>
            </a:r>
          </a:p>
          <a:p>
            <a:r>
              <a:rPr lang="en-GB" dirty="0"/>
              <a:t> </a:t>
            </a:r>
          </a:p>
        </p:txBody>
      </p:sp>
    </p:spTree>
    <p:extLst>
      <p:ext uri="{BB962C8B-B14F-4D97-AF65-F5344CB8AC3E}">
        <p14:creationId xmlns:p14="http://schemas.microsoft.com/office/powerpoint/2010/main" val="2429663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672470" y="3406814"/>
            <a:ext cx="9310962" cy="782357"/>
          </a:xfrm>
        </p:spPr>
        <p:txBody>
          <a:bodyPr/>
          <a:lstStyle/>
          <a:p>
            <a:r>
              <a:rPr lang="en-GB" i="1" dirty="0"/>
              <a:t>To possibly show if there is interest / questions</a:t>
            </a:r>
            <a:endParaRPr lang="en-GB" dirty="0"/>
          </a:p>
        </p:txBody>
      </p:sp>
      <p:sp>
        <p:nvSpPr>
          <p:cNvPr id="4" name="Title 2"/>
          <p:cNvSpPr txBox="1">
            <a:spLocks/>
          </p:cNvSpPr>
          <p:nvPr/>
        </p:nvSpPr>
        <p:spPr>
          <a:xfrm>
            <a:off x="1101857" y="465138"/>
            <a:ext cx="9310962" cy="782357"/>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GB" dirty="0"/>
              <a:t>ANNEX</a:t>
            </a:r>
          </a:p>
        </p:txBody>
      </p:sp>
    </p:spTree>
    <p:extLst>
      <p:ext uri="{BB962C8B-B14F-4D97-AF65-F5344CB8AC3E}">
        <p14:creationId xmlns:p14="http://schemas.microsoft.com/office/powerpoint/2010/main" val="4218057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70206" y="1468287"/>
            <a:ext cx="7937254" cy="3881904"/>
          </a:xfrm>
        </p:spPr>
        <p:txBody>
          <a:bodyPr/>
          <a:lstStyle/>
          <a:p>
            <a:r>
              <a:rPr lang="en-GB" sz="1700" dirty="0"/>
              <a:t>SD emerged to study the causes of </a:t>
            </a:r>
            <a:r>
              <a:rPr lang="en-GB" sz="1700" b="1" dirty="0"/>
              <a:t>interlocking complex problems </a:t>
            </a:r>
          </a:p>
          <a:p>
            <a:r>
              <a:rPr lang="en-GB" sz="1700" dirty="0"/>
              <a:t>Varying </a:t>
            </a:r>
            <a:r>
              <a:rPr lang="en-GB" sz="1700" dirty="0">
                <a:solidFill>
                  <a:schemeClr val="bg2">
                    <a:lumMod val="50000"/>
                  </a:schemeClr>
                </a:solidFill>
              </a:rPr>
              <a:t>system structure</a:t>
            </a:r>
            <a:r>
              <a:rPr lang="en-GB" sz="1700" dirty="0"/>
              <a:t>, generates varying </a:t>
            </a:r>
            <a:r>
              <a:rPr lang="en-GB" sz="1700" dirty="0">
                <a:solidFill>
                  <a:schemeClr val="bg2">
                    <a:lumMod val="50000"/>
                  </a:schemeClr>
                </a:solidFill>
              </a:rPr>
              <a:t>outcomes</a:t>
            </a:r>
          </a:p>
          <a:p>
            <a:r>
              <a:rPr lang="en-GB" sz="1700" dirty="0"/>
              <a:t>Suitable </a:t>
            </a:r>
            <a:r>
              <a:rPr lang="en-US" sz="1700" dirty="0"/>
              <a:t>for modelling crucial </a:t>
            </a:r>
            <a:r>
              <a:rPr lang="en-US" sz="1700" dirty="0">
                <a:solidFill>
                  <a:schemeClr val="bg2">
                    <a:lumMod val="50000"/>
                  </a:schemeClr>
                </a:solidFill>
              </a:rPr>
              <a:t>features of system innovation</a:t>
            </a:r>
            <a:r>
              <a:rPr lang="en-US" sz="1700" dirty="0"/>
              <a:t>, including </a:t>
            </a:r>
            <a:r>
              <a:rPr lang="en-US" sz="1700" dirty="0">
                <a:solidFill>
                  <a:schemeClr val="bg2">
                    <a:lumMod val="50000"/>
                  </a:schemeClr>
                </a:solidFill>
              </a:rPr>
              <a:t>tipping points</a:t>
            </a:r>
            <a:r>
              <a:rPr lang="en-US" sz="1700" dirty="0"/>
              <a:t>, </a:t>
            </a:r>
            <a:r>
              <a:rPr lang="en-US" sz="1700" dirty="0">
                <a:solidFill>
                  <a:schemeClr val="bg2">
                    <a:lumMod val="50000"/>
                  </a:schemeClr>
                </a:solidFill>
              </a:rPr>
              <a:t>synergies, trade-offs</a:t>
            </a:r>
            <a:r>
              <a:rPr lang="en-US" sz="1700" dirty="0"/>
              <a:t>, </a:t>
            </a:r>
            <a:r>
              <a:rPr lang="en-US" sz="1700" dirty="0">
                <a:solidFill>
                  <a:schemeClr val="bg2">
                    <a:lumMod val="50000"/>
                  </a:schemeClr>
                </a:solidFill>
              </a:rPr>
              <a:t>sequencing</a:t>
            </a:r>
            <a:r>
              <a:rPr lang="en-US" sz="1700" dirty="0"/>
              <a:t>, </a:t>
            </a:r>
            <a:r>
              <a:rPr lang="en-US" sz="1700" dirty="0">
                <a:solidFill>
                  <a:schemeClr val="bg2">
                    <a:lumMod val="50000"/>
                  </a:schemeClr>
                </a:solidFill>
              </a:rPr>
              <a:t>multi-level interactions </a:t>
            </a:r>
            <a:r>
              <a:rPr lang="en-US" sz="1700" dirty="0"/>
              <a:t>and </a:t>
            </a:r>
            <a:r>
              <a:rPr lang="en-US" sz="1700" dirty="0">
                <a:solidFill>
                  <a:schemeClr val="bg2">
                    <a:lumMod val="50000"/>
                  </a:schemeClr>
                </a:solidFill>
              </a:rPr>
              <a:t>rebound effects</a:t>
            </a:r>
            <a:r>
              <a:rPr lang="en-US" sz="1700" dirty="0"/>
              <a:t>.</a:t>
            </a:r>
            <a:endParaRPr lang="en-GB" sz="1700" dirty="0"/>
          </a:p>
          <a:p>
            <a:r>
              <a:rPr lang="en-GB" sz="1700" dirty="0"/>
              <a:t>Useful if </a:t>
            </a:r>
            <a:r>
              <a:rPr lang="en-GB" sz="1700" b="1" dirty="0"/>
              <a:t>approximate numerical estimates </a:t>
            </a:r>
            <a:r>
              <a:rPr lang="en-GB" sz="1700" dirty="0"/>
              <a:t>suffice, and </a:t>
            </a:r>
            <a:r>
              <a:rPr lang="en-GB" sz="1700" dirty="0">
                <a:solidFill>
                  <a:schemeClr val="bg2">
                    <a:lumMod val="50000"/>
                  </a:schemeClr>
                </a:solidFill>
              </a:rPr>
              <a:t>primary interest is in structure (not optimisation)</a:t>
            </a:r>
          </a:p>
          <a:p>
            <a:r>
              <a:rPr lang="en-GB" sz="1700" dirty="0"/>
              <a:t>Computer simulations </a:t>
            </a:r>
            <a:r>
              <a:rPr lang="en-GB" sz="1700" b="1" dirty="0"/>
              <a:t>a safe environment </a:t>
            </a:r>
            <a:r>
              <a:rPr lang="en-GB" sz="1700" dirty="0"/>
              <a:t>for </a:t>
            </a:r>
            <a:r>
              <a:rPr lang="en-GB" sz="1700">
                <a:solidFill>
                  <a:schemeClr val="bg2">
                    <a:lumMod val="50000"/>
                  </a:schemeClr>
                </a:solidFill>
              </a:rPr>
              <a:t>quick iteration, learning </a:t>
            </a:r>
            <a:r>
              <a:rPr lang="en-GB" sz="1700" dirty="0"/>
              <a:t>and </a:t>
            </a:r>
            <a:r>
              <a:rPr lang="en-GB" sz="1700" dirty="0">
                <a:solidFill>
                  <a:schemeClr val="bg2">
                    <a:lumMod val="50000"/>
                  </a:schemeClr>
                </a:solidFill>
              </a:rPr>
              <a:t>improvement of policies</a:t>
            </a:r>
          </a:p>
          <a:p>
            <a:r>
              <a:rPr lang="en-GB" sz="1700" dirty="0"/>
              <a:t>Simulations of </a:t>
            </a:r>
            <a:r>
              <a:rPr lang="en-GB" sz="1700" b="1" dirty="0"/>
              <a:t>coupling between disparate systems</a:t>
            </a:r>
            <a:r>
              <a:rPr lang="en-GB" sz="1700" dirty="0"/>
              <a:t>, allow study of policy </a:t>
            </a:r>
            <a:r>
              <a:rPr lang="en-GB" sz="1700" dirty="0">
                <a:solidFill>
                  <a:schemeClr val="bg2">
                    <a:lumMod val="50000"/>
                  </a:schemeClr>
                </a:solidFill>
              </a:rPr>
              <a:t>complementarities and trade-offs</a:t>
            </a:r>
            <a:r>
              <a:rPr lang="en-GB" sz="1700" dirty="0"/>
              <a:t> </a:t>
            </a:r>
          </a:p>
          <a:p>
            <a:r>
              <a:rPr lang="en-GB" sz="1700" dirty="0"/>
              <a:t>Also useful for </a:t>
            </a:r>
            <a:r>
              <a:rPr lang="en-GB" sz="1700" b="1" dirty="0"/>
              <a:t>engaging</a:t>
            </a:r>
            <a:r>
              <a:rPr lang="en-GB" sz="1700" dirty="0"/>
              <a:t>, </a:t>
            </a:r>
            <a:r>
              <a:rPr lang="en-GB" sz="1700" b="1" dirty="0"/>
              <a:t>communicating</a:t>
            </a:r>
            <a:r>
              <a:rPr lang="en-GB" sz="1700" dirty="0"/>
              <a:t> and </a:t>
            </a:r>
            <a:r>
              <a:rPr lang="en-GB" sz="1700" b="1" dirty="0"/>
              <a:t>integrating</a:t>
            </a:r>
            <a:r>
              <a:rPr lang="en-GB" sz="1700" dirty="0"/>
              <a:t> policy, analytical (e.g. </a:t>
            </a:r>
            <a:r>
              <a:rPr lang="en-GB" sz="1700" dirty="0">
                <a:solidFill>
                  <a:schemeClr val="bg2">
                    <a:lumMod val="50000"/>
                  </a:schemeClr>
                </a:solidFill>
              </a:rPr>
              <a:t>shocks into CGE, DSGE models</a:t>
            </a:r>
            <a:r>
              <a:rPr lang="en-GB" sz="1700" dirty="0"/>
              <a:t>) and stakeholder perspectives (</a:t>
            </a:r>
            <a:r>
              <a:rPr lang="en-GB" sz="1700" dirty="0">
                <a:solidFill>
                  <a:schemeClr val="bg2">
                    <a:lumMod val="50000"/>
                  </a:schemeClr>
                </a:solidFill>
              </a:rPr>
              <a:t>participatory modelling</a:t>
            </a:r>
            <a:r>
              <a:rPr lang="en-GB" sz="1700" dirty="0"/>
              <a:t>) and combining approaches (</a:t>
            </a:r>
            <a:r>
              <a:rPr lang="en-GB" sz="1700" dirty="0">
                <a:solidFill>
                  <a:schemeClr val="bg2">
                    <a:lumMod val="50000"/>
                  </a:schemeClr>
                </a:solidFill>
              </a:rPr>
              <a:t>quantitative / qualitative</a:t>
            </a:r>
            <a:r>
              <a:rPr lang="en-GB" sz="1700" dirty="0"/>
              <a:t>)</a:t>
            </a:r>
          </a:p>
          <a:p>
            <a:endParaRPr lang="en-GB" dirty="0"/>
          </a:p>
        </p:txBody>
      </p:sp>
      <p:sp>
        <p:nvSpPr>
          <p:cNvPr id="3" name="Title 2"/>
          <p:cNvSpPr>
            <a:spLocks noGrp="1"/>
          </p:cNvSpPr>
          <p:nvPr>
            <p:ph type="title"/>
          </p:nvPr>
        </p:nvSpPr>
        <p:spPr>
          <a:xfrm>
            <a:off x="970722" y="482860"/>
            <a:ext cx="6958432" cy="782357"/>
          </a:xfrm>
        </p:spPr>
        <p:txBody>
          <a:bodyPr/>
          <a:lstStyle/>
          <a:p>
            <a:r>
              <a:rPr lang="en-GB" dirty="0"/>
              <a:t>Why a System Dynamics (SD) model?	</a:t>
            </a:r>
          </a:p>
        </p:txBody>
      </p:sp>
      <p:sp>
        <p:nvSpPr>
          <p:cNvPr id="6" name="TextBox 5"/>
          <p:cNvSpPr txBox="1"/>
          <p:nvPr/>
        </p:nvSpPr>
        <p:spPr>
          <a:xfrm>
            <a:off x="8507460" y="4937638"/>
            <a:ext cx="3130061" cy="1277273"/>
          </a:xfrm>
          <a:prstGeom prst="rect">
            <a:avLst/>
          </a:prstGeom>
          <a:noFill/>
        </p:spPr>
        <p:txBody>
          <a:bodyPr wrap="square" rtlCol="0">
            <a:spAutoFit/>
          </a:bodyPr>
          <a:lstStyle/>
          <a:p>
            <a:r>
              <a:rPr lang="en-GB" sz="1100" b="1" u="sng" dirty="0"/>
              <a:t>Key references:</a:t>
            </a:r>
          </a:p>
          <a:p>
            <a:pPr marL="171450" indent="-171450">
              <a:buFont typeface="Arial" panose="020B0604020202020204" pitchFamily="34" charset="0"/>
              <a:buChar char="•"/>
            </a:pPr>
            <a:r>
              <a:rPr lang="en-GB" sz="1100" dirty="0"/>
              <a:t>Forrester, Jay W., </a:t>
            </a:r>
            <a:r>
              <a:rPr lang="en-GB" sz="1100" i="1" dirty="0"/>
              <a:t>Industrial Dynamics</a:t>
            </a:r>
            <a:r>
              <a:rPr lang="en-GB" sz="1100" dirty="0"/>
              <a:t>, Cambridge, MA: MIT Press, 1961.</a:t>
            </a:r>
          </a:p>
          <a:p>
            <a:pPr marL="171450" indent="-171450">
              <a:buFont typeface="Arial" panose="020B0604020202020204" pitchFamily="34" charset="0"/>
              <a:buChar char="•"/>
            </a:pPr>
            <a:r>
              <a:rPr lang="en-GB" sz="1100" dirty="0" err="1"/>
              <a:t>Sterman</a:t>
            </a:r>
            <a:r>
              <a:rPr lang="en-GB" sz="1100" dirty="0"/>
              <a:t>, John D., </a:t>
            </a:r>
            <a:r>
              <a:rPr lang="en-GB" sz="1100" i="1" dirty="0"/>
              <a:t>Business Dynamics: Systems Thinking and </a:t>
            </a:r>
            <a:r>
              <a:rPr lang="en-GB" sz="1100" i="1" dirty="0" err="1"/>
              <a:t>Modeling</a:t>
            </a:r>
            <a:r>
              <a:rPr lang="en-GB" sz="1100" i="1" dirty="0"/>
              <a:t> for a Complex World</a:t>
            </a:r>
            <a:r>
              <a:rPr lang="en-GB" sz="1100" dirty="0"/>
              <a:t>, Boston: McGraw-Hill/Irwin, 2000.</a:t>
            </a:r>
          </a:p>
        </p:txBody>
      </p:sp>
      <p:pic>
        <p:nvPicPr>
          <p:cNvPr id="9" name="Picture 8">
            <a:extLst>
              <a:ext uri="{FF2B5EF4-FFF2-40B4-BE49-F238E27FC236}">
                <a16:creationId xmlns:a16="http://schemas.microsoft.com/office/drawing/2014/main" id="{FEC40E82-791D-BD3D-337E-9FDDB306259D}"/>
              </a:ext>
            </a:extLst>
          </p:cNvPr>
          <p:cNvPicPr>
            <a:picLocks noChangeAspect="1"/>
          </p:cNvPicPr>
          <p:nvPr/>
        </p:nvPicPr>
        <p:blipFill>
          <a:blip r:embed="rId3"/>
          <a:stretch>
            <a:fillRect/>
          </a:stretch>
        </p:blipFill>
        <p:spPr>
          <a:xfrm>
            <a:off x="9632368" y="1921029"/>
            <a:ext cx="2353640" cy="2999433"/>
          </a:xfrm>
          <a:prstGeom prst="rect">
            <a:avLst/>
          </a:prstGeom>
        </p:spPr>
      </p:pic>
      <p:pic>
        <p:nvPicPr>
          <p:cNvPr id="7" name="Picture 6">
            <a:extLst>
              <a:ext uri="{FF2B5EF4-FFF2-40B4-BE49-F238E27FC236}">
                <a16:creationId xmlns:a16="http://schemas.microsoft.com/office/drawing/2014/main" id="{B3553599-E4F5-53EB-3248-11348C166C20}"/>
              </a:ext>
            </a:extLst>
          </p:cNvPr>
          <p:cNvPicPr>
            <a:picLocks noChangeAspect="1"/>
          </p:cNvPicPr>
          <p:nvPr/>
        </p:nvPicPr>
        <p:blipFill>
          <a:blip r:embed="rId4"/>
          <a:stretch>
            <a:fillRect/>
          </a:stretch>
        </p:blipFill>
        <p:spPr>
          <a:xfrm>
            <a:off x="8507460" y="165972"/>
            <a:ext cx="2005940" cy="2627644"/>
          </a:xfrm>
          <a:prstGeom prst="rect">
            <a:avLst/>
          </a:prstGeom>
        </p:spPr>
      </p:pic>
    </p:spTree>
    <p:extLst>
      <p:ext uri="{BB962C8B-B14F-4D97-AF65-F5344CB8AC3E}">
        <p14:creationId xmlns:p14="http://schemas.microsoft.com/office/powerpoint/2010/main" val="29660848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B53E4-BA76-5362-CA5F-332590657BA1}"/>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222BBE90-D936-178F-B44D-BA755755A937}"/>
                  </a:ext>
                </a:extLst>
              </p:cNvPr>
              <p:cNvSpPr txBox="1"/>
              <p:nvPr/>
            </p:nvSpPr>
            <p:spPr>
              <a:xfrm>
                <a:off x="1582420" y="4867691"/>
                <a:ext cx="10538460" cy="1938992"/>
              </a:xfrm>
              <a:prstGeom prst="rect">
                <a:avLst/>
              </a:prstGeom>
              <a:noFill/>
            </p:spPr>
            <p:txBody>
              <a:bodyPr wrap="square">
                <a:spAutoFit/>
              </a:bodyPr>
              <a:lstStyle/>
              <a:p>
                <a:r>
                  <a:rPr lang="en-GB" sz="2400" dirty="0"/>
                  <a:t>Domestic Solutions Supply (DSS): scaling factor of production</a:t>
                </a:r>
              </a:p>
              <a:p>
                <a14:m>
                  <m:oMath xmlns:m="http://schemas.openxmlformats.org/officeDocument/2006/math">
                    <m:r>
                      <a:rPr lang="en-US" sz="2400" i="1" smtClean="0">
                        <a:latin typeface="Cambria Math" panose="02040503050406030204" pitchFamily="18" charset="0"/>
                      </a:rPr>
                      <m:t>𝑄</m:t>
                    </m:r>
                  </m:oMath>
                </a14:m>
                <a:r>
                  <a:rPr lang="en-GB" sz="2400" dirty="0"/>
                  <a:t> = 0.1 : technical progress embodied in capital</a:t>
                </a:r>
              </a:p>
              <a:p>
                <a14:m>
                  <m:oMath xmlns:m="http://schemas.openxmlformats.org/officeDocument/2006/math">
                    <m:r>
                      <a:rPr lang="en-GB" sz="2400" b="0" i="1" smtClean="0">
                        <a:latin typeface="Cambria Math" panose="02040503050406030204" pitchFamily="18" charset="0"/>
                      </a:rPr>
                      <m:t>𝐻</m:t>
                    </m:r>
                  </m:oMath>
                </a14:m>
                <a:r>
                  <a:rPr lang="en-GB" sz="2400" dirty="0"/>
                  <a:t> = 0.1 : technical progress embodied in labour</a:t>
                </a:r>
              </a:p>
              <a:p>
                <a14:m>
                  <m:oMath xmlns:m="http://schemas.openxmlformats.org/officeDocument/2006/math">
                    <m:r>
                      <a:rPr lang="el-GR" sz="2400" b="0" i="1" smtClean="0">
                        <a:latin typeface="Cambria Math" panose="02040503050406030204" pitchFamily="18" charset="0"/>
                      </a:rPr>
                      <m:t>𝛼</m:t>
                    </m:r>
                  </m:oMath>
                </a14:m>
                <a:r>
                  <a:rPr lang="en-GB" sz="2400" dirty="0"/>
                  <a:t> + </a:t>
                </a:r>
                <a14:m>
                  <m:oMath xmlns:m="http://schemas.openxmlformats.org/officeDocument/2006/math">
                    <m:r>
                      <a:rPr lang="en-US" sz="2400" i="1">
                        <a:latin typeface="Cambria Math" panose="02040503050406030204" pitchFamily="18" charset="0"/>
                        <a:ea typeface="Cambria Math" panose="02040503050406030204" pitchFamily="18" charset="0"/>
                      </a:rPr>
                      <m:t>𝛾</m:t>
                    </m:r>
                  </m:oMath>
                </a14:m>
                <a:r>
                  <a:rPr lang="en-GB" sz="2400" dirty="0"/>
                  <a:t> + </a:t>
                </a:r>
                <a14:m>
                  <m:oMath xmlns:m="http://schemas.openxmlformats.org/officeDocument/2006/math">
                    <m:r>
                      <a:rPr lang="en-GB" sz="2400" i="1" dirty="0">
                        <a:latin typeface="Cambria Math" panose="02040503050406030204" pitchFamily="18" charset="0"/>
                        <a:ea typeface="Cambria Math" panose="02040503050406030204" pitchFamily="18" charset="0"/>
                      </a:rPr>
                      <m:t>𝜃</m:t>
                    </m:r>
                  </m:oMath>
                </a14:m>
                <a:r>
                  <a:rPr lang="en-GB" sz="2400" dirty="0"/>
                  <a:t> &gt; 1 for endogenous growth </a:t>
                </a:r>
              </a:p>
              <a:p>
                <a14:m>
                  <m:oMath xmlns:m="http://schemas.openxmlformats.org/officeDocument/2006/math">
                    <m:r>
                      <a:rPr lang="en-US" sz="2400" i="1">
                        <a:latin typeface="Cambria Math" panose="02040503050406030204" pitchFamily="18" charset="0"/>
                        <a:ea typeface="Cambria Math" panose="02040503050406030204" pitchFamily="18" charset="0"/>
                      </a:rPr>
                      <m:t>𝛾</m:t>
                    </m:r>
                  </m:oMath>
                </a14:m>
                <a:r>
                  <a:rPr lang="en-GB" sz="2400" dirty="0"/>
                  <a:t> + </a:t>
                </a:r>
                <a14:m>
                  <m:oMath xmlns:m="http://schemas.openxmlformats.org/officeDocument/2006/math">
                    <m:r>
                      <a:rPr lang="en-GB" sz="2400" i="1" dirty="0">
                        <a:latin typeface="Cambria Math" panose="02040503050406030204" pitchFamily="18" charset="0"/>
                        <a:ea typeface="Cambria Math" panose="02040503050406030204" pitchFamily="18" charset="0"/>
                      </a:rPr>
                      <m:t>𝜃</m:t>
                    </m:r>
                  </m:oMath>
                </a14:m>
                <a:r>
                  <a:rPr lang="en-GB" sz="2400" dirty="0"/>
                  <a:t> = 1, </a:t>
                </a:r>
                <a14:m>
                  <m:oMath xmlns:m="http://schemas.openxmlformats.org/officeDocument/2006/math">
                    <m:r>
                      <a:rPr lang="el-GR" sz="2400" i="1">
                        <a:latin typeface="Cambria Math" panose="02040503050406030204" pitchFamily="18" charset="0"/>
                      </a:rPr>
                      <m:t>𝛼</m:t>
                    </m:r>
                  </m:oMath>
                </a14:m>
                <a:r>
                  <a:rPr lang="en-GB" sz="2400" dirty="0"/>
                  <a:t> = </a:t>
                </a:r>
                <a:r>
                  <a:rPr lang="en-GB" sz="2400" dirty="0">
                    <a:effectLst/>
                  </a:rPr>
                  <a:t>0.14 </a:t>
                </a:r>
                <a14:m>
                  <m:oMath xmlns:m="http://schemas.openxmlformats.org/officeDocument/2006/math">
                    <m:r>
                      <a:rPr lang="en-US" sz="2400" i="1">
                        <a:latin typeface="Cambria Math" panose="02040503050406030204" pitchFamily="18" charset="0"/>
                        <a:ea typeface="Cambria Math" panose="02040503050406030204" pitchFamily="18" charset="0"/>
                      </a:rPr>
                      <m:t>𝛾</m:t>
                    </m:r>
                  </m:oMath>
                </a14:m>
                <a:r>
                  <a:rPr lang="en-GB" sz="2400" dirty="0"/>
                  <a:t> = </a:t>
                </a:r>
                <a:r>
                  <a:rPr lang="en-GB" sz="2400" dirty="0">
                    <a:effectLst/>
                  </a:rPr>
                  <a:t>0.35 , </a:t>
                </a:r>
                <a14:m>
                  <m:oMath xmlns:m="http://schemas.openxmlformats.org/officeDocument/2006/math">
                    <m:r>
                      <a:rPr lang="en-GB" sz="2400" i="1" dirty="0" smtClean="0">
                        <a:latin typeface="Cambria Math" panose="02040503050406030204" pitchFamily="18" charset="0"/>
                        <a:ea typeface="Cambria Math" panose="02040503050406030204" pitchFamily="18" charset="0"/>
                      </a:rPr>
                      <m:t>𝜃</m:t>
                    </m:r>
                  </m:oMath>
                </a14:m>
                <a:r>
                  <a:rPr lang="en-GB" sz="2400" dirty="0"/>
                  <a:t> = </a:t>
                </a:r>
                <a:r>
                  <a:rPr lang="en-GB" sz="2400" dirty="0">
                    <a:effectLst/>
                  </a:rPr>
                  <a:t>0.65</a:t>
                </a:r>
                <a:r>
                  <a:rPr lang="en-GB" sz="2400" dirty="0"/>
                  <a:t> </a:t>
                </a:r>
              </a:p>
            </p:txBody>
          </p:sp>
        </mc:Choice>
        <mc:Fallback xmlns="">
          <p:sp>
            <p:nvSpPr>
              <p:cNvPr id="10" name="TextBox 9">
                <a:extLst>
                  <a:ext uri="{FF2B5EF4-FFF2-40B4-BE49-F238E27FC236}">
                    <a16:creationId xmlns:a16="http://schemas.microsoft.com/office/drawing/2014/main" id="{222BBE90-D936-178F-B44D-BA755755A937}"/>
                  </a:ext>
                </a:extLst>
              </p:cNvPr>
              <p:cNvSpPr txBox="1">
                <a:spLocks noRot="1" noChangeAspect="1" noMove="1" noResize="1" noEditPoints="1" noAdjustHandles="1" noChangeArrowheads="1" noChangeShapeType="1" noTextEdit="1"/>
              </p:cNvSpPr>
              <p:nvPr/>
            </p:nvSpPr>
            <p:spPr>
              <a:xfrm>
                <a:off x="1582420" y="4867691"/>
                <a:ext cx="10538460" cy="1938992"/>
              </a:xfrm>
              <a:prstGeom prst="rect">
                <a:avLst/>
              </a:prstGeom>
              <a:blipFill>
                <a:blip r:embed="rId3"/>
                <a:stretch>
                  <a:fillRect l="-926" t="-2201" b="-660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7A707DCD-EC59-1DDE-43B1-666FDC392B90}"/>
                  </a:ext>
                </a:extLst>
              </p:cNvPr>
              <p:cNvSpPr txBox="1"/>
              <p:nvPr/>
            </p:nvSpPr>
            <p:spPr>
              <a:xfrm>
                <a:off x="1704340" y="4403578"/>
                <a:ext cx="3815403" cy="38651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𝑌</m:t>
                      </m:r>
                      <m:r>
                        <a:rPr lang="en-GB" sz="2400" i="1" smtClean="0">
                          <a:latin typeface="Cambria Math" panose="02040503050406030204" pitchFamily="18" charset="0"/>
                        </a:rPr>
                        <m:t>=</m:t>
                      </m:r>
                      <m:sSub>
                        <m:sSubPr>
                          <m:ctrlPr>
                            <a:rPr lang="en-GB" sz="2400" b="0" i="1" smtClean="0">
                              <a:latin typeface="Cambria Math" panose="02040503050406030204" pitchFamily="18" charset="0"/>
                            </a:rPr>
                          </m:ctrlPr>
                        </m:sSubPr>
                        <m:e>
                          <m:r>
                            <a:rPr lang="en-GB" sz="2400" b="0" i="1" smtClean="0">
                              <a:latin typeface="Cambria Math" panose="02040503050406030204" pitchFamily="18" charset="0"/>
                            </a:rPr>
                            <m:t>𝐷𝑆𝑆</m:t>
                          </m:r>
                        </m:e>
                        <m:sub>
                          <m:r>
                            <a:rPr lang="en-GB" sz="2400" b="0" i="1" smtClean="0">
                              <a:latin typeface="Cambria Math" panose="02040503050406030204" pitchFamily="18" charset="0"/>
                            </a:rPr>
                            <m:t>𝑡</m:t>
                          </m:r>
                        </m:sub>
                      </m:sSub>
                      <m:r>
                        <a:rPr lang="en-GB" sz="2400" b="0" i="1" smtClean="0">
                          <a:latin typeface="Cambria Math" panose="02040503050406030204" pitchFamily="18" charset="0"/>
                        </a:rPr>
                        <m:t> </m:t>
                      </m:r>
                      <m:sSubSup>
                        <m:sSubSupPr>
                          <m:ctrlPr>
                            <a:rPr lang="en-GB" sz="2400" b="0" i="1" smtClean="0">
                              <a:latin typeface="Cambria Math" panose="02040503050406030204" pitchFamily="18" charset="0"/>
                            </a:rPr>
                          </m:ctrlPr>
                        </m:sSubSupPr>
                        <m:e>
                          <m:r>
                            <a:rPr lang="en-GB" sz="2400" b="0" i="1" smtClean="0">
                              <a:latin typeface="Cambria Math" panose="02040503050406030204" pitchFamily="18" charset="0"/>
                            </a:rPr>
                            <m:t>𝐴</m:t>
                          </m:r>
                        </m:e>
                        <m:sub>
                          <m:r>
                            <a:rPr lang="en-GB" sz="2400" b="0" i="1" smtClean="0">
                              <a:latin typeface="Cambria Math" panose="02040503050406030204" pitchFamily="18" charset="0"/>
                            </a:rPr>
                            <m:t>𝑡</m:t>
                          </m:r>
                        </m:sub>
                        <m:sup>
                          <m:r>
                            <a:rPr lang="el-GR" sz="2400" b="0" i="1" smtClean="0">
                              <a:latin typeface="Cambria Math" panose="02040503050406030204" pitchFamily="18" charset="0"/>
                            </a:rPr>
                            <m:t>𝛼</m:t>
                          </m:r>
                        </m:sup>
                      </m:sSubSup>
                      <m:sSup>
                        <m:sSupPr>
                          <m:ctrlPr>
                            <a:rPr lang="en-US" sz="2400" b="0" i="1" smtClean="0">
                              <a:latin typeface="Cambria Math" panose="02040503050406030204" pitchFamily="18" charset="0"/>
                            </a:rPr>
                          </m:ctrlPr>
                        </m:sSupPr>
                        <m:e>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𝑄</m:t>
                              </m:r>
                            </m:e>
                            <m:sub>
                              <m:r>
                                <a:rPr lang="en-US" sz="2400" i="1">
                                  <a:latin typeface="Cambria Math" panose="02040503050406030204" pitchFamily="18" charset="0"/>
                                </a:rPr>
                                <m:t>𝑡</m:t>
                              </m:r>
                            </m:sub>
                          </m:sSub>
                          <m:sSub>
                            <m:sSubPr>
                              <m:ctrlPr>
                                <a:rPr lang="en-US" sz="2400" i="1">
                                  <a:latin typeface="Cambria Math" panose="02040503050406030204" pitchFamily="18" charset="0"/>
                                </a:rPr>
                              </m:ctrlPr>
                            </m:sSubPr>
                            <m:e>
                              <m:r>
                                <a:rPr lang="en-US" sz="2400" i="1">
                                  <a:latin typeface="Cambria Math" panose="02040503050406030204" pitchFamily="18" charset="0"/>
                                </a:rPr>
                                <m:t>𝐾</m:t>
                              </m:r>
                            </m:e>
                            <m:sub>
                              <m:r>
                                <a:rPr lang="en-US" sz="2400" i="1">
                                  <a:latin typeface="Cambria Math" panose="02040503050406030204" pitchFamily="18" charset="0"/>
                                </a:rPr>
                                <m:t>𝑡</m:t>
                              </m:r>
                            </m:sub>
                          </m:sSub>
                          <m:r>
                            <a:rPr lang="en-US" sz="2400" i="1">
                              <a:latin typeface="Cambria Math" panose="02040503050406030204" pitchFamily="18" charset="0"/>
                            </a:rPr>
                            <m:t>)</m:t>
                          </m:r>
                        </m:e>
                        <m:sup>
                          <m:r>
                            <a:rPr lang="en-US" sz="2400" b="0" i="1" smtClean="0">
                              <a:latin typeface="Cambria Math" panose="02040503050406030204" pitchFamily="18" charset="0"/>
                              <a:ea typeface="Cambria Math" panose="02040503050406030204" pitchFamily="18" charset="0"/>
                            </a:rPr>
                            <m:t>𝛾</m:t>
                          </m:r>
                        </m:sup>
                      </m:sSup>
                      <m:sSup>
                        <m:sSupPr>
                          <m:ctrlPr>
                            <a:rPr lang="en-GB" sz="2400" i="1" dirty="0" smtClean="0">
                              <a:latin typeface="Cambria Math" panose="02040503050406030204" pitchFamily="18" charset="0"/>
                            </a:rPr>
                          </m:ctrlPr>
                        </m:sSupPr>
                        <m:e>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GB" sz="2400" b="0" i="1" smtClean="0">
                                  <a:latin typeface="Cambria Math" panose="02040503050406030204" pitchFamily="18" charset="0"/>
                                </a:rPr>
                                <m:t>𝐻</m:t>
                              </m:r>
                            </m:e>
                            <m:sub>
                              <m:r>
                                <a:rPr lang="en-US" sz="2400" i="1">
                                  <a:latin typeface="Cambria Math" panose="02040503050406030204" pitchFamily="18" charset="0"/>
                                </a:rPr>
                                <m:t>𝑡</m:t>
                              </m:r>
                            </m:sub>
                          </m:sSub>
                          <m:sSub>
                            <m:sSubPr>
                              <m:ctrlPr>
                                <a:rPr lang="en-US" sz="2400" i="1">
                                  <a:latin typeface="Cambria Math" panose="02040503050406030204" pitchFamily="18" charset="0"/>
                                </a:rPr>
                              </m:ctrlPr>
                            </m:sSubPr>
                            <m:e>
                              <m:r>
                                <a:rPr lang="en-US" sz="2400" i="1">
                                  <a:latin typeface="Cambria Math" panose="02040503050406030204" pitchFamily="18" charset="0"/>
                                </a:rPr>
                                <m:t>𝐿</m:t>
                              </m:r>
                            </m:e>
                            <m:sub>
                              <m:r>
                                <a:rPr lang="en-US" sz="2400" i="1">
                                  <a:latin typeface="Cambria Math" panose="02040503050406030204" pitchFamily="18" charset="0"/>
                                </a:rPr>
                                <m:t>𝑡</m:t>
                              </m:r>
                            </m:sub>
                          </m:sSub>
                          <m:r>
                            <a:rPr lang="en-US" sz="2400" i="1">
                              <a:latin typeface="Cambria Math" panose="02040503050406030204" pitchFamily="18" charset="0"/>
                            </a:rPr>
                            <m:t>)</m:t>
                          </m:r>
                        </m:e>
                        <m:sup>
                          <m:r>
                            <a:rPr lang="en-GB" sz="2400" i="1" dirty="0" smtClean="0">
                              <a:latin typeface="Cambria Math" panose="02040503050406030204" pitchFamily="18" charset="0"/>
                              <a:ea typeface="Cambria Math" panose="02040503050406030204" pitchFamily="18" charset="0"/>
                            </a:rPr>
                            <m:t>𝜃</m:t>
                          </m:r>
                        </m:sup>
                      </m:sSup>
                    </m:oMath>
                  </m:oMathPara>
                </a14:m>
                <a:endParaRPr lang="en-GB" sz="2400" dirty="0"/>
              </a:p>
            </p:txBody>
          </p:sp>
        </mc:Choice>
        <mc:Fallback xmlns="">
          <p:sp>
            <p:nvSpPr>
              <p:cNvPr id="13" name="TextBox 12">
                <a:extLst>
                  <a:ext uri="{FF2B5EF4-FFF2-40B4-BE49-F238E27FC236}">
                    <a16:creationId xmlns:a16="http://schemas.microsoft.com/office/drawing/2014/main" id="{7A707DCD-EC59-1DDE-43B1-666FDC392B90}"/>
                  </a:ext>
                </a:extLst>
              </p:cNvPr>
              <p:cNvSpPr txBox="1">
                <a:spLocks noRot="1" noChangeAspect="1" noMove="1" noResize="1" noEditPoints="1" noAdjustHandles="1" noChangeArrowheads="1" noChangeShapeType="1" noTextEdit="1"/>
              </p:cNvSpPr>
              <p:nvPr/>
            </p:nvSpPr>
            <p:spPr>
              <a:xfrm>
                <a:off x="1704340" y="4403578"/>
                <a:ext cx="3815403" cy="386516"/>
              </a:xfrm>
              <a:prstGeom prst="rect">
                <a:avLst/>
              </a:prstGeom>
              <a:blipFill>
                <a:blip r:embed="rId4"/>
                <a:stretch>
                  <a:fillRect/>
                </a:stretch>
              </a:blipFill>
            </p:spPr>
            <p:txBody>
              <a:bodyPr/>
              <a:lstStyle/>
              <a:p>
                <a:r>
                  <a:rPr lang="en-GB">
                    <a:noFill/>
                  </a:rPr>
                  <a:t> </a:t>
                </a:r>
              </a:p>
            </p:txBody>
          </p:sp>
        </mc:Fallback>
      </mc:AlternateContent>
      <p:pic>
        <p:nvPicPr>
          <p:cNvPr id="3" name="Picture 2">
            <a:extLst>
              <a:ext uri="{FF2B5EF4-FFF2-40B4-BE49-F238E27FC236}">
                <a16:creationId xmlns:a16="http://schemas.microsoft.com/office/drawing/2014/main" id="{310DCB38-4B38-D037-DEB2-2A7DB7C47338}"/>
              </a:ext>
            </a:extLst>
          </p:cNvPr>
          <p:cNvPicPr>
            <a:picLocks noChangeAspect="1"/>
          </p:cNvPicPr>
          <p:nvPr/>
        </p:nvPicPr>
        <p:blipFill>
          <a:blip r:embed="rId5"/>
          <a:stretch>
            <a:fillRect/>
          </a:stretch>
        </p:blipFill>
        <p:spPr>
          <a:xfrm>
            <a:off x="624738" y="0"/>
            <a:ext cx="10942525" cy="4392000"/>
          </a:xfrm>
          <a:prstGeom prst="rect">
            <a:avLst/>
          </a:prstGeom>
        </p:spPr>
      </p:pic>
      <p:pic>
        <p:nvPicPr>
          <p:cNvPr id="4" name="Picture 3">
            <a:extLst>
              <a:ext uri="{FF2B5EF4-FFF2-40B4-BE49-F238E27FC236}">
                <a16:creationId xmlns:a16="http://schemas.microsoft.com/office/drawing/2014/main" id="{101B7D99-EEF2-CB72-5E3F-E34361CA9D11}"/>
              </a:ext>
            </a:extLst>
          </p:cNvPr>
          <p:cNvPicPr>
            <a:picLocks noChangeAspect="1"/>
          </p:cNvPicPr>
          <p:nvPr/>
        </p:nvPicPr>
        <p:blipFill>
          <a:blip r:embed="rId6"/>
          <a:stretch>
            <a:fillRect/>
          </a:stretch>
        </p:blipFill>
        <p:spPr>
          <a:xfrm>
            <a:off x="6461217" y="837657"/>
            <a:ext cx="510540" cy="632460"/>
          </a:xfrm>
          <a:prstGeom prst="rect">
            <a:avLst/>
          </a:prstGeom>
        </p:spPr>
      </p:pic>
      <p:pic>
        <p:nvPicPr>
          <p:cNvPr id="6" name="Picture 5">
            <a:extLst>
              <a:ext uri="{FF2B5EF4-FFF2-40B4-BE49-F238E27FC236}">
                <a16:creationId xmlns:a16="http://schemas.microsoft.com/office/drawing/2014/main" id="{F5FB22D8-43E0-A0BC-6567-E7ED54D06F9F}"/>
              </a:ext>
            </a:extLst>
          </p:cNvPr>
          <p:cNvPicPr>
            <a:picLocks noChangeAspect="1"/>
          </p:cNvPicPr>
          <p:nvPr/>
        </p:nvPicPr>
        <p:blipFill>
          <a:blip r:embed="rId7"/>
          <a:stretch>
            <a:fillRect/>
          </a:stretch>
        </p:blipFill>
        <p:spPr>
          <a:xfrm>
            <a:off x="5115196" y="2655569"/>
            <a:ext cx="502920" cy="632460"/>
          </a:xfrm>
          <a:prstGeom prst="rect">
            <a:avLst/>
          </a:prstGeom>
        </p:spPr>
      </p:pic>
    </p:spTree>
    <p:extLst>
      <p:ext uri="{BB962C8B-B14F-4D97-AF65-F5344CB8AC3E}">
        <p14:creationId xmlns:p14="http://schemas.microsoft.com/office/powerpoint/2010/main" val="3586537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B0302-74AF-09DC-B767-5D4FA4451044}"/>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AE349082-2315-316A-107B-63B7B121AA72}"/>
              </a:ext>
            </a:extLst>
          </p:cNvPr>
          <p:cNvSpPr>
            <a:spLocks noGrp="1"/>
          </p:cNvSpPr>
          <p:nvPr>
            <p:ph type="title"/>
          </p:nvPr>
        </p:nvSpPr>
        <p:spPr>
          <a:xfrm>
            <a:off x="956796" y="482860"/>
            <a:ext cx="9904244" cy="782357"/>
          </a:xfrm>
        </p:spPr>
        <p:txBody>
          <a:bodyPr lIns="0" tIns="0" rIns="0"/>
          <a:lstStyle/>
          <a:p>
            <a:r>
              <a:rPr lang="en-GB" sz="3600" dirty="0"/>
              <a:t>Model Results vs Data</a:t>
            </a:r>
          </a:p>
        </p:txBody>
      </p:sp>
      <p:pic>
        <p:nvPicPr>
          <p:cNvPr id="4" name="Picture 3" descr="A graph with a line and numbers&#10;&#10;Description automatically generated with medium confidence">
            <a:extLst>
              <a:ext uri="{FF2B5EF4-FFF2-40B4-BE49-F238E27FC236}">
                <a16:creationId xmlns:a16="http://schemas.microsoft.com/office/drawing/2014/main" id="{D8CDCF7B-D9DE-9044-A9C1-8BC0FF2968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679" y="1859866"/>
            <a:ext cx="11188643" cy="2880000"/>
          </a:xfrm>
          <a:prstGeom prst="rect">
            <a:avLst/>
          </a:prstGeom>
        </p:spPr>
      </p:pic>
    </p:spTree>
    <p:extLst>
      <p:ext uri="{BB962C8B-B14F-4D97-AF65-F5344CB8AC3E}">
        <p14:creationId xmlns:p14="http://schemas.microsoft.com/office/powerpoint/2010/main" val="30833865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20599" y="682366"/>
            <a:ext cx="10515600" cy="782357"/>
          </a:xfrm>
        </p:spPr>
        <p:txBody>
          <a:bodyPr/>
          <a:lstStyle/>
          <a:p>
            <a:r>
              <a:rPr lang="en-GB" dirty="0"/>
              <a:t>POLYTRoPOS end product: </a:t>
            </a:r>
            <a:br>
              <a:rPr lang="en-GB" dirty="0"/>
            </a:br>
            <a:r>
              <a:rPr lang="en-GB" dirty="0"/>
              <a:t>modules wish-list</a:t>
            </a:r>
          </a:p>
        </p:txBody>
      </p:sp>
      <p:pic>
        <p:nvPicPr>
          <p:cNvPr id="4" name="Picture 3"/>
          <p:cNvPicPr>
            <a:picLocks noChangeAspect="1"/>
          </p:cNvPicPr>
          <p:nvPr/>
        </p:nvPicPr>
        <p:blipFill>
          <a:blip r:embed="rId2"/>
          <a:stretch>
            <a:fillRect/>
          </a:stretch>
        </p:blipFill>
        <p:spPr>
          <a:xfrm>
            <a:off x="1696874" y="1969162"/>
            <a:ext cx="9163050" cy="3933825"/>
          </a:xfrm>
          <a:prstGeom prst="rect">
            <a:avLst/>
          </a:prstGeom>
        </p:spPr>
      </p:pic>
    </p:spTree>
    <p:extLst>
      <p:ext uri="{BB962C8B-B14F-4D97-AF65-F5344CB8AC3E}">
        <p14:creationId xmlns:p14="http://schemas.microsoft.com/office/powerpoint/2010/main" val="40418580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132834" y="1835397"/>
            <a:ext cx="9857422" cy="3881904"/>
          </a:xfrm>
        </p:spPr>
        <p:txBody>
          <a:bodyPr/>
          <a:lstStyle/>
          <a:p>
            <a:r>
              <a:rPr lang="en-GB" dirty="0"/>
              <a:t>National, regional cases yield lessons</a:t>
            </a:r>
          </a:p>
          <a:p>
            <a:r>
              <a:rPr lang="en-GB" dirty="0"/>
              <a:t>Co-created scenarios guide development</a:t>
            </a:r>
          </a:p>
          <a:p>
            <a:r>
              <a:rPr lang="en-GB" dirty="0"/>
              <a:t>Endogenous technology emergence </a:t>
            </a:r>
          </a:p>
          <a:p>
            <a:r>
              <a:rPr lang="en-GB" dirty="0"/>
              <a:t>Societal wellbeing (incl. environmental / social dimensions)</a:t>
            </a:r>
          </a:p>
          <a:p>
            <a:r>
              <a:rPr lang="en-GB" dirty="0"/>
              <a:t>General </a:t>
            </a:r>
            <a:r>
              <a:rPr lang="en-GB"/>
              <a:t>economy model</a:t>
            </a:r>
            <a:endParaRPr lang="en-GB" dirty="0"/>
          </a:p>
          <a:p>
            <a:r>
              <a:rPr lang="en-GB" dirty="0"/>
              <a:t>Data infrastructure permitting easy calibrations of different episodes</a:t>
            </a:r>
          </a:p>
          <a:p>
            <a:r>
              <a:rPr lang="en-GB" dirty="0"/>
              <a:t>Visual interfaces for policy makers</a:t>
            </a:r>
          </a:p>
          <a:p>
            <a:endParaRPr lang="en-GB" dirty="0"/>
          </a:p>
        </p:txBody>
      </p:sp>
      <p:sp>
        <p:nvSpPr>
          <p:cNvPr id="3" name="Title 2"/>
          <p:cNvSpPr>
            <a:spLocks noGrp="1"/>
          </p:cNvSpPr>
          <p:nvPr>
            <p:ph type="title"/>
          </p:nvPr>
        </p:nvSpPr>
        <p:spPr/>
        <p:txBody>
          <a:bodyPr/>
          <a:lstStyle/>
          <a:p>
            <a:r>
              <a:rPr lang="en-GB" dirty="0"/>
              <a:t>Future plans, next phase 2025-26 </a:t>
            </a:r>
          </a:p>
        </p:txBody>
      </p:sp>
    </p:spTree>
    <p:extLst>
      <p:ext uri="{BB962C8B-B14F-4D97-AF65-F5344CB8AC3E}">
        <p14:creationId xmlns:p14="http://schemas.microsoft.com/office/powerpoint/2010/main" val="1920745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18596" y="-25039"/>
            <a:ext cx="10515600" cy="782357"/>
          </a:xfrm>
        </p:spPr>
        <p:txBody>
          <a:bodyPr/>
          <a:lstStyle/>
          <a:p>
            <a:r>
              <a:rPr lang="en-GB" dirty="0"/>
              <a:t>Objectives and scope</a:t>
            </a:r>
          </a:p>
        </p:txBody>
      </p:sp>
      <p:sp>
        <p:nvSpPr>
          <p:cNvPr id="5" name="Content Placeholder 1"/>
          <p:cNvSpPr txBox="1">
            <a:spLocks/>
          </p:cNvSpPr>
          <p:nvPr/>
        </p:nvSpPr>
        <p:spPr>
          <a:xfrm>
            <a:off x="425743" y="1361443"/>
            <a:ext cx="11421264" cy="4318344"/>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b="1" u="sng" dirty="0"/>
              <a:t>Aim</a:t>
            </a:r>
          </a:p>
          <a:p>
            <a:pPr marL="0" indent="0">
              <a:buFont typeface="Arial" panose="020B0604020202020204" pitchFamily="34" charset="0"/>
              <a:buNone/>
            </a:pPr>
            <a:r>
              <a:rPr lang="en-US" sz="1600" dirty="0"/>
              <a:t>Develop knowledge base for the </a:t>
            </a:r>
            <a:r>
              <a:rPr lang="en-US" sz="1600" i="1" dirty="0" err="1"/>
              <a:t>conceptualisation</a:t>
            </a:r>
            <a:r>
              <a:rPr lang="en-US" sz="1600" dirty="0"/>
              <a:t>, </a:t>
            </a:r>
            <a:r>
              <a:rPr lang="en-US" sz="1600" i="1" dirty="0"/>
              <a:t>measurement</a:t>
            </a:r>
            <a:r>
              <a:rPr lang="en-US" sz="1600" dirty="0"/>
              <a:t>, </a:t>
            </a:r>
            <a:r>
              <a:rPr lang="en-US" sz="1600" i="1" dirty="0"/>
              <a:t>modelling</a:t>
            </a:r>
            <a:r>
              <a:rPr lang="en-US" sz="1600" dirty="0"/>
              <a:t> and </a:t>
            </a:r>
            <a:r>
              <a:rPr lang="en-US" sz="1600" i="1" dirty="0"/>
              <a:t>evaluation</a:t>
            </a:r>
            <a:r>
              <a:rPr lang="en-US" sz="1600" dirty="0"/>
              <a:t> of </a:t>
            </a:r>
            <a:r>
              <a:rPr lang="en-US" sz="1600" b="1" dirty="0"/>
              <a:t>system innovation</a:t>
            </a:r>
            <a:r>
              <a:rPr lang="en-US" sz="1600" dirty="0"/>
              <a:t>  </a:t>
            </a:r>
          </a:p>
          <a:p>
            <a:pPr marL="0" indent="0">
              <a:buFont typeface="Arial" panose="020B0604020202020204" pitchFamily="34" charset="0"/>
              <a:buNone/>
            </a:pPr>
            <a:r>
              <a:rPr lang="en-US" sz="1600" b="1" u="sng" dirty="0"/>
              <a:t>Objective</a:t>
            </a:r>
          </a:p>
          <a:p>
            <a:r>
              <a:rPr lang="en-US" sz="1600" dirty="0"/>
              <a:t>Develop a </a:t>
            </a:r>
            <a:r>
              <a:rPr lang="en-US" sz="1600" b="1" dirty="0"/>
              <a:t>quantitative system dynamics model </a:t>
            </a:r>
            <a:r>
              <a:rPr lang="en-US" sz="1600" dirty="0"/>
              <a:t>with </a:t>
            </a:r>
            <a:r>
              <a:rPr lang="en-GB" sz="1600" dirty="0"/>
              <a:t>high policy relevance for transformative innovation policies – i.e. policies aiming for system-level innovation</a:t>
            </a:r>
          </a:p>
          <a:p>
            <a:r>
              <a:rPr lang="en-GB" sz="1600" dirty="0"/>
              <a:t>Model should be aggregate (macro), multi-level (regional, national, EU) and be </a:t>
            </a:r>
            <a:r>
              <a:rPr lang="en-GB" sz="1600" b="1" dirty="0"/>
              <a:t>able to evaluate the approximate impacts (e.g. investment costs / benefits) of various combinations and sequences of policies </a:t>
            </a:r>
            <a:r>
              <a:rPr lang="en-GB" sz="1600" dirty="0"/>
              <a:t>over several decades. </a:t>
            </a:r>
            <a:endParaRPr lang="en-US" sz="1600" dirty="0"/>
          </a:p>
          <a:p>
            <a:pPr marL="0" indent="0">
              <a:buFont typeface="Arial" panose="020B0604020202020204" pitchFamily="34" charset="0"/>
              <a:buNone/>
            </a:pPr>
            <a:r>
              <a:rPr lang="en-US" sz="1600" b="1" u="sng" dirty="0"/>
              <a:t>How</a:t>
            </a:r>
            <a:r>
              <a:rPr lang="en-US" sz="1600" dirty="0"/>
              <a:t> </a:t>
            </a:r>
          </a:p>
          <a:p>
            <a:pPr marL="0" indent="0">
              <a:buFont typeface="Arial" panose="020B0604020202020204" pitchFamily="34" charset="0"/>
              <a:buNone/>
            </a:pPr>
            <a:r>
              <a:rPr lang="en-US" sz="1600" dirty="0"/>
              <a:t>A co-creation process that brings together:</a:t>
            </a:r>
          </a:p>
          <a:p>
            <a:r>
              <a:rPr lang="en-US" sz="1600" dirty="0"/>
              <a:t>Pioneer </a:t>
            </a:r>
            <a:r>
              <a:rPr lang="en-US" sz="1600" b="1" dirty="0"/>
              <a:t>policy practitioners</a:t>
            </a:r>
            <a:r>
              <a:rPr lang="en-US" sz="1600" dirty="0"/>
              <a:t>, i.e. those already developing transformative policies, as the final users of policy evaluations </a:t>
            </a:r>
          </a:p>
          <a:p>
            <a:r>
              <a:rPr lang="en-US" sz="1600" dirty="0"/>
              <a:t>JRC </a:t>
            </a:r>
            <a:r>
              <a:rPr lang="en-US" sz="1600" b="1" dirty="0"/>
              <a:t>researchers</a:t>
            </a:r>
            <a:r>
              <a:rPr lang="en-US" sz="1600" dirty="0"/>
              <a:t> and </a:t>
            </a:r>
            <a:r>
              <a:rPr lang="en-US" sz="1600" b="1" dirty="0"/>
              <a:t>other</a:t>
            </a:r>
            <a:r>
              <a:rPr lang="en-US" sz="1600" dirty="0"/>
              <a:t> </a:t>
            </a:r>
            <a:r>
              <a:rPr lang="en-US" sz="1600" b="1" dirty="0"/>
              <a:t>experts</a:t>
            </a:r>
            <a:r>
              <a:rPr lang="en-US" sz="1600" dirty="0"/>
              <a:t> on the measurement of policy inputs and outcomes, system dynamics models, new industrial policies and transformative innovation policy. </a:t>
            </a:r>
            <a:endParaRPr lang="en-GB" sz="1600" dirty="0"/>
          </a:p>
        </p:txBody>
      </p:sp>
    </p:spTree>
    <p:extLst>
      <p:ext uri="{BB962C8B-B14F-4D97-AF65-F5344CB8AC3E}">
        <p14:creationId xmlns:p14="http://schemas.microsoft.com/office/powerpoint/2010/main" val="18778327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97283" y="482859"/>
            <a:ext cx="10662478" cy="782357"/>
          </a:xfrm>
        </p:spPr>
        <p:txBody>
          <a:bodyPr/>
          <a:lstStyle/>
          <a:p>
            <a:r>
              <a:rPr lang="en-GB" dirty="0"/>
              <a:t>Past an inflection-point, deployment follows a regular pattern</a:t>
            </a:r>
          </a:p>
        </p:txBody>
      </p:sp>
      <p:pic>
        <p:nvPicPr>
          <p:cNvPr id="4" name="Content Placeholder 3"/>
          <p:cNvPicPr>
            <a:picLocks noGrp="1"/>
          </p:cNvPicPr>
          <p:nvPr>
            <p:ph idx="1"/>
          </p:nvPr>
        </p:nvPicPr>
        <p:blipFill rotWithShape="1">
          <a:blip r:embed="rId3">
            <a:extLst>
              <a:ext uri="{28A0092B-C50C-407E-A947-70E740481C1C}">
                <a14:useLocalDpi xmlns:a14="http://schemas.microsoft.com/office/drawing/2010/main" val="0"/>
              </a:ext>
            </a:extLst>
          </a:blip>
          <a:srcRect t="12870" r="652" b="5658"/>
          <a:stretch/>
        </p:blipFill>
        <p:spPr bwMode="auto">
          <a:xfrm>
            <a:off x="3829824" y="1588381"/>
            <a:ext cx="7554346" cy="4371975"/>
          </a:xfrm>
          <a:prstGeom prst="rect">
            <a:avLst/>
          </a:prstGeom>
          <a:ln>
            <a:noFill/>
          </a:ln>
          <a:extLst>
            <a:ext uri="{53640926-AAD7-44D8-BBD7-CCE9431645EC}">
              <a14:shadowObscured xmlns:a14="http://schemas.microsoft.com/office/drawing/2010/main"/>
            </a:ext>
          </a:extLst>
        </p:spPr>
      </p:pic>
      <p:sp>
        <p:nvSpPr>
          <p:cNvPr id="5" name="TextBox 4"/>
          <p:cNvSpPr txBox="1"/>
          <p:nvPr/>
        </p:nvSpPr>
        <p:spPr>
          <a:xfrm>
            <a:off x="5497364" y="1311232"/>
            <a:ext cx="5207000" cy="646331"/>
          </a:xfrm>
          <a:prstGeom prst="rect">
            <a:avLst/>
          </a:prstGeom>
          <a:noFill/>
        </p:spPr>
        <p:txBody>
          <a:bodyPr wrap="square" rtlCol="0">
            <a:spAutoFit/>
          </a:bodyPr>
          <a:lstStyle/>
          <a:p>
            <a:r>
              <a:rPr lang="en-IE" dirty="0"/>
              <a:t>Recurring stages of technological revolutions</a:t>
            </a:r>
          </a:p>
          <a:p>
            <a:endParaRPr lang="en-GB" dirty="0"/>
          </a:p>
        </p:txBody>
      </p:sp>
      <p:sp>
        <p:nvSpPr>
          <p:cNvPr id="6" name="TextBox 5"/>
          <p:cNvSpPr txBox="1"/>
          <p:nvPr/>
        </p:nvSpPr>
        <p:spPr>
          <a:xfrm>
            <a:off x="1473200" y="5960356"/>
            <a:ext cx="8547100" cy="923330"/>
          </a:xfrm>
          <a:prstGeom prst="rect">
            <a:avLst/>
          </a:prstGeom>
          <a:noFill/>
        </p:spPr>
        <p:txBody>
          <a:bodyPr wrap="square" rtlCol="0">
            <a:spAutoFit/>
          </a:bodyPr>
          <a:lstStyle/>
          <a:p>
            <a:r>
              <a:rPr lang="en-GB" dirty="0"/>
              <a:t>Source: Perez, C. (2002), </a:t>
            </a:r>
            <a:r>
              <a:rPr lang="en-US" i="1" dirty="0"/>
              <a:t>Technological Revolutions and Financial Capital, The Dynamics of Bubbles and Golden Ages</a:t>
            </a:r>
            <a:r>
              <a:rPr lang="en-US" dirty="0"/>
              <a:t>, Edward Elgar, Cheltenham</a:t>
            </a:r>
            <a:endParaRPr lang="en-GB" dirty="0"/>
          </a:p>
          <a:p>
            <a:endParaRPr lang="en-GB" dirty="0"/>
          </a:p>
        </p:txBody>
      </p:sp>
      <p:sp>
        <p:nvSpPr>
          <p:cNvPr id="2" name="TextBox 1"/>
          <p:cNvSpPr txBox="1"/>
          <p:nvPr/>
        </p:nvSpPr>
        <p:spPr>
          <a:xfrm>
            <a:off x="1034089" y="1766126"/>
            <a:ext cx="2795735" cy="3693319"/>
          </a:xfrm>
          <a:prstGeom prst="rect">
            <a:avLst/>
          </a:prstGeom>
          <a:noFill/>
        </p:spPr>
        <p:txBody>
          <a:bodyPr wrap="square" rtlCol="0">
            <a:spAutoFit/>
          </a:bodyPr>
          <a:lstStyle/>
          <a:p>
            <a:r>
              <a:rPr lang="en-GB" b="1" dirty="0"/>
              <a:t>Historical Examples:</a:t>
            </a:r>
          </a:p>
          <a:p>
            <a:pPr marL="285750" indent="-285750">
              <a:buFont typeface="Arial" panose="020B0604020202020204" pitchFamily="34" charset="0"/>
              <a:buChar char="•"/>
            </a:pPr>
            <a:r>
              <a:rPr lang="en-GB" dirty="0"/>
              <a:t>Steam engines</a:t>
            </a:r>
          </a:p>
          <a:p>
            <a:pPr marL="285750" indent="-285750">
              <a:buFont typeface="Arial" panose="020B0604020202020204" pitchFamily="34" charset="0"/>
              <a:buChar char="•"/>
            </a:pPr>
            <a:r>
              <a:rPr lang="en-GB" dirty="0"/>
              <a:t>Steel, electricity, heavy engineering</a:t>
            </a:r>
          </a:p>
          <a:p>
            <a:pPr marL="285750" indent="-285750">
              <a:buFont typeface="Arial" panose="020B0604020202020204" pitchFamily="34" charset="0"/>
              <a:buChar char="•"/>
            </a:pPr>
            <a:r>
              <a:rPr lang="en-GB" dirty="0"/>
              <a:t>Oil, automobile, mass production</a:t>
            </a:r>
          </a:p>
          <a:p>
            <a:pPr marL="285750" indent="-285750">
              <a:buFont typeface="Arial" panose="020B0604020202020204" pitchFamily="34" charset="0"/>
              <a:buChar char="•"/>
            </a:pPr>
            <a:r>
              <a:rPr lang="en-GB" dirty="0"/>
              <a:t>Information and telecommunications</a:t>
            </a:r>
          </a:p>
          <a:p>
            <a:pPr marL="285750" indent="-285750">
              <a:buFont typeface="Arial" panose="020B0604020202020204" pitchFamily="34" charset="0"/>
              <a:buChar char="•"/>
            </a:pPr>
            <a:endParaRPr lang="en-GB" dirty="0"/>
          </a:p>
          <a:p>
            <a:r>
              <a:rPr lang="en-GB" i="1" dirty="0"/>
              <a:t>…Green industrial revolution?</a:t>
            </a:r>
          </a:p>
          <a:p>
            <a:pPr marL="285750" indent="-285750">
              <a:buFont typeface="Arial" panose="020B0604020202020204" pitchFamily="34" charset="0"/>
              <a:buChar char="•"/>
            </a:pPr>
            <a:endParaRPr lang="en-GB" dirty="0"/>
          </a:p>
          <a:p>
            <a:endParaRPr lang="en-GB" dirty="0"/>
          </a:p>
        </p:txBody>
      </p:sp>
    </p:spTree>
    <p:extLst>
      <p:ext uri="{BB962C8B-B14F-4D97-AF65-F5344CB8AC3E}">
        <p14:creationId xmlns:p14="http://schemas.microsoft.com/office/powerpoint/2010/main" val="16321868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33248" y="635260"/>
            <a:ext cx="10515600" cy="782357"/>
          </a:xfrm>
        </p:spPr>
        <p:txBody>
          <a:bodyPr/>
          <a:lstStyle/>
          <a:p>
            <a:r>
              <a:rPr lang="en-GB" dirty="0"/>
              <a:t>The resources mobilised for the transition are enormous – and growing predictably</a:t>
            </a:r>
          </a:p>
        </p:txBody>
      </p:sp>
      <p:sp>
        <p:nvSpPr>
          <p:cNvPr id="5" name="TextBox 4"/>
          <p:cNvSpPr txBox="1"/>
          <p:nvPr/>
        </p:nvSpPr>
        <p:spPr>
          <a:xfrm>
            <a:off x="1356360" y="5974080"/>
            <a:ext cx="8717280" cy="646331"/>
          </a:xfrm>
          <a:prstGeom prst="rect">
            <a:avLst/>
          </a:prstGeom>
          <a:noFill/>
        </p:spPr>
        <p:txBody>
          <a:bodyPr wrap="square" rtlCol="0">
            <a:spAutoFit/>
          </a:bodyPr>
          <a:lstStyle/>
          <a:p>
            <a:r>
              <a:rPr lang="en-US" sz="1200" dirty="0"/>
              <a:t>Sources: Clean energy investment estimated from IEA (2023) by assuming the share of EU27 investment in the world total is equal to its share of world GDP. EU budget figures from European Commission (2024), </a:t>
            </a:r>
            <a:r>
              <a:rPr lang="en-US" sz="1200" dirty="0" err="1"/>
              <a:t>annualised</a:t>
            </a:r>
            <a:r>
              <a:rPr lang="en-US" sz="1200" dirty="0"/>
              <a:t> by dividing grand total by the duration of the multiannual funding framework. </a:t>
            </a:r>
            <a:endParaRPr lang="en-GB" sz="1200" dirty="0"/>
          </a:p>
        </p:txBody>
      </p:sp>
      <p:graphicFrame>
        <p:nvGraphicFramePr>
          <p:cNvPr id="7" name="Content Placeholder 3"/>
          <p:cNvGraphicFramePr>
            <a:graphicFrameLocks noGrp="1"/>
          </p:cNvGraphicFramePr>
          <p:nvPr>
            <p:ph idx="1"/>
          </p:nvPr>
        </p:nvGraphicFramePr>
        <p:xfrm>
          <a:off x="838200" y="1825625"/>
          <a:ext cx="10906125" cy="38814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785918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613649" y="1728909"/>
            <a:ext cx="7233735" cy="4133563"/>
          </a:xfrm>
        </p:spPr>
      </p:pic>
      <p:sp>
        <p:nvSpPr>
          <p:cNvPr id="3" name="Title 2"/>
          <p:cNvSpPr>
            <a:spLocks noGrp="1"/>
          </p:cNvSpPr>
          <p:nvPr>
            <p:ph type="title"/>
          </p:nvPr>
        </p:nvSpPr>
        <p:spPr/>
        <p:txBody>
          <a:bodyPr/>
          <a:lstStyle/>
          <a:p>
            <a:r>
              <a:rPr lang="en-GB" dirty="0"/>
              <a:t>From a tumultuous present….</a:t>
            </a:r>
          </a:p>
        </p:txBody>
      </p:sp>
      <p:sp>
        <p:nvSpPr>
          <p:cNvPr id="5" name="TextBox 4"/>
          <p:cNvSpPr txBox="1"/>
          <p:nvPr/>
        </p:nvSpPr>
        <p:spPr>
          <a:xfrm>
            <a:off x="5064370" y="6049165"/>
            <a:ext cx="2083776" cy="276999"/>
          </a:xfrm>
          <a:prstGeom prst="rect">
            <a:avLst/>
          </a:prstGeom>
          <a:noFill/>
        </p:spPr>
        <p:txBody>
          <a:bodyPr wrap="square" rtlCol="0">
            <a:spAutoFit/>
          </a:bodyPr>
          <a:lstStyle/>
          <a:p>
            <a:r>
              <a:rPr lang="en-GB" sz="1200" dirty="0"/>
              <a:t>Image credit: ChatGPT4</a:t>
            </a:r>
          </a:p>
        </p:txBody>
      </p:sp>
    </p:spTree>
    <p:extLst>
      <p:ext uri="{BB962C8B-B14F-4D97-AF65-F5344CB8AC3E}">
        <p14:creationId xmlns:p14="http://schemas.microsoft.com/office/powerpoint/2010/main" val="2482256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…to what kind of future?</a:t>
            </a:r>
          </a:p>
        </p:txBody>
      </p:sp>
      <p:sp>
        <p:nvSpPr>
          <p:cNvPr id="4" name="TextBox 3"/>
          <p:cNvSpPr txBox="1"/>
          <p:nvPr/>
        </p:nvSpPr>
        <p:spPr>
          <a:xfrm>
            <a:off x="4668716" y="5970092"/>
            <a:ext cx="2083776" cy="276999"/>
          </a:xfrm>
          <a:prstGeom prst="rect">
            <a:avLst/>
          </a:prstGeom>
          <a:noFill/>
        </p:spPr>
        <p:txBody>
          <a:bodyPr wrap="square" rtlCol="0">
            <a:spAutoFit/>
          </a:bodyPr>
          <a:lstStyle/>
          <a:p>
            <a:r>
              <a:rPr lang="en-GB" sz="1200" dirty="0"/>
              <a:t>Image credits: ChatGPT4</a:t>
            </a: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158" t="963" r="16243" b="802"/>
          <a:stretch/>
        </p:blipFill>
        <p:spPr>
          <a:xfrm>
            <a:off x="334108" y="1468344"/>
            <a:ext cx="5336929" cy="431614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9638" y="1505179"/>
            <a:ext cx="6056434" cy="4279313"/>
          </a:xfrm>
          <a:prstGeom prst="rect">
            <a:avLst/>
          </a:prstGeom>
        </p:spPr>
      </p:pic>
    </p:spTree>
    <p:extLst>
      <p:ext uri="{BB962C8B-B14F-4D97-AF65-F5344CB8AC3E}">
        <p14:creationId xmlns:p14="http://schemas.microsoft.com/office/powerpoint/2010/main" val="689483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61570" y="1135182"/>
            <a:ext cx="6757932" cy="1578836"/>
          </a:xfrm>
        </p:spPr>
        <p:txBody>
          <a:bodyPr/>
          <a:lstStyle/>
          <a:p>
            <a:pPr marL="0" indent="0">
              <a:buNone/>
            </a:pPr>
            <a:r>
              <a:rPr lang="en-US" sz="2000" b="1" dirty="0">
                <a:solidFill>
                  <a:srgbClr val="00B0F0"/>
                </a:solidFill>
              </a:rPr>
              <a:t>POLY</a:t>
            </a:r>
            <a:r>
              <a:rPr lang="en-US" sz="2000" i="1" dirty="0">
                <a:solidFill>
                  <a:srgbClr val="00B0F0"/>
                </a:solidFill>
              </a:rPr>
              <a:t>valent model for the ex ante evaluation of </a:t>
            </a:r>
            <a:r>
              <a:rPr lang="en-US" sz="2000" b="1" dirty="0" err="1">
                <a:solidFill>
                  <a:srgbClr val="00B0F0"/>
                </a:solidFill>
              </a:rPr>
              <a:t>TR</a:t>
            </a:r>
            <a:r>
              <a:rPr lang="en-US" sz="2000" i="1" dirty="0" err="1">
                <a:solidFill>
                  <a:srgbClr val="00B0F0"/>
                </a:solidFill>
              </a:rPr>
              <a:t>ansformative</a:t>
            </a:r>
            <a:r>
              <a:rPr lang="en-US" sz="2000" dirty="0">
                <a:solidFill>
                  <a:srgbClr val="00B0F0"/>
                </a:solidFill>
              </a:rPr>
              <a:t> </a:t>
            </a:r>
            <a:r>
              <a:rPr lang="en-US" sz="2000" b="1" dirty="0" err="1">
                <a:solidFill>
                  <a:srgbClr val="00B0F0"/>
                </a:solidFill>
              </a:rPr>
              <a:t>PO</a:t>
            </a:r>
            <a:r>
              <a:rPr lang="en-US" sz="2000" i="1" dirty="0" err="1">
                <a:solidFill>
                  <a:srgbClr val="00B0F0"/>
                </a:solidFill>
              </a:rPr>
              <a:t>licy</a:t>
            </a:r>
            <a:r>
              <a:rPr lang="en-US" sz="2000" dirty="0">
                <a:solidFill>
                  <a:srgbClr val="00B0F0"/>
                </a:solidFill>
              </a:rPr>
              <a:t> </a:t>
            </a:r>
            <a:r>
              <a:rPr lang="en-US" sz="2000" b="1" dirty="0">
                <a:solidFill>
                  <a:srgbClr val="00B0F0"/>
                </a:solidFill>
              </a:rPr>
              <a:t>S</a:t>
            </a:r>
            <a:r>
              <a:rPr lang="en-US" sz="2000" i="1" dirty="0">
                <a:solidFill>
                  <a:srgbClr val="00B0F0"/>
                </a:solidFill>
              </a:rPr>
              <a:t>cenarios </a:t>
            </a:r>
            <a:endParaRPr lang="en-US" sz="2000" dirty="0">
              <a:solidFill>
                <a:srgbClr val="00B0F0"/>
              </a:solidFill>
            </a:endParaRPr>
          </a:p>
          <a:p>
            <a:pPr marL="0" indent="0">
              <a:buNone/>
            </a:pPr>
            <a:r>
              <a:rPr lang="en-US" sz="1600" dirty="0"/>
              <a:t>An empirically calibrated System Dynamics (SD) quantitative model adaptable to many policy questions</a:t>
            </a:r>
          </a:p>
          <a:p>
            <a:endParaRPr lang="en-GB" sz="1800" dirty="0"/>
          </a:p>
        </p:txBody>
      </p:sp>
      <p:sp>
        <p:nvSpPr>
          <p:cNvPr id="3" name="Title 2"/>
          <p:cNvSpPr>
            <a:spLocks noGrp="1"/>
          </p:cNvSpPr>
          <p:nvPr>
            <p:ph type="title"/>
          </p:nvPr>
        </p:nvSpPr>
        <p:spPr>
          <a:xfrm>
            <a:off x="1085125" y="196622"/>
            <a:ext cx="10515600" cy="782357"/>
          </a:xfrm>
        </p:spPr>
        <p:txBody>
          <a:bodyPr/>
          <a:lstStyle/>
          <a:p>
            <a:r>
              <a:rPr lang="en-GB" dirty="0"/>
              <a:t>The model: </a:t>
            </a:r>
            <a:r>
              <a:rPr lang="en-GB" dirty="0" err="1"/>
              <a:t>POLYTRoPOS</a:t>
            </a:r>
            <a:endParaRPr lang="en-GB" dirty="0"/>
          </a:p>
        </p:txBody>
      </p:sp>
      <p:sp>
        <p:nvSpPr>
          <p:cNvPr id="7" name="Rounded Rectangle 6"/>
          <p:cNvSpPr/>
          <p:nvPr/>
        </p:nvSpPr>
        <p:spPr>
          <a:xfrm>
            <a:off x="7921059" y="431995"/>
            <a:ext cx="3862754" cy="1542557"/>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el-GR" sz="2400" b="1" i="1" dirty="0">
                <a:effectLst>
                  <a:outerShdw blurRad="38100" dist="38100" dir="2700000" algn="tl">
                    <a:srgbClr val="000000">
                      <a:alpha val="43137"/>
                    </a:srgbClr>
                  </a:outerShdw>
                </a:effectLst>
                <a:latin typeface="Book Antiqua" panose="02040602050305030304" pitchFamily="18" charset="0"/>
                <a:cs typeface="Times New Roman" panose="02020603050405020304" pitchFamily="18" charset="0"/>
              </a:rPr>
              <a:t>ΠΟΛΥΤΡΟΠΟΣ</a:t>
            </a:r>
            <a:r>
              <a:rPr lang="en-GB" sz="1600" b="1" i="1" dirty="0">
                <a:latin typeface="Book Antiqua" panose="02040602050305030304" pitchFamily="18" charset="0"/>
                <a:cs typeface="Times New Roman" panose="02020603050405020304" pitchFamily="18" charset="0"/>
              </a:rPr>
              <a:t> </a:t>
            </a:r>
            <a:r>
              <a:rPr lang="en-GB" sz="1600" dirty="0">
                <a:latin typeface="Book Antiqua" panose="02040602050305030304" pitchFamily="18" charset="0"/>
                <a:cs typeface="Times New Roman" panose="02020603050405020304" pitchFamily="18" charset="0"/>
              </a:rPr>
              <a:t>= </a:t>
            </a:r>
            <a:r>
              <a:rPr lang="en-US" sz="1400" dirty="0"/>
              <a:t>(adj.) literally “of many turns” or “of many ways” an epithet used to describe to Ulysses in the opening verse of the Odyssey, loosely interpreted as: “resourceful” or “versatile”</a:t>
            </a:r>
          </a:p>
        </p:txBody>
      </p:sp>
      <p:sp>
        <p:nvSpPr>
          <p:cNvPr id="8" name="TextBox 7"/>
          <p:cNvSpPr txBox="1"/>
          <p:nvPr/>
        </p:nvSpPr>
        <p:spPr>
          <a:xfrm>
            <a:off x="861570" y="2683415"/>
            <a:ext cx="5231858" cy="2508379"/>
          </a:xfrm>
          <a:prstGeom prst="rect">
            <a:avLst/>
          </a:prstGeom>
          <a:noFill/>
        </p:spPr>
        <p:txBody>
          <a:bodyPr wrap="square" rtlCol="0">
            <a:spAutoFit/>
          </a:bodyPr>
          <a:lstStyle/>
          <a:p>
            <a:r>
              <a:rPr lang="en-US" sz="1600" b="1" u="sng" dirty="0"/>
              <a:t>Key features:</a:t>
            </a:r>
          </a:p>
          <a:p>
            <a:endParaRPr lang="en-US" sz="1600" dirty="0"/>
          </a:p>
          <a:p>
            <a:pPr>
              <a:spcAft>
                <a:spcPts val="1800"/>
              </a:spcAft>
              <a:buClr>
                <a:schemeClr val="tx2"/>
              </a:buClr>
            </a:pPr>
            <a:r>
              <a:rPr lang="en-US" sz="1600" dirty="0"/>
              <a:t>(1) Challenge-oriented (demand-led)</a:t>
            </a:r>
          </a:p>
          <a:p>
            <a:pPr>
              <a:spcAft>
                <a:spcPts val="1800"/>
              </a:spcAft>
              <a:buClr>
                <a:schemeClr val="tx2"/>
              </a:buClr>
            </a:pPr>
            <a:r>
              <a:rPr lang="en-US" sz="1600" dirty="0"/>
              <a:t>(2) Production-focused (+ diversification)</a:t>
            </a:r>
          </a:p>
          <a:p>
            <a:pPr>
              <a:spcAft>
                <a:spcPts val="1800"/>
              </a:spcAft>
              <a:buClr>
                <a:schemeClr val="tx2"/>
              </a:buClr>
            </a:pPr>
            <a:r>
              <a:rPr lang="en-US" sz="1600" dirty="0"/>
              <a:t>(3) Policy portfolio (multi-ministry /-level) impacts on </a:t>
            </a:r>
            <a:r>
              <a:rPr lang="en-US" sz="1600" i="1" dirty="0"/>
              <a:t>deployment</a:t>
            </a:r>
            <a:r>
              <a:rPr lang="en-US" sz="1600" dirty="0"/>
              <a:t>, </a:t>
            </a:r>
            <a:r>
              <a:rPr lang="en-US" sz="1600" i="1" dirty="0"/>
              <a:t>production</a:t>
            </a:r>
            <a:r>
              <a:rPr lang="en-US" sz="1600" dirty="0"/>
              <a:t> and </a:t>
            </a:r>
            <a:r>
              <a:rPr lang="en-US" sz="1600" i="1" dirty="0"/>
              <a:t>wellbeing</a:t>
            </a:r>
          </a:p>
          <a:p>
            <a:endParaRPr lang="en-GB" sz="1600" dirty="0"/>
          </a:p>
        </p:txBody>
      </p:sp>
      <p:sp>
        <p:nvSpPr>
          <p:cNvPr id="10" name="Content Placeholder 1"/>
          <p:cNvSpPr txBox="1">
            <a:spLocks/>
          </p:cNvSpPr>
          <p:nvPr/>
        </p:nvSpPr>
        <p:spPr>
          <a:xfrm>
            <a:off x="6178233" y="2714018"/>
            <a:ext cx="6013767" cy="4019457"/>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b="1" u="sng" dirty="0"/>
              <a:t>Advantages of the model </a:t>
            </a:r>
          </a:p>
          <a:p>
            <a:pPr>
              <a:buFont typeface="Wingdings" panose="05000000000000000000" pitchFamily="2" charset="2"/>
              <a:buChar char="ü"/>
            </a:pPr>
            <a:r>
              <a:rPr lang="en-US" sz="1600" dirty="0"/>
              <a:t>Drawing on rigorous theory and empirical regularities</a:t>
            </a:r>
          </a:p>
          <a:p>
            <a:pPr>
              <a:buFont typeface="Wingdings" panose="05000000000000000000" pitchFamily="2" charset="2"/>
              <a:buChar char="ü"/>
            </a:pPr>
            <a:r>
              <a:rPr lang="en-US" sz="1600" dirty="0"/>
              <a:t>Time dimension &amp; dynamic feedback</a:t>
            </a:r>
          </a:p>
          <a:p>
            <a:pPr>
              <a:buFont typeface="Wingdings" panose="05000000000000000000" pitchFamily="2" charset="2"/>
              <a:buChar char="ü"/>
            </a:pPr>
            <a:r>
              <a:rPr lang="en-US" sz="1600" dirty="0"/>
              <a:t>Transitions set-up &amp; </a:t>
            </a:r>
            <a:r>
              <a:rPr lang="en-US" sz="1600" i="1" dirty="0"/>
              <a:t>large-scale</a:t>
            </a:r>
            <a:r>
              <a:rPr lang="en-US" sz="1600" dirty="0"/>
              <a:t> change</a:t>
            </a:r>
          </a:p>
          <a:p>
            <a:pPr>
              <a:buFont typeface="Wingdings" panose="05000000000000000000" pitchFamily="2" charset="2"/>
              <a:buChar char="ü"/>
            </a:pPr>
            <a:r>
              <a:rPr lang="en-US" sz="1600" dirty="0"/>
              <a:t>Whole-of-government policy packages and mixes</a:t>
            </a:r>
          </a:p>
          <a:p>
            <a:pPr>
              <a:buFont typeface="Wingdings" panose="05000000000000000000" pitchFamily="2" charset="2"/>
              <a:buChar char="ü"/>
            </a:pPr>
            <a:r>
              <a:rPr lang="en-US" sz="1600" dirty="0"/>
              <a:t>Integrating multiple evidence bases &amp; other EC models </a:t>
            </a:r>
          </a:p>
          <a:p>
            <a:pPr>
              <a:buFont typeface="Wingdings" panose="05000000000000000000" pitchFamily="2" charset="2"/>
              <a:buChar char="ü"/>
            </a:pPr>
            <a:r>
              <a:rPr lang="en-US" sz="1600" dirty="0"/>
              <a:t>Communication-friendly, allowing participatory modelling </a:t>
            </a:r>
          </a:p>
        </p:txBody>
      </p:sp>
      <p:sp>
        <p:nvSpPr>
          <p:cNvPr id="9" name="TextBox 8"/>
          <p:cNvSpPr txBox="1"/>
          <p:nvPr/>
        </p:nvSpPr>
        <p:spPr>
          <a:xfrm>
            <a:off x="861570" y="4797832"/>
            <a:ext cx="5231858" cy="1815882"/>
          </a:xfrm>
          <a:prstGeom prst="rect">
            <a:avLst/>
          </a:prstGeom>
          <a:noFill/>
        </p:spPr>
        <p:txBody>
          <a:bodyPr wrap="square" rtlCol="0">
            <a:spAutoFit/>
          </a:bodyPr>
          <a:lstStyle/>
          <a:p>
            <a:r>
              <a:rPr lang="en-US" sz="1600" b="1" u="sng" dirty="0"/>
              <a:t>Current development status:</a:t>
            </a:r>
          </a:p>
          <a:p>
            <a:endParaRPr lang="en-US" sz="1600" dirty="0"/>
          </a:p>
          <a:p>
            <a:pPr marL="285750" indent="-285750">
              <a:buFont typeface="Arial" panose="020B0604020202020204" pitchFamily="34" charset="0"/>
              <a:buChar char="•"/>
            </a:pPr>
            <a:r>
              <a:rPr lang="en-GB" sz="1600" dirty="0"/>
              <a:t>Experimental prototype developed last year</a:t>
            </a:r>
          </a:p>
          <a:p>
            <a:pPr marL="285750" indent="-285750">
              <a:buFont typeface="Arial" panose="020B0604020202020204" pitchFamily="34" charset="0"/>
              <a:buChar char="•"/>
            </a:pPr>
            <a:r>
              <a:rPr lang="en-GB" sz="1600" dirty="0"/>
              <a:t>Lessons feed into a general economy model, </a:t>
            </a:r>
            <a:r>
              <a:rPr lang="en-GB" sz="1600" dirty="0" err="1"/>
              <a:t>endogenising</a:t>
            </a:r>
            <a:r>
              <a:rPr lang="en-GB" sz="1600" dirty="0"/>
              <a:t> environment and wellbeing</a:t>
            </a:r>
          </a:p>
          <a:p>
            <a:pPr marL="285750" indent="-285750">
              <a:buFont typeface="Arial" panose="020B0604020202020204" pitchFamily="34" charset="0"/>
              <a:buChar char="•"/>
            </a:pPr>
            <a:r>
              <a:rPr lang="en-GB" sz="1600" dirty="0"/>
              <a:t>Model to be tested in Sweden and Navarra in 2025</a:t>
            </a:r>
          </a:p>
          <a:p>
            <a:pPr marL="285750" indent="-285750">
              <a:buFont typeface="Arial" panose="020B0604020202020204" pitchFamily="34" charset="0"/>
              <a:buChar char="•"/>
            </a:pPr>
            <a:endParaRPr lang="en-GB" sz="1600" dirty="0"/>
          </a:p>
        </p:txBody>
      </p:sp>
    </p:spTree>
    <p:extLst>
      <p:ext uri="{BB962C8B-B14F-4D97-AF65-F5344CB8AC3E}">
        <p14:creationId xmlns:p14="http://schemas.microsoft.com/office/powerpoint/2010/main" val="18277528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5EB7D9A-354C-65BF-2CEF-D20153A5BA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8145" y="0"/>
            <a:ext cx="8865811" cy="6858000"/>
          </a:xfrm>
          <a:prstGeom prst="rect">
            <a:avLst/>
          </a:prstGeom>
        </p:spPr>
      </p:pic>
      <p:sp>
        <p:nvSpPr>
          <p:cNvPr id="3" name="Title 3">
            <a:extLst>
              <a:ext uri="{FF2B5EF4-FFF2-40B4-BE49-F238E27FC236}">
                <a16:creationId xmlns:a16="http://schemas.microsoft.com/office/drawing/2014/main" id="{66C9651A-5F37-548A-04A5-E1C1BE2F2B1E}"/>
              </a:ext>
            </a:extLst>
          </p:cNvPr>
          <p:cNvSpPr>
            <a:spLocks noGrp="1"/>
          </p:cNvSpPr>
          <p:nvPr>
            <p:ph type="title"/>
          </p:nvPr>
        </p:nvSpPr>
        <p:spPr>
          <a:xfrm>
            <a:off x="837474" y="360932"/>
            <a:ext cx="2576933" cy="1004691"/>
          </a:xfrm>
        </p:spPr>
        <p:txBody>
          <a:bodyPr/>
          <a:lstStyle/>
          <a:p>
            <a:pPr algn="ctr"/>
            <a:r>
              <a:rPr lang="en-GB" sz="2000" dirty="0" err="1"/>
              <a:t>POLYTRoPOS</a:t>
            </a:r>
            <a:r>
              <a:rPr lang="en-GB" sz="2000" dirty="0"/>
              <a:t> prototype: </a:t>
            </a:r>
            <a:br>
              <a:rPr lang="en-GB" sz="2000" dirty="0"/>
            </a:br>
            <a:r>
              <a:rPr lang="en-GB" sz="2000" dirty="0"/>
              <a:t>EU27 Renewable energy nexus</a:t>
            </a:r>
          </a:p>
        </p:txBody>
      </p:sp>
    </p:spTree>
    <p:extLst>
      <p:ext uri="{BB962C8B-B14F-4D97-AF65-F5344CB8AC3E}">
        <p14:creationId xmlns:p14="http://schemas.microsoft.com/office/powerpoint/2010/main" val="17999837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Corporate_PPT_Template.potx" id="{4E874F3A-6BB1-4334-AA3C-CB69D53C2FB0}" vid="{CFDAC62F-BBD6-4674-995E-7A3058955A7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76D3E2BC7D54D4E8EF7FC163D1A47E4" ma:contentTypeVersion="4" ma:contentTypeDescription="Create a new document." ma:contentTypeScope="" ma:versionID="3fd7b5f842ecb79c4bd1149b4850e817">
  <xsd:schema xmlns:xsd="http://www.w3.org/2001/XMLSchema" xmlns:xs="http://www.w3.org/2001/XMLSchema" xmlns:p="http://schemas.microsoft.com/office/2006/metadata/properties" xmlns:ns2="214d6826-0800-4930-88e2-74366b35be09" targetNamespace="http://schemas.microsoft.com/office/2006/metadata/properties" ma:root="true" ma:fieldsID="24e474f73cf8e723a96547e54a874f48" ns2:_="">
    <xsd:import namespace="214d6826-0800-4930-88e2-74366b35be0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14d6826-0800-4930-88e2-74366b35be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69A30A4-6AB2-4C55-B513-51421DB82239}">
  <ds:schemaRefs>
    <ds:schemaRef ds:uri="http://schemas.microsoft.com/sharepoint/v3/contenttype/forms"/>
  </ds:schemaRefs>
</ds:datastoreItem>
</file>

<file path=customXml/itemProps2.xml><?xml version="1.0" encoding="utf-8"?>
<ds:datastoreItem xmlns:ds="http://schemas.openxmlformats.org/officeDocument/2006/customXml" ds:itemID="{EEABDF2A-3663-4638-84F9-36B8C0D19F3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14d6826-0800-4930-88e2-74366b35be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18FC9D4-D3CA-4592-8ED6-ABD354988836}">
  <ds:schemaRefs>
    <ds:schemaRef ds:uri="http://schemas.openxmlformats.org/package/2006/metadata/core-properties"/>
    <ds:schemaRef ds:uri="http://schemas.microsoft.com/office/2006/documentManagement/types"/>
    <ds:schemaRef ds:uri="http://schemas.microsoft.com/office/infopath/2007/PartnerControls"/>
    <ds:schemaRef ds:uri="214d6826-0800-4930-88e2-74366b35be09"/>
    <ds:schemaRef ds:uri="http://purl.org/dc/elements/1.1/"/>
    <ds:schemaRef ds:uri="http://schemas.microsoft.com/office/2006/metadata/properties"/>
    <ds:schemaRef ds:uri="http://purl.org/dc/term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blank</Template>
  <TotalTime>70599</TotalTime>
  <Words>3475</Words>
  <Application>Microsoft Office PowerPoint</Application>
  <PresentationFormat>Widescreen</PresentationFormat>
  <Paragraphs>268</Paragraphs>
  <Slides>26</Slides>
  <Notes>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Aptos</vt:lpstr>
      <vt:lpstr>Arial</vt:lpstr>
      <vt:lpstr>Book Antiqua</vt:lpstr>
      <vt:lpstr>Calibri</vt:lpstr>
      <vt:lpstr>Calibri Light</vt:lpstr>
      <vt:lpstr>Cambria Math</vt:lpstr>
      <vt:lpstr>Times New Roman</vt:lpstr>
      <vt:lpstr>Wingdings</vt:lpstr>
      <vt:lpstr>Office Theme</vt:lpstr>
      <vt:lpstr>System dynamics for system innovation</vt:lpstr>
      <vt:lpstr>The project &amp; model: An introduction</vt:lpstr>
      <vt:lpstr>Objectives and scope</vt:lpstr>
      <vt:lpstr>Past an inflection-point, deployment follows a regular pattern</vt:lpstr>
      <vt:lpstr>The resources mobilised for the transition are enormous – and growing predictably</vt:lpstr>
      <vt:lpstr>From a tumultuous present….</vt:lpstr>
      <vt:lpstr>…to what kind of future?</vt:lpstr>
      <vt:lpstr>The model: POLYTRoPOS</vt:lpstr>
      <vt:lpstr>POLYTRoPOS prototype:  EU27 Renewable energy nexus</vt:lpstr>
      <vt:lpstr>PowerPoint Presentation</vt:lpstr>
      <vt:lpstr>End product: Under development 2025-26</vt:lpstr>
      <vt:lpstr>The model development process: prototypes, archetypes and the general model</vt:lpstr>
      <vt:lpstr>Overview of an experimental prototype:   Renewables Energy Supply (RES) deployment and production capability development in the EU</vt:lpstr>
      <vt:lpstr>Model Scope</vt:lpstr>
      <vt:lpstr>PowerPoint Presentation</vt:lpstr>
      <vt:lpstr>Simulation Results</vt:lpstr>
      <vt:lpstr>Simulation Results</vt:lpstr>
      <vt:lpstr>Scenarios: Production Capability</vt:lpstr>
      <vt:lpstr>Scenarios: Electricity Capacity </vt:lpstr>
      <vt:lpstr>Thank you</vt:lpstr>
      <vt:lpstr>To possibly show if there is interest / questions</vt:lpstr>
      <vt:lpstr>Why a System Dynamics (SD) model? </vt:lpstr>
      <vt:lpstr>PowerPoint Presentation</vt:lpstr>
      <vt:lpstr>Model Results vs Data</vt:lpstr>
      <vt:lpstr>POLYTRoPOS end product:  modules wish-list</vt:lpstr>
      <vt:lpstr>Future plans, next phase 2025-26 </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PONTIKAKIS Dimitrios (JRC-SEVILLA)</dc:creator>
  <cp:lastModifiedBy>PONTIKAKIS Dimitrios (JRC-SEVILLA)</cp:lastModifiedBy>
  <cp:revision>392</cp:revision>
  <cp:lastPrinted>2025-01-29T14:39:32Z</cp:lastPrinted>
  <dcterms:created xsi:type="dcterms:W3CDTF">2023-09-18T12:33:03Z</dcterms:created>
  <dcterms:modified xsi:type="dcterms:W3CDTF">2025-01-30T15:15:52Z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0x010100976D3E2BC7D54D4E8EF7FC163D1A47E4</vt:lpwstr>
  </property>
</Properties>
</file>