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4" r:id="rId4"/>
    <p:sldMasterId id="2147483721" r:id="rId5"/>
  </p:sldMasterIdLst>
  <p:notesMasterIdLst>
    <p:notesMasterId r:id="rId27"/>
  </p:notesMasterIdLst>
  <p:handoutMasterIdLst>
    <p:handoutMasterId r:id="rId28"/>
  </p:handoutMasterIdLst>
  <p:sldIdLst>
    <p:sldId id="275" r:id="rId6"/>
    <p:sldId id="306" r:id="rId7"/>
    <p:sldId id="463" r:id="rId8"/>
    <p:sldId id="307" r:id="rId9"/>
    <p:sldId id="457" r:id="rId10"/>
    <p:sldId id="456" r:id="rId11"/>
    <p:sldId id="458" r:id="rId12"/>
    <p:sldId id="311" r:id="rId13"/>
    <p:sldId id="328" r:id="rId14"/>
    <p:sldId id="316" r:id="rId15"/>
    <p:sldId id="312" r:id="rId16"/>
    <p:sldId id="313" r:id="rId17"/>
    <p:sldId id="324" r:id="rId18"/>
    <p:sldId id="459" r:id="rId19"/>
    <p:sldId id="326" r:id="rId20"/>
    <p:sldId id="461" r:id="rId21"/>
    <p:sldId id="315" r:id="rId22"/>
    <p:sldId id="462" r:id="rId23"/>
    <p:sldId id="321" r:id="rId24"/>
    <p:sldId id="396" r:id="rId25"/>
    <p:sldId id="289" r:id="rId26"/>
  </p:sldIdLst>
  <p:sldSz cx="12195175" cy="6858000"/>
  <p:notesSz cx="6858000" cy="9144000"/>
  <p:embeddedFontLst>
    <p:embeddedFont>
      <p:font typeface="Merriweather Light" panose="00000400000000000000" pitchFamily="2" charset="0"/>
      <p:regular r:id="rId29"/>
      <p:italic r:id="rId30"/>
    </p:embeddedFont>
    <p:embeddedFont>
      <p:font typeface="Merriweather Regular" panose="02060503050406030704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  <p:embeddedFont>
      <p:font typeface="Open Sans Light" panose="020B0306030504020204" pitchFamily="34" charset="0"/>
      <p:regular r:id="rId39"/>
      <p:italic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 lvl="0">
      <a:defRPr lang="nl-NL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>
          <p15:clr>
            <a:srgbClr val="A4A3A4"/>
          </p15:clr>
        </p15:guide>
        <p15:guide id="2" orient="horz" pos="4038">
          <p15:clr>
            <a:srgbClr val="A4A3A4"/>
          </p15:clr>
        </p15:guide>
        <p15:guide id="3" orient="horz" pos="989">
          <p15:clr>
            <a:srgbClr val="A4A3A4"/>
          </p15:clr>
        </p15:guide>
        <p15:guide id="4" orient="horz" pos="2682">
          <p15:clr>
            <a:srgbClr val="A4A3A4"/>
          </p15:clr>
        </p15:guide>
        <p15:guide id="5" orient="horz" pos="104">
          <p15:clr>
            <a:srgbClr val="A4A3A4"/>
          </p15:clr>
        </p15:guide>
        <p15:guide id="6" orient="horz" pos="3351">
          <p15:clr>
            <a:srgbClr val="A4A3A4"/>
          </p15:clr>
        </p15:guide>
        <p15:guide id="7" orient="horz" pos="3181">
          <p15:clr>
            <a:srgbClr val="A4A3A4"/>
          </p15:clr>
        </p15:guide>
        <p15:guide id="8" orient="horz" pos="1074">
          <p15:clr>
            <a:srgbClr val="A4A3A4"/>
          </p15:clr>
        </p15:guide>
        <p15:guide id="9" orient="horz" pos="3593">
          <p15:clr>
            <a:srgbClr val="A4A3A4"/>
          </p15:clr>
        </p15:guide>
        <p15:guide id="10" pos="3777">
          <p15:clr>
            <a:srgbClr val="A4A3A4"/>
          </p15:clr>
        </p15:guide>
        <p15:guide id="11" pos="739">
          <p15:clr>
            <a:srgbClr val="A4A3A4"/>
          </p15:clr>
        </p15:guide>
        <p15:guide id="12" pos="7273">
          <p15:clr>
            <a:srgbClr val="A4A3A4"/>
          </p15:clr>
        </p15:guide>
        <p15:guide id="13" pos="1604">
          <p15:clr>
            <a:srgbClr val="A4A3A4"/>
          </p15:clr>
        </p15:guide>
        <p15:guide id="14" pos="5145">
          <p15:clr>
            <a:srgbClr val="A4A3A4"/>
          </p15:clr>
        </p15:guide>
        <p15:guide id="15" pos="5282">
          <p15:clr>
            <a:srgbClr val="A4A3A4"/>
          </p15:clr>
        </p15:guide>
        <p15:guide id="16" pos="1447">
          <p15:clr>
            <a:srgbClr val="A4A3A4"/>
          </p15:clr>
        </p15:guide>
        <p15:guide id="17" pos="6651">
          <p15:clr>
            <a:srgbClr val="A4A3A4"/>
          </p15:clr>
        </p15:guide>
        <p15:guide id="18" pos="36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5"/>
    <a:srgbClr val="898989"/>
    <a:srgbClr val="633F2B"/>
    <a:srgbClr val="522980"/>
    <a:srgbClr val="6687C3"/>
    <a:srgbClr val="171D42"/>
    <a:srgbClr val="63A593"/>
    <a:srgbClr val="921E56"/>
    <a:srgbClr val="DD9562"/>
    <a:srgbClr val="D495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F6439D-16D0-4680-BF7A-676C8EEF1F12}" v="3" dt="2025-01-29T08:34:29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89016" autoAdjust="0"/>
  </p:normalViewPr>
  <p:slideViewPr>
    <p:cSldViewPr snapToGrid="0">
      <p:cViewPr varScale="1">
        <p:scale>
          <a:sx n="98" d="100"/>
          <a:sy n="98" d="100"/>
        </p:scale>
        <p:origin x="1068" y="90"/>
      </p:cViewPr>
      <p:guideLst>
        <p:guide orient="horz" pos="1530"/>
        <p:guide orient="horz" pos="4038"/>
        <p:guide orient="horz" pos="989"/>
        <p:guide orient="horz" pos="2682"/>
        <p:guide orient="horz" pos="104"/>
        <p:guide orient="horz" pos="3351"/>
        <p:guide orient="horz" pos="3181"/>
        <p:guide orient="horz" pos="1074"/>
        <p:guide orient="horz" pos="3593"/>
        <p:guide pos="3777"/>
        <p:guide pos="739"/>
        <p:guide pos="7273"/>
        <p:guide pos="1604"/>
        <p:guide pos="5145"/>
        <p:guide pos="5282"/>
        <p:guide pos="1447"/>
        <p:guide pos="6651"/>
        <p:guide pos="36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70" d="100"/>
          <a:sy n="170" d="100"/>
        </p:scale>
        <p:origin x="546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1.fntdata"/><Relationship Id="rId21" Type="http://schemas.openxmlformats.org/officeDocument/2006/relationships/slide" Target="slides/slide16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1.fntdata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ijs Janssen" userId="e6bc061c-777f-4126-9b19-88df2717202b" providerId="ADAL" clId="{AE8AF8C1-C1AA-4981-815A-8743F6233A7A}"/>
    <pc:docChg chg="addSld delSld modSld">
      <pc:chgData name="Matthijs Janssen" userId="e6bc061c-777f-4126-9b19-88df2717202b" providerId="ADAL" clId="{AE8AF8C1-C1AA-4981-815A-8743F6233A7A}" dt="2022-12-07T11:53:37.894" v="6" actId="6549"/>
      <pc:docMkLst>
        <pc:docMk/>
      </pc:docMkLst>
      <pc:sldChg chg="del">
        <pc:chgData name="Matthijs Janssen" userId="e6bc061c-777f-4126-9b19-88df2717202b" providerId="ADAL" clId="{AE8AF8C1-C1AA-4981-815A-8743F6233A7A}" dt="2022-12-07T11:52:39.536" v="1" actId="2696"/>
        <pc:sldMkLst>
          <pc:docMk/>
          <pc:sldMk cId="1436253694" sldId="351"/>
        </pc:sldMkLst>
      </pc:sldChg>
      <pc:sldChg chg="add modNotesTx">
        <pc:chgData name="Matthijs Janssen" userId="e6bc061c-777f-4126-9b19-88df2717202b" providerId="ADAL" clId="{AE8AF8C1-C1AA-4981-815A-8743F6233A7A}" dt="2022-12-07T11:53:37.894" v="6" actId="6549"/>
        <pc:sldMkLst>
          <pc:docMk/>
          <pc:sldMk cId="1567253769" sldId="351"/>
        </pc:sldMkLst>
      </pc:sldChg>
      <pc:sldChg chg="del">
        <pc:chgData name="Matthijs Janssen" userId="e6bc061c-777f-4126-9b19-88df2717202b" providerId="ADAL" clId="{AE8AF8C1-C1AA-4981-815A-8743F6233A7A}" dt="2022-12-07T11:52:53.512" v="5" actId="47"/>
        <pc:sldMkLst>
          <pc:docMk/>
          <pc:sldMk cId="3306005337" sldId="367"/>
        </pc:sldMkLst>
      </pc:sldChg>
      <pc:sldChg chg="add">
        <pc:chgData name="Matthijs Janssen" userId="e6bc061c-777f-4126-9b19-88df2717202b" providerId="ADAL" clId="{AE8AF8C1-C1AA-4981-815A-8743F6233A7A}" dt="2022-12-07T11:52:44.346" v="2"/>
        <pc:sldMkLst>
          <pc:docMk/>
          <pc:sldMk cId="3004092512" sldId="381"/>
        </pc:sldMkLst>
      </pc:sldChg>
      <pc:sldChg chg="del">
        <pc:chgData name="Matthijs Janssen" userId="e6bc061c-777f-4126-9b19-88df2717202b" providerId="ADAL" clId="{AE8AF8C1-C1AA-4981-815A-8743F6233A7A}" dt="2022-12-07T11:52:39.536" v="1" actId="2696"/>
        <pc:sldMkLst>
          <pc:docMk/>
          <pc:sldMk cId="3745196676" sldId="381"/>
        </pc:sldMkLst>
      </pc:sldChg>
      <pc:sldChg chg="add">
        <pc:chgData name="Matthijs Janssen" userId="e6bc061c-777f-4126-9b19-88df2717202b" providerId="ADAL" clId="{AE8AF8C1-C1AA-4981-815A-8743F6233A7A}" dt="2022-12-07T11:52:44.346" v="2"/>
        <pc:sldMkLst>
          <pc:docMk/>
          <pc:sldMk cId="2904895938" sldId="452"/>
        </pc:sldMkLst>
      </pc:sldChg>
      <pc:sldChg chg="del">
        <pc:chgData name="Matthijs Janssen" userId="e6bc061c-777f-4126-9b19-88df2717202b" providerId="ADAL" clId="{AE8AF8C1-C1AA-4981-815A-8743F6233A7A}" dt="2022-12-07T11:52:39.536" v="1" actId="2696"/>
        <pc:sldMkLst>
          <pc:docMk/>
          <pc:sldMk cId="3839042143" sldId="452"/>
        </pc:sldMkLst>
      </pc:sldChg>
      <pc:sldChg chg="add">
        <pc:chgData name="Matthijs Janssen" userId="e6bc061c-777f-4126-9b19-88df2717202b" providerId="ADAL" clId="{AE8AF8C1-C1AA-4981-815A-8743F6233A7A}" dt="2022-12-07T11:52:44.346" v="2"/>
        <pc:sldMkLst>
          <pc:docMk/>
          <pc:sldMk cId="822333124" sldId="453"/>
        </pc:sldMkLst>
      </pc:sldChg>
      <pc:sldChg chg="del">
        <pc:chgData name="Matthijs Janssen" userId="e6bc061c-777f-4126-9b19-88df2717202b" providerId="ADAL" clId="{AE8AF8C1-C1AA-4981-815A-8743F6233A7A}" dt="2022-12-07T11:52:39.536" v="1" actId="2696"/>
        <pc:sldMkLst>
          <pc:docMk/>
          <pc:sldMk cId="1619501636" sldId="453"/>
        </pc:sldMkLst>
      </pc:sldChg>
      <pc:sldChg chg="add del">
        <pc:chgData name="Matthijs Janssen" userId="e6bc061c-777f-4126-9b19-88df2717202b" providerId="ADAL" clId="{AE8AF8C1-C1AA-4981-815A-8743F6233A7A}" dt="2022-12-07T11:52:48.350" v="3" actId="47"/>
        <pc:sldMkLst>
          <pc:docMk/>
          <pc:sldMk cId="1042946313" sldId="454"/>
        </pc:sldMkLst>
      </pc:sldChg>
      <pc:sldChg chg="del">
        <pc:chgData name="Matthijs Janssen" userId="e6bc061c-777f-4126-9b19-88df2717202b" providerId="ADAL" clId="{AE8AF8C1-C1AA-4981-815A-8743F6233A7A}" dt="2022-12-07T11:52:39.536" v="1" actId="2696"/>
        <pc:sldMkLst>
          <pc:docMk/>
          <pc:sldMk cId="1921404314" sldId="454"/>
        </pc:sldMkLst>
      </pc:sldChg>
      <pc:sldChg chg="del">
        <pc:chgData name="Matthijs Janssen" userId="e6bc061c-777f-4126-9b19-88df2717202b" providerId="ADAL" clId="{AE8AF8C1-C1AA-4981-815A-8743F6233A7A}" dt="2022-12-07T11:52:53.031" v="4" actId="47"/>
        <pc:sldMkLst>
          <pc:docMk/>
          <pc:sldMk cId="4185621436" sldId="455"/>
        </pc:sldMkLst>
      </pc:sldChg>
      <pc:sldChg chg="add">
        <pc:chgData name="Matthijs Janssen" userId="e6bc061c-777f-4126-9b19-88df2717202b" providerId="ADAL" clId="{AE8AF8C1-C1AA-4981-815A-8743F6233A7A}" dt="2022-12-07T11:52:20.813" v="0"/>
        <pc:sldMkLst>
          <pc:docMk/>
          <pc:sldMk cId="746843163" sldId="460"/>
        </pc:sldMkLst>
      </pc:sldChg>
    </pc:docChg>
  </pc:docChgLst>
  <pc:docChgLst>
    <pc:chgData name="Matthijs Janssen" userId="e6bc061c-777f-4126-9b19-88df2717202b" providerId="ADAL" clId="{23F6439D-16D0-4680-BF7A-676C8EEF1F12}"/>
    <pc:docChg chg="undo custSel delSld modSld">
      <pc:chgData name="Matthijs Janssen" userId="e6bc061c-777f-4126-9b19-88df2717202b" providerId="ADAL" clId="{23F6439D-16D0-4680-BF7A-676C8EEF1F12}" dt="2025-01-29T08:36:45.935" v="60" actId="729"/>
      <pc:docMkLst>
        <pc:docMk/>
      </pc:docMkLst>
      <pc:sldChg chg="modAnim">
        <pc:chgData name="Matthijs Janssen" userId="e6bc061c-777f-4126-9b19-88df2717202b" providerId="ADAL" clId="{23F6439D-16D0-4680-BF7A-676C8EEF1F12}" dt="2025-01-29T08:34:29.293" v="49"/>
        <pc:sldMkLst>
          <pc:docMk/>
          <pc:sldMk cId="3869638735" sldId="312"/>
        </pc:sldMkLst>
      </pc:sldChg>
      <pc:sldChg chg="modSp mod">
        <pc:chgData name="Matthijs Janssen" userId="e6bc061c-777f-4126-9b19-88df2717202b" providerId="ADAL" clId="{23F6439D-16D0-4680-BF7A-676C8EEF1F12}" dt="2025-01-29T08:34:58.674" v="50" actId="948"/>
        <pc:sldMkLst>
          <pc:docMk/>
          <pc:sldMk cId="3167807788" sldId="324"/>
        </pc:sldMkLst>
        <pc:graphicFrameChg chg="modGraphic">
          <ac:chgData name="Matthijs Janssen" userId="e6bc061c-777f-4126-9b19-88df2717202b" providerId="ADAL" clId="{23F6439D-16D0-4680-BF7A-676C8EEF1F12}" dt="2025-01-29T08:34:58.674" v="50" actId="948"/>
          <ac:graphicFrameMkLst>
            <pc:docMk/>
            <pc:sldMk cId="3167807788" sldId="324"/>
            <ac:graphicFrameMk id="9" creationId="{4C50F66B-84DE-4358-8A48-D36628FC1C94}"/>
          </ac:graphicFrameMkLst>
        </pc:graphicFrameChg>
      </pc:sldChg>
      <pc:sldChg chg="del">
        <pc:chgData name="Matthijs Janssen" userId="e6bc061c-777f-4126-9b19-88df2717202b" providerId="ADAL" clId="{23F6439D-16D0-4680-BF7A-676C8EEF1F12}" dt="2025-01-29T08:36:33.109" v="57" actId="47"/>
        <pc:sldMkLst>
          <pc:docMk/>
          <pc:sldMk cId="1567253769" sldId="351"/>
        </pc:sldMkLst>
      </pc:sldChg>
      <pc:sldChg chg="del">
        <pc:chgData name="Matthijs Janssen" userId="e6bc061c-777f-4126-9b19-88df2717202b" providerId="ADAL" clId="{23F6439D-16D0-4680-BF7A-676C8EEF1F12}" dt="2025-01-29T08:36:26.170" v="52" actId="47"/>
        <pc:sldMkLst>
          <pc:docMk/>
          <pc:sldMk cId="1410106528" sldId="380"/>
        </pc:sldMkLst>
      </pc:sldChg>
      <pc:sldChg chg="del">
        <pc:chgData name="Matthijs Janssen" userId="e6bc061c-777f-4126-9b19-88df2717202b" providerId="ADAL" clId="{23F6439D-16D0-4680-BF7A-676C8EEF1F12}" dt="2025-01-29T08:36:33.960" v="58" actId="47"/>
        <pc:sldMkLst>
          <pc:docMk/>
          <pc:sldMk cId="3004092512" sldId="381"/>
        </pc:sldMkLst>
      </pc:sldChg>
      <pc:sldChg chg="del">
        <pc:chgData name="Matthijs Janssen" userId="e6bc061c-777f-4126-9b19-88df2717202b" providerId="ADAL" clId="{23F6439D-16D0-4680-BF7A-676C8EEF1F12}" dt="2025-01-29T08:36:31.566" v="54" actId="47"/>
        <pc:sldMkLst>
          <pc:docMk/>
          <pc:sldMk cId="2024291647" sldId="390"/>
        </pc:sldMkLst>
      </pc:sldChg>
      <pc:sldChg chg="del">
        <pc:chgData name="Matthijs Janssen" userId="e6bc061c-777f-4126-9b19-88df2717202b" providerId="ADAL" clId="{23F6439D-16D0-4680-BF7A-676C8EEF1F12}" dt="2025-01-29T08:36:30.911" v="53" actId="47"/>
        <pc:sldMkLst>
          <pc:docMk/>
          <pc:sldMk cId="2349756496" sldId="391"/>
        </pc:sldMkLst>
      </pc:sldChg>
      <pc:sldChg chg="mod modShow">
        <pc:chgData name="Matthijs Janssen" userId="e6bc061c-777f-4126-9b19-88df2717202b" providerId="ADAL" clId="{23F6439D-16D0-4680-BF7A-676C8EEF1F12}" dt="2025-01-29T08:36:45.935" v="60" actId="729"/>
        <pc:sldMkLst>
          <pc:docMk/>
          <pc:sldMk cId="2771627969" sldId="396"/>
        </pc:sldMkLst>
      </pc:sldChg>
      <pc:sldChg chg="del">
        <pc:chgData name="Matthijs Janssen" userId="e6bc061c-777f-4126-9b19-88df2717202b" providerId="ADAL" clId="{23F6439D-16D0-4680-BF7A-676C8EEF1F12}" dt="2025-01-29T08:36:32.085" v="55" actId="47"/>
        <pc:sldMkLst>
          <pc:docMk/>
          <pc:sldMk cId="2904895938" sldId="452"/>
        </pc:sldMkLst>
      </pc:sldChg>
      <pc:sldChg chg="del">
        <pc:chgData name="Matthijs Janssen" userId="e6bc061c-777f-4126-9b19-88df2717202b" providerId="ADAL" clId="{23F6439D-16D0-4680-BF7A-676C8EEF1F12}" dt="2025-01-29T08:36:32.619" v="56" actId="47"/>
        <pc:sldMkLst>
          <pc:docMk/>
          <pc:sldMk cId="822333124" sldId="453"/>
        </pc:sldMkLst>
      </pc:sldChg>
      <pc:sldChg chg="modSp mod">
        <pc:chgData name="Matthijs Janssen" userId="e6bc061c-777f-4126-9b19-88df2717202b" providerId="ADAL" clId="{23F6439D-16D0-4680-BF7A-676C8EEF1F12}" dt="2025-01-29T08:32:41.809" v="27" actId="1035"/>
        <pc:sldMkLst>
          <pc:docMk/>
          <pc:sldMk cId="2046868222" sldId="456"/>
        </pc:sldMkLst>
        <pc:graphicFrameChg chg="mod modGraphic">
          <ac:chgData name="Matthijs Janssen" userId="e6bc061c-777f-4126-9b19-88df2717202b" providerId="ADAL" clId="{23F6439D-16D0-4680-BF7A-676C8EEF1F12}" dt="2025-01-29T08:32:41.809" v="27" actId="1035"/>
          <ac:graphicFrameMkLst>
            <pc:docMk/>
            <pc:sldMk cId="2046868222" sldId="456"/>
            <ac:graphicFrameMk id="5" creationId="{3502C968-DE2E-4BE0-B358-1A49C121D003}"/>
          </ac:graphicFrameMkLst>
        </pc:graphicFrameChg>
      </pc:sldChg>
      <pc:sldChg chg="modSp mod">
        <pc:chgData name="Matthijs Janssen" userId="e6bc061c-777f-4126-9b19-88df2717202b" providerId="ADAL" clId="{23F6439D-16D0-4680-BF7A-676C8EEF1F12}" dt="2025-01-29T08:33:35.950" v="48" actId="14100"/>
        <pc:sldMkLst>
          <pc:docMk/>
          <pc:sldMk cId="668677228" sldId="458"/>
        </pc:sldMkLst>
        <pc:spChg chg="mod">
          <ac:chgData name="Matthijs Janssen" userId="e6bc061c-777f-4126-9b19-88df2717202b" providerId="ADAL" clId="{23F6439D-16D0-4680-BF7A-676C8EEF1F12}" dt="2025-01-29T08:33:35.950" v="48" actId="14100"/>
          <ac:spMkLst>
            <pc:docMk/>
            <pc:sldMk cId="668677228" sldId="458"/>
            <ac:spMk id="2" creationId="{B45C7B42-A46E-4D2D-AE7A-836AF5DA73D7}"/>
          </ac:spMkLst>
        </pc:spChg>
      </pc:sldChg>
      <pc:sldChg chg="del">
        <pc:chgData name="Matthijs Janssen" userId="e6bc061c-777f-4126-9b19-88df2717202b" providerId="ADAL" clId="{23F6439D-16D0-4680-BF7A-676C8EEF1F12}" dt="2025-01-29T08:36:37.339" v="59" actId="47"/>
        <pc:sldMkLst>
          <pc:docMk/>
          <pc:sldMk cId="746843163" sldId="460"/>
        </pc:sldMkLst>
      </pc:sldChg>
      <pc:sldChg chg="mod modShow">
        <pc:chgData name="Matthijs Janssen" userId="e6bc061c-777f-4126-9b19-88df2717202b" providerId="ADAL" clId="{23F6439D-16D0-4680-BF7A-676C8EEF1F12}" dt="2025-01-29T08:35:44.363" v="51" actId="729"/>
        <pc:sldMkLst>
          <pc:docMk/>
          <pc:sldMk cId="3899075154" sldId="46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lisservices-my.sharepoint.com/personal/m_j_janssen_uu_nl/Documents/JRC%20TPI%20-%20shared%20folder/TPI%20identification_v07-01-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ceuropaeu.sharepoint.com/teams/GRP-PRIWorkingGroups-Experts/Shared%20Documents/z%20Experts/Application%20screening%20-%20Dimensio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67130484716828"/>
          <c:y val="0.1304574735276712"/>
          <c:w val="0.30770931462281037"/>
          <c:h val="0.81714071227289786"/>
        </c:manualLayout>
      </c:layout>
      <c:radarChart>
        <c:radarStyle val="marker"/>
        <c:varyColors val="0"/>
        <c:ser>
          <c:idx val="0"/>
          <c:order val="0"/>
          <c:tx>
            <c:strRef>
              <c:f>'TPI cases'!$AZ$23</c:f>
              <c:strCache>
                <c:ptCount val="1"/>
                <c:pt idx="0">
                  <c:v>Initial profile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'TPI cases'!$BA$16:$BE$16</c:f>
              <c:strCache>
                <c:ptCount val="5"/>
                <c:pt idx="0">
                  <c:v>Directionality</c:v>
                </c:pt>
                <c:pt idx="1">
                  <c:v>Societal Goal</c:v>
                </c:pt>
                <c:pt idx="2">
                  <c:v>Cross-silo policies</c:v>
                </c:pt>
                <c:pt idx="3">
                  <c:v>Mobilizing demand-side</c:v>
                </c:pt>
                <c:pt idx="4">
                  <c:v>Stakeholder involvement</c:v>
                </c:pt>
              </c:strCache>
            </c:strRef>
          </c:cat>
          <c:val>
            <c:numRef>
              <c:f>'TPI cases'!$BA$23:$BE$23</c:f>
              <c:numCache>
                <c:formatCode>General</c:formatCode>
                <c:ptCount val="5"/>
                <c:pt idx="0">
                  <c:v>1</c:v>
                </c:pt>
                <c:pt idx="1">
                  <c:v>0.5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E4-4A73-80F5-F4D30FEAE6F2}"/>
            </c:ext>
          </c:extLst>
        </c:ser>
        <c:ser>
          <c:idx val="1"/>
          <c:order val="1"/>
          <c:tx>
            <c:strRef>
              <c:f>'TPI cases'!$AZ$24</c:f>
              <c:strCache>
                <c:ptCount val="1"/>
                <c:pt idx="0">
                  <c:v>Current profile</c:v>
                </c:pt>
              </c:strCache>
            </c:strRef>
          </c:tx>
          <c:spPr>
            <a:ln w="28575" cap="rnd">
              <a:solidFill>
                <a:srgbClr val="ED7D2D"/>
              </a:solidFill>
              <a:round/>
            </a:ln>
            <a:effectLst/>
          </c:spPr>
          <c:marker>
            <c:symbol val="none"/>
          </c:marker>
          <c:cat>
            <c:strRef>
              <c:f>'TPI cases'!$BA$16:$BE$16</c:f>
              <c:strCache>
                <c:ptCount val="5"/>
                <c:pt idx="0">
                  <c:v>Directionality</c:v>
                </c:pt>
                <c:pt idx="1">
                  <c:v>Societal Goal</c:v>
                </c:pt>
                <c:pt idx="2">
                  <c:v>Cross-silo policies</c:v>
                </c:pt>
                <c:pt idx="3">
                  <c:v>Mobilizing demand-side</c:v>
                </c:pt>
                <c:pt idx="4">
                  <c:v>Stakeholder involvement</c:v>
                </c:pt>
              </c:strCache>
            </c:strRef>
          </c:cat>
          <c:val>
            <c:numRef>
              <c:f>'TPI cases'!$BA$24:$BE$24</c:f>
              <c:numCache>
                <c:formatCode>General</c:formatCode>
                <c:ptCount val="5"/>
                <c:pt idx="0">
                  <c:v>3</c:v>
                </c:pt>
                <c:pt idx="1">
                  <c:v>3.5</c:v>
                </c:pt>
                <c:pt idx="2">
                  <c:v>4</c:v>
                </c:pt>
                <c:pt idx="3">
                  <c:v>3.5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E4-4A73-80F5-F4D30FEAE6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4333520"/>
        <c:axId val="634335120"/>
      </c:radarChart>
      <c:catAx>
        <c:axId val="634333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634335120"/>
        <c:crosses val="autoZero"/>
        <c:auto val="1"/>
        <c:lblAlgn val="ctr"/>
        <c:lblOffset val="100"/>
        <c:noMultiLvlLbl val="0"/>
      </c:catAx>
      <c:valAx>
        <c:axId val="634335120"/>
        <c:scaling>
          <c:orientation val="minMax"/>
          <c:max val="4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34333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>
          <a:lumMod val="85000"/>
        </a:schemeClr>
      </a:solidFill>
      <a:round/>
    </a:ln>
    <a:effectLst/>
  </c:spPr>
  <c:txPr>
    <a:bodyPr/>
    <a:lstStyle/>
    <a:p>
      <a:pPr>
        <a:defRPr sz="1400"/>
      </a:pPr>
      <a:endParaRPr lang="en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'Analysis WG2'!$L$1</c:f>
              <c:strCache>
                <c:ptCount val="1"/>
                <c:pt idx="0">
                  <c:v>Planned-Aspired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'Analysis WG2'!$F$2:$F$14</c:f>
              <c:strCache>
                <c:ptCount val="13"/>
                <c:pt idx="0">
                  <c:v>1a: Grand challenges as a new, broader goal for policy</c:v>
                </c:pt>
                <c:pt idx="1">
                  <c:v>1b: Shift in the innovation agenda to focus on socio-technical transitions</c:v>
                </c:pt>
                <c:pt idx="2">
                  <c:v>1c: Focus on local missions</c:v>
                </c:pt>
                <c:pt idx="3">
                  <c:v>2a: A clear direction of change is set</c:v>
                </c:pt>
                <c:pt idx="4">
                  <c:v>2b: Bottom-up approaches complement top-down policies</c:v>
                </c:pt>
                <c:pt idx="5">
                  <c:v>3a: Varied and complex set of policy instruments</c:v>
                </c:pt>
                <c:pt idx="6">
                  <c:v>3b: Policies for regime destabilisation are included</c:v>
                </c:pt>
                <c:pt idx="7">
                  <c:v>3c: Balanced policy mixes</c:v>
                </c:pt>
                <c:pt idx="8">
                  <c:v>4a: Purposeful identification of a broad set of relevant actors</c:v>
                </c:pt>
                <c:pt idx="9">
                  <c:v>4b: Effective engagement of a broad set of relevant actors</c:v>
                </c:pt>
                <c:pt idx="10">
                  <c:v>4c: Coalitions of the willing for missions</c:v>
                </c:pt>
                <c:pt idx="11">
                  <c:v>5a: Tentative governance</c:v>
                </c:pt>
                <c:pt idx="12">
                  <c:v>5b: Policy coordination</c:v>
                </c:pt>
              </c:strCache>
            </c:strRef>
          </c:cat>
          <c:val>
            <c:numRef>
              <c:f>'Analysis WG2'!$L$2:$L$14</c:f>
              <c:numCache>
                <c:formatCode>0%</c:formatCode>
                <c:ptCount val="13"/>
                <c:pt idx="0">
                  <c:v>0.56666666666666665</c:v>
                </c:pt>
                <c:pt idx="1">
                  <c:v>0.5</c:v>
                </c:pt>
                <c:pt idx="2">
                  <c:v>0.43333333333333335</c:v>
                </c:pt>
                <c:pt idx="3">
                  <c:v>0.23333333333333334</c:v>
                </c:pt>
                <c:pt idx="4">
                  <c:v>0.46666666666666667</c:v>
                </c:pt>
                <c:pt idx="5">
                  <c:v>0.4</c:v>
                </c:pt>
                <c:pt idx="6">
                  <c:v>0</c:v>
                </c:pt>
                <c:pt idx="7">
                  <c:v>0.2</c:v>
                </c:pt>
                <c:pt idx="8">
                  <c:v>0.6333333333333333</c:v>
                </c:pt>
                <c:pt idx="9">
                  <c:v>0.46666666666666667</c:v>
                </c:pt>
                <c:pt idx="10">
                  <c:v>0.16666666666666666</c:v>
                </c:pt>
                <c:pt idx="11">
                  <c:v>0.23333333333333334</c:v>
                </c:pt>
                <c:pt idx="12">
                  <c:v>0.43333333333333335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A-4F4B-99AC-890715BB6F03}"/>
            </c:ext>
          </c:extLst>
        </c:ser>
        <c:ser>
          <c:idx val="1"/>
          <c:order val="1"/>
          <c:tx>
            <c:strRef>
              <c:f>'Analysis WG2'!$M$1</c:f>
              <c:strCache>
                <c:ptCount val="1"/>
                <c:pt idx="0">
                  <c:v>Implemented-Deployed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'Analysis WG2'!$F$2:$F$14</c:f>
              <c:strCache>
                <c:ptCount val="13"/>
                <c:pt idx="0">
                  <c:v>1a: Grand challenges as a new, broader goal for policy</c:v>
                </c:pt>
                <c:pt idx="1">
                  <c:v>1b: Shift in the innovation agenda to focus on socio-technical transitions</c:v>
                </c:pt>
                <c:pt idx="2">
                  <c:v>1c: Focus on local missions</c:v>
                </c:pt>
                <c:pt idx="3">
                  <c:v>2a: A clear direction of change is set</c:v>
                </c:pt>
                <c:pt idx="4">
                  <c:v>2b: Bottom-up approaches complement top-down policies</c:v>
                </c:pt>
                <c:pt idx="5">
                  <c:v>3a: Varied and complex set of policy instruments</c:v>
                </c:pt>
                <c:pt idx="6">
                  <c:v>3b: Policies for regime destabilisation are included</c:v>
                </c:pt>
                <c:pt idx="7">
                  <c:v>3c: Balanced policy mixes</c:v>
                </c:pt>
                <c:pt idx="8">
                  <c:v>4a: Purposeful identification of a broad set of relevant actors</c:v>
                </c:pt>
                <c:pt idx="9">
                  <c:v>4b: Effective engagement of a broad set of relevant actors</c:v>
                </c:pt>
                <c:pt idx="10">
                  <c:v>4c: Coalitions of the willing for missions</c:v>
                </c:pt>
                <c:pt idx="11">
                  <c:v>5a: Tentative governance</c:v>
                </c:pt>
                <c:pt idx="12">
                  <c:v>5b: Policy coordination</c:v>
                </c:pt>
              </c:strCache>
            </c:strRef>
          </c:cat>
          <c:val>
            <c:numRef>
              <c:f>'Analysis WG2'!$M$2:$M$14</c:f>
              <c:numCache>
                <c:formatCode>0%</c:formatCode>
                <c:ptCount val="13"/>
                <c:pt idx="0">
                  <c:v>0.16666666666666666</c:v>
                </c:pt>
                <c:pt idx="1">
                  <c:v>0.13333333333333333</c:v>
                </c:pt>
                <c:pt idx="2">
                  <c:v>0.23333333333333334</c:v>
                </c:pt>
                <c:pt idx="3">
                  <c:v>0.13333333333333333</c:v>
                </c:pt>
                <c:pt idx="4">
                  <c:v>0.36666666666666664</c:v>
                </c:pt>
                <c:pt idx="5">
                  <c:v>0.13333333333333333</c:v>
                </c:pt>
                <c:pt idx="6">
                  <c:v>0</c:v>
                </c:pt>
                <c:pt idx="7">
                  <c:v>0.13333333333333333</c:v>
                </c:pt>
                <c:pt idx="8">
                  <c:v>0.4</c:v>
                </c:pt>
                <c:pt idx="9">
                  <c:v>0.23333333333333334</c:v>
                </c:pt>
                <c:pt idx="10">
                  <c:v>3.3333333333333333E-2</c:v>
                </c:pt>
                <c:pt idx="11">
                  <c:v>0.16666666666666666</c:v>
                </c:pt>
                <c:pt idx="12">
                  <c:v>0.13333333333333333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4A-4F4B-99AC-890715BB6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20105400"/>
        <c:axId val="820105720"/>
      </c:barChart>
      <c:catAx>
        <c:axId val="8201054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20105720"/>
        <c:crosses val="autoZero"/>
        <c:auto val="1"/>
        <c:lblAlgn val="ctr"/>
        <c:lblOffset val="100"/>
        <c:noMultiLvlLbl val="0"/>
      </c:catAx>
      <c:valAx>
        <c:axId val="820105720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20105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solidFill>
        <a:schemeClr val="accent6"/>
      </a:solidFill>
    </a:ln>
    <a:effectLst/>
  </c:spPr>
  <c:txPr>
    <a:bodyPr/>
    <a:lstStyle/>
    <a:p>
      <a:pPr>
        <a:defRPr sz="1600"/>
      </a:pPr>
      <a:endParaRPr lang="en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Merriweather Regular" panose="02060503050406030704" pitchFamily="18" charset="77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562E9-F970-40C5-8076-BA5383048925}" type="datetimeFigureOut">
              <a:rPr lang="en-GB" smtClean="0">
                <a:latin typeface="Merriweather Regular" panose="02060503050406030704" pitchFamily="18" charset="77"/>
              </a:rPr>
              <a:t>29/01/2025</a:t>
            </a:fld>
            <a:endParaRPr lang="en-GB">
              <a:latin typeface="Merriweather Regular" panose="02060503050406030704" pitchFamily="18" charset="77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Merriweather Regular" panose="02060503050406030704" pitchFamily="18" charset="77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7BDD4-EA2B-47CA-A27F-5DCC43F23FEF}" type="slidenum">
              <a:rPr lang="en-GB" smtClean="0">
                <a:latin typeface="Merriweather Regular" panose="02060503050406030704" pitchFamily="18" charset="77"/>
              </a:rPr>
              <a:t>‹nr.›</a:t>
            </a:fld>
            <a:endParaRPr lang="en-GB">
              <a:latin typeface="Merriweather Regular" panose="020605030504060307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6872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erriweather Regular" panose="02060503050406030704" pitchFamily="18" charset="77"/>
              </a:defRPr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erriweather Regular" panose="02060503050406030704" pitchFamily="18" charset="77"/>
              </a:defRPr>
            </a:lvl1pPr>
          </a:lstStyle>
          <a:p>
            <a:fld id="{7CAC0B33-3943-42F1-973C-9CDD51C76BBD}" type="datetimeFigureOut">
              <a:rPr lang="en-GB" smtClean="0"/>
              <a:pPr/>
              <a:t>29/01/2025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erriweather Regular" panose="02060503050406030704" pitchFamily="18" charset="77"/>
              </a:defRPr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erriweather Regular" panose="02060503050406030704" pitchFamily="18" charset="77"/>
              </a:defRPr>
            </a:lvl1pPr>
          </a:lstStyle>
          <a:p>
            <a:fld id="{697381A9-0C9E-4D3A-A28B-AC4E168A57B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893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erriweather Regular" panose="02060503050406030704" pitchFamily="18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erriweather Regular" panose="02060503050406030704" pitchFamily="18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erriweather Regular" panose="02060503050406030704" pitchFamily="18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erriweather Regular" panose="02060503050406030704" pitchFamily="18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erriweather Regular" panose="02060503050406030704" pitchFamily="18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381A9-0C9E-4D3A-A28B-AC4E168A57BC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290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Organisational structures, processes and capabilities of public organisations through which the interactions between government and societal actors are organised and through which policy is being shaped and implemented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381A9-0C9E-4D3A-A28B-AC4E168A57BC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749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381A9-0C9E-4D3A-A28B-AC4E168A57BC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814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</a:rPr>
              <a:t>Structuring debate on TPI implementation. Uncovering implementation issues.</a:t>
            </a:r>
          </a:p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381A9-0C9E-4D3A-A28B-AC4E168A57BC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57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blad geel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9F183073-10E5-1148-8165-AEA6349E1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85375" y="512910"/>
            <a:ext cx="1853435" cy="216025"/>
          </a:xfrm>
          <a:prstGeom prst="rect">
            <a:avLst/>
          </a:prstGeom>
        </p:spPr>
        <p:txBody>
          <a:bodyPr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7990374F-3182-3F4C-8F48-187BC7686E2A}" type="datetime1">
              <a:rPr lang="nl-NL" noProof="0" smtClean="0"/>
              <a:t>29-1-2025</a:t>
            </a:fld>
            <a:endParaRPr lang="nl-NL" noProof="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DA766916-94F7-0248-8885-8F8D13BD2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3" y="0"/>
            <a:ext cx="3198329" cy="1268759"/>
          </a:xfrm>
          <a:prstGeom prst="rect">
            <a:avLst/>
          </a:prstGeom>
          <a:ln>
            <a:noFill/>
          </a:ln>
        </p:spPr>
      </p:pic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509A3404-C322-574D-996D-93CFC22960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6621" y="5800328"/>
            <a:ext cx="5041933" cy="21716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/>
              <a:t>Naam Achternaam</a:t>
            </a:r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D6F025CA-08AA-BB4D-A7AA-3CD26CC85F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76621" y="6017497"/>
            <a:ext cx="5041933" cy="270592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/>
              <a:t>Functie</a:t>
            </a:r>
          </a:p>
        </p:txBody>
      </p:sp>
      <p:sp>
        <p:nvSpPr>
          <p:cNvPr id="41" name="Titel 1">
            <a:extLst>
              <a:ext uri="{FF2B5EF4-FFF2-40B4-BE49-F238E27FC236}">
                <a16:creationId xmlns:a16="http://schemas.microsoft.com/office/drawing/2014/main" id="{75804E32-4442-4548-B1CA-E4A4F92AB2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291" y="1196750"/>
            <a:ext cx="11374639" cy="4603578"/>
          </a:xfrm>
          <a:prstGeom prst="rect">
            <a:avLst/>
          </a:prstGeom>
        </p:spPr>
        <p:txBody>
          <a:bodyPr anchor="ctr" anchorCtr="0"/>
          <a:lstStyle>
            <a:lvl1pPr algn="ctr">
              <a:defRPr sz="4100" b="0" i="1"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Plaats hier een titel</a:t>
            </a:r>
            <a:br>
              <a:rPr lang="nl-NL" noProof="0" dirty="0"/>
            </a:br>
            <a:r>
              <a:rPr lang="nl-NL" noProof="0" dirty="0"/>
              <a:t>die de aandacht vraagt</a:t>
            </a:r>
          </a:p>
        </p:txBody>
      </p:sp>
      <p:sp>
        <p:nvSpPr>
          <p:cNvPr id="12" name="Tijdelijke aanduiding voor tekst 30">
            <a:extLst>
              <a:ext uri="{FF2B5EF4-FFF2-40B4-BE49-F238E27FC236}">
                <a16:creationId xmlns:a16="http://schemas.microsoft.com/office/drawing/2014/main" id="{C482619B-A308-6A45-8328-69A6510361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70048" y="501834"/>
            <a:ext cx="6820154" cy="227101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1200" b="0" i="0" u="none" strike="noStrike" cap="all" spc="50" baseline="0" smtClean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Naam sub-afzender</a:t>
            </a:r>
          </a:p>
        </p:txBody>
      </p:sp>
    </p:spTree>
    <p:extLst>
      <p:ext uri="{BB962C8B-B14F-4D97-AF65-F5344CB8AC3E}">
        <p14:creationId xmlns:p14="http://schemas.microsoft.com/office/powerpoint/2010/main" val="437315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11">
          <p15:clr>
            <a:srgbClr val="FBAE40"/>
          </p15:clr>
        </p15:guide>
        <p15:guide id="7" pos="6200">
          <p15:clr>
            <a:srgbClr val="FBAE40"/>
          </p15:clr>
        </p15:guide>
        <p15:guide id="8" pos="6290">
          <p15:clr>
            <a:srgbClr val="FBAE40"/>
          </p15:clr>
        </p15:guide>
        <p15:guide id="9" pos="4998">
          <p15:clr>
            <a:srgbClr val="FBAE40"/>
          </p15:clr>
        </p15:guide>
        <p15:guide id="10" pos="3864">
          <p15:clr>
            <a:srgbClr val="FBAE40"/>
          </p15:clr>
        </p15:guide>
        <p15:guide id="11" pos="3773">
          <p15:clr>
            <a:srgbClr val="FBAE40"/>
          </p15:clr>
        </p15:guide>
        <p15:guide id="12" pos="2662">
          <p15:clr>
            <a:srgbClr val="FBAE40"/>
          </p15:clr>
        </p15:guide>
        <p15:guide id="13" pos="2571">
          <p15:clr>
            <a:srgbClr val="FBAE40"/>
          </p15:clr>
        </p15:guide>
        <p15:guide id="14" pos="1460">
          <p15:clr>
            <a:srgbClr val="FBAE40"/>
          </p15:clr>
        </p15:guide>
        <p15:guide id="15" pos="1346">
          <p15:clr>
            <a:srgbClr val="FBAE40"/>
          </p15:clr>
        </p15:guide>
        <p15:guide id="20" orient="horz" pos="754">
          <p15:clr>
            <a:srgbClr val="FBAE40"/>
          </p15:clr>
        </p15:guide>
        <p15:guide id="21" orient="horz" pos="2115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/ citaa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">
            <a:extLst>
              <a:ext uri="{FF2B5EF4-FFF2-40B4-BE49-F238E27FC236}">
                <a16:creationId xmlns:a16="http://schemas.microsoft.com/office/drawing/2014/main" id="{2133EB5A-69B9-1740-8101-0C004BB7DA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291" y="1180848"/>
            <a:ext cx="11374640" cy="4459936"/>
          </a:xfrm>
          <a:prstGeom prst="rect">
            <a:avLst/>
          </a:prstGeom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 b="0" i="1"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Hoofdstuktitel of Quote slide.</a:t>
            </a:r>
            <a:br>
              <a:rPr lang="nl-NL" noProof="0" dirty="0"/>
            </a:br>
            <a:r>
              <a:rPr lang="nl-NL" noProof="0" dirty="0"/>
              <a:t>(Vul Naam Achternaam en Functie niet in, </a:t>
            </a:r>
            <a:br>
              <a:rPr lang="nl-NL" noProof="0" dirty="0"/>
            </a:br>
            <a:r>
              <a:rPr lang="nl-NL" noProof="0" dirty="0"/>
              <a:t>in geval van hoofdstuktitel.)</a:t>
            </a:r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509A3404-C322-574D-996D-93CFC22960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8225" y="5640784"/>
            <a:ext cx="5038725" cy="217169"/>
          </a:xfrm>
          <a:prstGeom prst="rect">
            <a:avLst/>
          </a:prstGeom>
        </p:spPr>
        <p:txBody>
          <a:bodyPr/>
          <a:lstStyle>
            <a:lvl1pPr algn="ctr"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Naam Achternaam</a:t>
            </a:r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D6F025CA-08AA-BB4D-A7AA-3CD26CC85F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78225" y="5865904"/>
            <a:ext cx="5038725" cy="270592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Functie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DC8FAC9-B7A6-D245-A721-1BE50C9FF2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2079C86-6110-4848-A2CC-58ED58DB8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B01C4994-C59B-EF41-BC32-F6972465BEA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C0908938-AB0E-3A4D-8A8F-E64EFCF74EEF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2" name="Tijdelijke aanduiding voor tekst 8">
            <a:extLst>
              <a:ext uri="{FF2B5EF4-FFF2-40B4-BE49-F238E27FC236}">
                <a16:creationId xmlns:a16="http://schemas.microsoft.com/office/drawing/2014/main" id="{36B8F763-FA85-EF43-B208-0EB18872F1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78225" y="6153579"/>
            <a:ext cx="631148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91422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11">
          <p15:clr>
            <a:srgbClr val="FBAE40"/>
          </p15:clr>
        </p15:guide>
        <p15:guide id="7" pos="6200">
          <p15:clr>
            <a:srgbClr val="FBAE40"/>
          </p15:clr>
        </p15:guide>
        <p15:guide id="8" pos="6290">
          <p15:clr>
            <a:srgbClr val="FBAE40"/>
          </p15:clr>
        </p15:guide>
        <p15:guide id="9" pos="4998">
          <p15:clr>
            <a:srgbClr val="FBAE40"/>
          </p15:clr>
        </p15:guide>
        <p15:guide id="10" pos="3864">
          <p15:clr>
            <a:srgbClr val="FBAE40"/>
          </p15:clr>
        </p15:guide>
        <p15:guide id="11" pos="3773">
          <p15:clr>
            <a:srgbClr val="FBAE40"/>
          </p15:clr>
        </p15:guide>
        <p15:guide id="12" pos="2662">
          <p15:clr>
            <a:srgbClr val="FBAE40"/>
          </p15:clr>
        </p15:guide>
        <p15:guide id="13" pos="2571">
          <p15:clr>
            <a:srgbClr val="FBAE40"/>
          </p15:clr>
        </p15:guide>
        <p15:guide id="14" pos="1460">
          <p15:clr>
            <a:srgbClr val="FBAE40"/>
          </p15:clr>
        </p15:guide>
        <p15:guide id="15" pos="1346">
          <p15:clr>
            <a:srgbClr val="FBAE40"/>
          </p15:clr>
        </p15:guide>
        <p15:guide id="16" orient="horz" pos="754">
          <p15:clr>
            <a:srgbClr val="FBAE40"/>
          </p15:clr>
        </p15:guide>
        <p15:guide id="17" orient="horz" pos="211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/ citaat + afbeelding rech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">
            <a:extLst>
              <a:ext uri="{FF2B5EF4-FFF2-40B4-BE49-F238E27FC236}">
                <a16:creationId xmlns:a16="http://schemas.microsoft.com/office/drawing/2014/main" id="{2133EB5A-69B9-1740-8101-0C004BB7DA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138" y="371475"/>
            <a:ext cx="5580062" cy="4320000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4100" b="0" i="1" smtClean="0">
                <a:effectLst/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Hoofdstuktitel of Quote slide. (Vul Naam Achternaam </a:t>
            </a:r>
            <a:br>
              <a:rPr lang="nl-NL" noProof="0" dirty="0"/>
            </a:br>
            <a:r>
              <a:rPr lang="nl-NL" noProof="0" dirty="0"/>
              <a:t>en Functie niet in, </a:t>
            </a:r>
            <a:br>
              <a:rPr lang="nl-NL" noProof="0" dirty="0"/>
            </a:br>
            <a:r>
              <a:rPr lang="nl-NL" noProof="0" dirty="0"/>
              <a:t>in geval van hoofdstuktitel.)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76975" y="368301"/>
            <a:ext cx="5581650" cy="5632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6" name="Tijdelijke aanduiding voor tekst 32">
            <a:extLst>
              <a:ext uri="{FF2B5EF4-FFF2-40B4-BE49-F238E27FC236}">
                <a16:creationId xmlns:a16="http://schemas.microsoft.com/office/drawing/2014/main" id="{8A6E6E10-CABC-FF47-8209-224B9E9C5A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8138" y="5498552"/>
            <a:ext cx="5580062" cy="217169"/>
          </a:xfrm>
          <a:prstGeom prst="rect">
            <a:avLst/>
          </a:prstGeom>
        </p:spPr>
        <p:txBody>
          <a:bodyPr/>
          <a:lstStyle>
            <a:lvl1pPr algn="l"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Naam Achternaam</a:t>
            </a:r>
          </a:p>
        </p:txBody>
      </p:sp>
      <p:sp>
        <p:nvSpPr>
          <p:cNvPr id="7" name="Tijdelijke aanduiding voor tekst 34">
            <a:extLst>
              <a:ext uri="{FF2B5EF4-FFF2-40B4-BE49-F238E27FC236}">
                <a16:creationId xmlns:a16="http://schemas.microsoft.com/office/drawing/2014/main" id="{79749A39-F36C-EA43-9B19-3B58CEBDFC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8138" y="5715721"/>
            <a:ext cx="5580062" cy="270592"/>
          </a:xfrm>
          <a:prstGeom prst="rect">
            <a:avLst/>
          </a:prstGeom>
        </p:spPr>
        <p:txBody>
          <a:bodyPr/>
          <a:lstStyle>
            <a:lvl1pPr algn="l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Functie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A1BA73D-3287-254B-A001-9F2759645E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B17AB4-0082-C545-AE10-6CD4E22A8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96D777D-6838-2241-A8F6-0E529C377423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288A209-2549-E04C-A7F5-F3ED0DAE7EE3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4" name="Tijdelijke aanduiding voor tekst 8">
            <a:extLst>
              <a:ext uri="{FF2B5EF4-FFF2-40B4-BE49-F238E27FC236}">
                <a16:creationId xmlns:a16="http://schemas.microsoft.com/office/drawing/2014/main" id="{BF44BFE7-5102-9D42-BA8A-030BB463D7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3335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/ citaat + afbeelding link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">
            <a:extLst>
              <a:ext uri="{FF2B5EF4-FFF2-40B4-BE49-F238E27FC236}">
                <a16:creationId xmlns:a16="http://schemas.microsoft.com/office/drawing/2014/main" id="{2133EB5A-69B9-1740-8101-0C004BB7DA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78563" y="371475"/>
            <a:ext cx="5580062" cy="4320000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4100" b="0" i="1" smtClean="0">
                <a:effectLst/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Hoofdstuktitel of Quote slide. (Vul Naam Achternaam </a:t>
            </a:r>
            <a:br>
              <a:rPr lang="nl-NL" noProof="0" dirty="0"/>
            </a:br>
            <a:r>
              <a:rPr lang="nl-NL" noProof="0" dirty="0"/>
              <a:t>en Functie niet in, </a:t>
            </a:r>
            <a:br>
              <a:rPr lang="nl-NL" noProof="0" dirty="0"/>
            </a:br>
            <a:r>
              <a:rPr lang="nl-NL" noProof="0" dirty="0"/>
              <a:t>in geval van hoofdstuktitel.)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6550" y="368301"/>
            <a:ext cx="5581650" cy="5632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6" name="Tijdelijke aanduiding voor tekst 32">
            <a:extLst>
              <a:ext uri="{FF2B5EF4-FFF2-40B4-BE49-F238E27FC236}">
                <a16:creationId xmlns:a16="http://schemas.microsoft.com/office/drawing/2014/main" id="{8A6E6E10-CABC-FF47-8209-224B9E9C5A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8563" y="5530399"/>
            <a:ext cx="5580062" cy="217169"/>
          </a:xfrm>
          <a:prstGeom prst="rect">
            <a:avLst/>
          </a:prstGeom>
        </p:spPr>
        <p:txBody>
          <a:bodyPr/>
          <a:lstStyle>
            <a:lvl1pPr algn="l"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/>
              <a:t>Naam Achternaam</a:t>
            </a:r>
          </a:p>
        </p:txBody>
      </p:sp>
      <p:sp>
        <p:nvSpPr>
          <p:cNvPr id="7" name="Tijdelijke aanduiding voor tekst 34">
            <a:extLst>
              <a:ext uri="{FF2B5EF4-FFF2-40B4-BE49-F238E27FC236}">
                <a16:creationId xmlns:a16="http://schemas.microsoft.com/office/drawing/2014/main" id="{79749A39-F36C-EA43-9B19-3B58CEBDFC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8563" y="5747568"/>
            <a:ext cx="5580062" cy="270592"/>
          </a:xfrm>
          <a:prstGeom prst="rect">
            <a:avLst/>
          </a:prstGeom>
        </p:spPr>
        <p:txBody>
          <a:bodyPr/>
          <a:lstStyle>
            <a:lvl1pPr algn="l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Functie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B58C4E70-5E19-D846-B11B-A15A07573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EB800D9-500C-9B4B-9ADB-B45DA2C4C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CC9F9180-932F-384C-888A-B304577C4C7F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3A01C14D-06D9-604F-9B87-EF7E69EF7442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4" name="Tijdelijke aanduiding voor tekst 8">
            <a:extLst>
              <a:ext uri="{FF2B5EF4-FFF2-40B4-BE49-F238E27FC236}">
                <a16:creationId xmlns:a16="http://schemas.microsoft.com/office/drawing/2014/main" id="{5FF12FFF-9CB7-6E41-A2EE-AD8FBF779B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5920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">
    <p:bg bwMode="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DA766916-94F7-0248-8885-8F8D13BD2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3" y="0"/>
            <a:ext cx="3198329" cy="1268759"/>
          </a:xfrm>
          <a:prstGeom prst="rect">
            <a:avLst/>
          </a:prstGeom>
          <a:ln>
            <a:noFill/>
          </a:ln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C3DDE77D-D71F-704C-A2D4-463407928C14}"/>
              </a:ext>
            </a:extLst>
          </p:cNvPr>
          <p:cNvSpPr txBox="1"/>
          <p:nvPr/>
        </p:nvSpPr>
        <p:spPr>
          <a:xfrm>
            <a:off x="4315333" y="5861671"/>
            <a:ext cx="3529584" cy="192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Universiteit Utrecht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733AA642-5FC3-A649-8D82-91CB9D7210E1}"/>
              </a:ext>
            </a:extLst>
          </p:cNvPr>
          <p:cNvSpPr/>
          <p:nvPr/>
        </p:nvSpPr>
        <p:spPr>
          <a:xfrm>
            <a:off x="2317751" y="3267706"/>
            <a:ext cx="7524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 informatie in deze presentatie is met zorg samengesteld, </a:t>
            </a:r>
            <a:b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maar er kunnen geen rechten ontleend worden aan de inhoud.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8F262F07-769F-7344-8831-7C11624C7EB8}"/>
              </a:ext>
            </a:extLst>
          </p:cNvPr>
          <p:cNvSpPr/>
          <p:nvPr userDrawn="1"/>
        </p:nvSpPr>
        <p:spPr>
          <a:xfrm>
            <a:off x="10305288" y="521643"/>
            <a:ext cx="15530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nl-NL" sz="1200" b="0" i="0" u="none" kern="1200" cap="all" baseline="0" noProof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DISCLAIMER</a:t>
            </a:r>
          </a:p>
        </p:txBody>
      </p:sp>
    </p:spTree>
    <p:extLst>
      <p:ext uri="{BB962C8B-B14F-4D97-AF65-F5344CB8AC3E}">
        <p14:creationId xmlns:p14="http://schemas.microsoft.com/office/powerpoint/2010/main" val="87726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7" pos="6200">
          <p15:clr>
            <a:srgbClr val="FBAE40"/>
          </p15:clr>
        </p15:guide>
        <p15:guide id="8" pos="6290">
          <p15:clr>
            <a:srgbClr val="FBAE40"/>
          </p15:clr>
        </p15:guide>
        <p15:guide id="10" pos="3864">
          <p15:clr>
            <a:srgbClr val="FBAE40"/>
          </p15:clr>
        </p15:guide>
        <p15:guide id="11" pos="3773">
          <p15:clr>
            <a:srgbClr val="FBAE40"/>
          </p15:clr>
        </p15:guide>
        <p15:guide id="12" pos="2662">
          <p15:clr>
            <a:srgbClr val="FBAE40"/>
          </p15:clr>
        </p15:guide>
        <p15:guide id="13" pos="2571">
          <p15:clr>
            <a:srgbClr val="FBAE40"/>
          </p15:clr>
        </p15:guide>
        <p15:guide id="14" pos="1460">
          <p15:clr>
            <a:srgbClr val="FBAE40"/>
          </p15:clr>
        </p15:guide>
        <p15:guide id="15" pos="1346">
          <p15:clr>
            <a:srgbClr val="FBAE40"/>
          </p15:clr>
        </p15:guide>
        <p15:guide id="16" orient="horz" pos="754">
          <p15:clr>
            <a:srgbClr val="FBAE40"/>
          </p15:clr>
        </p15:guide>
        <p15:guide id="17" orient="horz" pos="2115">
          <p15:clr>
            <a:srgbClr val="FBAE40"/>
          </p15:clr>
        </p15:guide>
        <p15:guide id="22" pos="5134">
          <p15:clr>
            <a:srgbClr val="FBAE40"/>
          </p15:clr>
        </p15:guide>
        <p15:guide id="23" pos="5043">
          <p15:clr>
            <a:srgbClr val="FBAE40"/>
          </p15:clr>
        </p15:guide>
        <p15:guide id="24" orient="horz" pos="377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g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3789EBF-8F17-C44A-9892-45C1D9C97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F9C9F6-2451-9347-8A46-50DAE1570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8EC17950-828F-524B-BDC9-5F7D1E1B325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D10B9923-703D-E242-B752-4EC09837538A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2" name="Tijdelijke aanduiding voor tekst 8">
            <a:extLst>
              <a:ext uri="{FF2B5EF4-FFF2-40B4-BE49-F238E27FC236}">
                <a16:creationId xmlns:a16="http://schemas.microsoft.com/office/drawing/2014/main" id="{CBBF8C73-AF62-4042-9B50-E52E9A912B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950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34">
          <p15:clr>
            <a:srgbClr val="FBAE40"/>
          </p15:clr>
        </p15:guide>
        <p15:guide id="7" pos="6200">
          <p15:clr>
            <a:srgbClr val="FBAE40"/>
          </p15:clr>
        </p15:guide>
        <p15:guide id="8" pos="6290">
          <p15:clr>
            <a:srgbClr val="FBAE40"/>
          </p15:clr>
        </p15:guide>
        <p15:guide id="9" pos="5043">
          <p15:clr>
            <a:srgbClr val="FBAE40"/>
          </p15:clr>
        </p15:guide>
        <p15:guide id="10" pos="3864">
          <p15:clr>
            <a:srgbClr val="FBAE40"/>
          </p15:clr>
        </p15:guide>
        <p15:guide id="11" pos="3773">
          <p15:clr>
            <a:srgbClr val="FBAE40"/>
          </p15:clr>
        </p15:guide>
        <p15:guide id="12" pos="2662">
          <p15:clr>
            <a:srgbClr val="FBAE40"/>
          </p15:clr>
        </p15:guide>
        <p15:guide id="13" pos="2571">
          <p15:clr>
            <a:srgbClr val="FBAE40"/>
          </p15:clr>
        </p15:guide>
        <p15:guide id="14" pos="1460">
          <p15:clr>
            <a:srgbClr val="FBAE40"/>
          </p15:clr>
        </p15:guide>
        <p15:guide id="15" pos="1346">
          <p15:clr>
            <a:srgbClr val="FBAE40"/>
          </p15:clr>
        </p15:guide>
        <p15:guide id="16" orient="horz" pos="754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377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BA073-8481-4B04-BFFB-7631ED897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D3C69FD-662C-462B-B4F5-7AB4580F8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CBD17C4-C93F-4D82-98C1-1046B0E44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CAD6DE-F052-4ED3-A959-287A0737A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5EF8965-EA17-4499-9695-E64D95CE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35022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C0700-C1E8-4F20-BC59-A3DBF24C7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2F7D1C-9687-446E-B00E-FC3ADA10E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167FA40-2C8F-4CD4-AE2C-37B91C8E7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3BE8D31-6FBC-49DE-848F-78DD45D79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891C48-CE8D-4A1A-8446-C680D40E1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2255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2F809-DCFF-4695-833A-75645629B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DDCA0A1-7560-4B16-9C47-D5120CC51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2F3556-20F8-4D2C-A2EA-35D9ACE7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A8628BC-17A5-48C9-AE60-29B4F198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FBE659A-F7FB-4200-B537-887610FA3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59829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A041E1-CE7A-4311-80BE-054B231E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5105049-FB20-4ABB-9582-E02B7634B5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B5F6504-2C6A-47CD-9842-480BDA101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79AD4AB-E171-461C-9085-6D7E8F108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37CC96D-2FD0-443E-AE2A-390B4289B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EE256DC-2D6F-4761-8CC8-DA442D4CB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145451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E96C95-8495-45E6-A56D-01488477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8008A6C-181A-42E8-93CA-6F8651526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325F4D7-5A11-49DD-9A40-95FEB5A08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E280272-CDB4-4FCF-838F-AEA6C1E520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9387155-883B-4744-BFE7-33941A1B8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A152A95-5BE8-477A-98D7-DCF1C1673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A3BD395-4B79-4E3F-96CE-17C83BD0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BAE13B6-D7E8-40A1-AFCB-935F47B8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0390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blad wi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9F183073-10E5-1148-8165-AEA6349E1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85375" y="512910"/>
            <a:ext cx="1853435" cy="216025"/>
          </a:xfrm>
          <a:prstGeom prst="rect">
            <a:avLst/>
          </a:prstGeom>
        </p:spPr>
        <p:txBody>
          <a:bodyPr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F4D62D96-7CE2-2344-B4CA-17FC5B3B9FCF}" type="datetime1">
              <a:rPr lang="nl-NL" noProof="0" smtClean="0"/>
              <a:t>29-1-2025</a:t>
            </a:fld>
            <a:endParaRPr lang="nl-NL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D0FC209-A5EA-0147-8CC1-DEEC093C72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3291" y="1196750"/>
            <a:ext cx="11374639" cy="4603578"/>
          </a:xfrm>
          <a:prstGeom prst="rect">
            <a:avLst/>
          </a:prstGeom>
        </p:spPr>
        <p:txBody>
          <a:bodyPr anchor="ctr" anchorCtr="0"/>
          <a:lstStyle>
            <a:lvl1pPr algn="ctr">
              <a:defRPr sz="4100" b="0" i="1"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Plaats hier een titel</a:t>
            </a:r>
            <a:br>
              <a:rPr lang="nl-NL" noProof="0" dirty="0"/>
            </a:br>
            <a:r>
              <a:rPr lang="nl-NL" noProof="0" dirty="0"/>
              <a:t>die de aandacht vraagt</a:t>
            </a:r>
          </a:p>
        </p:txBody>
      </p:sp>
      <p:sp>
        <p:nvSpPr>
          <p:cNvPr id="14" name="Tijdelijke aanduiding voor tekst 30">
            <a:extLst>
              <a:ext uri="{FF2B5EF4-FFF2-40B4-BE49-F238E27FC236}">
                <a16:creationId xmlns:a16="http://schemas.microsoft.com/office/drawing/2014/main" id="{51C6920E-2404-FC40-988B-4BB1412D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70048" y="501834"/>
            <a:ext cx="6820154" cy="227101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1200" b="0" i="0" u="none" strike="noStrike" cap="all" spc="50" baseline="0" smtClean="0">
                <a:solidFill>
                  <a:schemeClr val="tx2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Naam sub-afzender</a:t>
            </a:r>
          </a:p>
        </p:txBody>
      </p:sp>
      <p:sp>
        <p:nvSpPr>
          <p:cNvPr id="15" name="Tijdelijke aanduiding voor tekst 32">
            <a:extLst>
              <a:ext uri="{FF2B5EF4-FFF2-40B4-BE49-F238E27FC236}">
                <a16:creationId xmlns:a16="http://schemas.microsoft.com/office/drawing/2014/main" id="{E9C4D7DF-C2D6-2444-A1B2-F13AB0C20B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8225" y="5800328"/>
            <a:ext cx="5038725" cy="21716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/>
              <a:t>Naam Achternaam</a:t>
            </a:r>
          </a:p>
        </p:txBody>
      </p:sp>
      <p:sp>
        <p:nvSpPr>
          <p:cNvPr id="16" name="Tijdelijke aanduiding voor tekst 34">
            <a:extLst>
              <a:ext uri="{FF2B5EF4-FFF2-40B4-BE49-F238E27FC236}">
                <a16:creationId xmlns:a16="http://schemas.microsoft.com/office/drawing/2014/main" id="{817F154B-050E-E24D-A94F-C5AD3C5577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78225" y="6017497"/>
            <a:ext cx="5038725" cy="270592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/>
              <a:t>Functie</a:t>
            </a:r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6837DB80-B58D-FF45-AF89-0C2E8D28F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3" y="0"/>
            <a:ext cx="3198329" cy="126875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0442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11">
          <p15:clr>
            <a:srgbClr val="FBAE40"/>
          </p15:clr>
        </p15:guide>
        <p15:guide id="7" pos="6200">
          <p15:clr>
            <a:srgbClr val="FBAE40"/>
          </p15:clr>
        </p15:guide>
        <p15:guide id="8" pos="6290">
          <p15:clr>
            <a:srgbClr val="FBAE40"/>
          </p15:clr>
        </p15:guide>
        <p15:guide id="9" pos="4998">
          <p15:clr>
            <a:srgbClr val="FBAE40"/>
          </p15:clr>
        </p15:guide>
        <p15:guide id="10" pos="3864">
          <p15:clr>
            <a:srgbClr val="FBAE40"/>
          </p15:clr>
        </p15:guide>
        <p15:guide id="11" pos="3773">
          <p15:clr>
            <a:srgbClr val="FBAE40"/>
          </p15:clr>
        </p15:guide>
        <p15:guide id="12" pos="2662">
          <p15:clr>
            <a:srgbClr val="FBAE40"/>
          </p15:clr>
        </p15:guide>
        <p15:guide id="13" pos="2571">
          <p15:clr>
            <a:srgbClr val="FBAE40"/>
          </p15:clr>
        </p15:guide>
        <p15:guide id="14" pos="1460">
          <p15:clr>
            <a:srgbClr val="FBAE40"/>
          </p15:clr>
        </p15:guide>
        <p15:guide id="15" pos="1346">
          <p15:clr>
            <a:srgbClr val="FBAE40"/>
          </p15:clr>
        </p15:guide>
        <p15:guide id="16" orient="horz" pos="754">
          <p15:clr>
            <a:srgbClr val="FBAE40"/>
          </p15:clr>
        </p15:guide>
        <p15:guide id="17" orient="horz" pos="2115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5137D-92A0-46BF-9F55-8FF53EB4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607D694-D52F-449D-AB9A-7185813D3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779D7DA-1839-4828-BA29-BB6BD822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61F883C-CCB3-4F96-B47A-3201E440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97597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CAF63E8-A2F1-4988-8679-9FE832FE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6F760E6-5E0C-472A-8227-37D8F97AE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5D14362-81FD-4D6E-B96B-072FC1F1E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48918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442274-1184-4E7B-BB63-13FC3656D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7B45B0-9AF7-4034-A575-7AB767B09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A714E47-2741-452D-A06F-24210F3F2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CD26B41-6D18-4384-8A2C-BB57D7D82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2F3E083-E92B-4617-A2CF-5FA99774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A14517A-A2AB-4474-B242-1E60085F2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26971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D3B0F4-B536-410F-B138-2DABB9B3B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ACFC963-710B-477A-B988-877C481291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4588F98-4CAB-4148-8F5A-7576750799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E8B73D-A0E7-43F6-95B8-D3751BD92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16DADA9-AF34-43EE-8476-C2CC0DF4D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3AE75FF-2726-49C7-97BE-85F09E7B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78905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BB926D-BE30-43D5-AE15-7FBD3A0B2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2CDFC5-A184-453F-B9DA-8DA33235A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5C8434-CCCD-4119-AFFF-0CDB93669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4DF11F-A996-43DA-9813-9EB6045C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BBAFD0-3304-4467-AE5C-985E954C7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16218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F1F9930D-C10C-4356-A86C-CCE1DBF6B2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BB329C-E6F5-4052-A81B-64BCB72DF1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600592-123A-4375-8E86-A4C55994F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7E275F-1056-40D9-9779-A3BCFE7CF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A6F079-A126-4FBD-9BB7-7C18E36B9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94721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ulle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C1824C1D-4906-3A4A-B5A7-7CF6C4EB7B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17750" y="1196975"/>
            <a:ext cx="7559675" cy="1253617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2300" b="1" i="0" smtClean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Titel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F5F4EC7-5817-CC41-AADD-8BE27B448F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785890F-2F70-5B4E-91D5-BFC5A6C2F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A5AA9414-3469-7F4E-B761-C24D5BE89DE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3" name="Tijdelijke aanduiding voor tekst 8">
            <a:extLst>
              <a:ext uri="{FF2B5EF4-FFF2-40B4-BE49-F238E27FC236}">
                <a16:creationId xmlns:a16="http://schemas.microsoft.com/office/drawing/2014/main" id="{8641AF80-3F9E-5F41-9FC0-4A62126AE3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7512B20-AEAB-ED4D-913E-F86A9F66DD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7750" y="2450593"/>
            <a:ext cx="7559675" cy="3443316"/>
          </a:xfrm>
          <a:prstGeom prst="rect">
            <a:avLst/>
          </a:prstGeom>
        </p:spPr>
        <p:txBody>
          <a:bodyPr/>
          <a:lstStyle>
            <a:lvl1pPr marL="450850" marR="0" indent="-4508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0" algn="l"/>
                <a:tab pos="1452563" algn="l"/>
              </a:tabLst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03275" indent="-30956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14425" indent="-3111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466850" indent="-3111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3563" indent="-36671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185988" indent="-352425">
              <a:spcBef>
                <a:spcPts val="600"/>
              </a:spcBef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6pPr>
            <a:lvl7pPr marL="2144713" indent="-311150"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7pPr>
            <a:lvl8pPr marL="2497138" indent="-352425">
              <a:tabLst/>
              <a:defRPr lang="nl-NL" sz="2200" b="0" i="0" kern="1200" baseline="0" noProof="0" dirty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8pPr>
            <a:lvl9pPr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9pPr>
          </a:lstStyle>
          <a:p>
            <a:r>
              <a:rPr lang="nl-NL" noProof="0" dirty="0" err="1"/>
              <a:t>Ressimus</a:t>
            </a:r>
            <a:r>
              <a:rPr lang="nl-NL" noProof="0" dirty="0"/>
              <a:t> </a:t>
            </a:r>
            <a:r>
              <a:rPr lang="nl-NL" noProof="0" dirty="0" err="1"/>
              <a:t>exeri</a:t>
            </a:r>
            <a:r>
              <a:rPr lang="nl-NL" noProof="0" dirty="0"/>
              <a:t> </a:t>
            </a:r>
            <a:r>
              <a:rPr lang="nl-NL" noProof="0" dirty="0" err="1"/>
              <a:t>nus</a:t>
            </a:r>
            <a:r>
              <a:rPr lang="nl-NL" noProof="0" dirty="0"/>
              <a:t> et </a:t>
            </a:r>
            <a:r>
              <a:rPr lang="nl-NL" noProof="0" dirty="0" err="1"/>
              <a:t>ipienda</a:t>
            </a:r>
            <a:r>
              <a:rPr lang="nl-NL" noProof="0" dirty="0"/>
              <a:t> et </a:t>
            </a:r>
            <a:r>
              <a:rPr lang="nl-NL" noProof="0" dirty="0" err="1"/>
              <a:t>adiantot</a:t>
            </a:r>
            <a:r>
              <a:rPr lang="nl-NL" noProof="0" dirty="0"/>
              <a:t> </a:t>
            </a:r>
            <a:r>
              <a:rPr lang="nl-NL" noProof="0" dirty="0" err="1"/>
              <a:t>IqueMolorepudit</a:t>
            </a:r>
            <a:r>
              <a:rPr lang="nl-NL" noProof="0" dirty="0"/>
              <a:t> </a:t>
            </a:r>
            <a:r>
              <a:rPr lang="nl-NL" noProof="0" dirty="0" err="1"/>
              <a:t>niminti</a:t>
            </a:r>
            <a:r>
              <a:rPr lang="nl-NL" noProof="0" dirty="0"/>
              <a:t> </a:t>
            </a:r>
            <a:r>
              <a:rPr lang="nl-NL" noProof="0" dirty="0" err="1"/>
              <a:t>nonsendaecae</a:t>
            </a:r>
            <a:r>
              <a:rPr lang="nl-NL" noProof="0" dirty="0"/>
              <a:t> </a:t>
            </a:r>
            <a:r>
              <a:rPr lang="nl-NL" noProof="0" dirty="0" err="1"/>
              <a:t>volor</a:t>
            </a:r>
            <a:r>
              <a:rPr lang="nl-NL" noProof="0" dirty="0"/>
              <a:t> a ad et ut </a:t>
            </a:r>
            <a:r>
              <a:rPr lang="nl-NL" noProof="0" dirty="0" err="1"/>
              <a:t>eum</a:t>
            </a:r>
            <a:r>
              <a:rPr lang="nl-NL" noProof="0" dirty="0"/>
              <a:t> se 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 </a:t>
            </a:r>
            <a:r>
              <a:rPr lang="nl-NL" noProof="0" dirty="0" err="1"/>
              <a:t>iduciis</a:t>
            </a:r>
            <a:r>
              <a:rPr lang="nl-NL" noProof="0" dirty="0"/>
              <a:t> </a:t>
            </a:r>
            <a:r>
              <a:rPr lang="nl-NL" noProof="0" dirty="0" err="1"/>
              <a:t>sedis</a:t>
            </a:r>
            <a:r>
              <a:rPr lang="nl-NL" noProof="0" dirty="0"/>
              <a:t> </a:t>
            </a:r>
            <a:r>
              <a:rPr lang="nl-NL" noProof="0" dirty="0" err="1"/>
              <a:t>sitat</a:t>
            </a:r>
            <a:endParaRPr lang="nl-NL" noProof="0" dirty="0"/>
          </a:p>
          <a:p>
            <a:pPr lvl="1"/>
            <a:r>
              <a:rPr lang="nl-NL" noProof="0" dirty="0" err="1"/>
              <a:t>L;ajgda;ldgjs</a:t>
            </a:r>
            <a:endParaRPr lang="nl-NL" noProof="0" dirty="0"/>
          </a:p>
          <a:p>
            <a:pPr lvl="2"/>
            <a:r>
              <a:rPr lang="nl-NL" noProof="0" dirty="0" err="1"/>
              <a:t>Lkadghjs;aoigdhsj</a:t>
            </a:r>
            <a:endParaRPr lang="nl-NL" noProof="0" dirty="0"/>
          </a:p>
          <a:p>
            <a:pPr lvl="3"/>
            <a:r>
              <a:rPr lang="nl-NL" noProof="0" dirty="0"/>
              <a:t>;</a:t>
            </a:r>
            <a:r>
              <a:rPr lang="nl-NL" noProof="0" dirty="0" err="1"/>
              <a:t>lasijdf;alkgdjs</a:t>
            </a:r>
            <a:endParaRPr lang="nl-NL" noProof="0" dirty="0"/>
          </a:p>
          <a:p>
            <a:pPr lvl="4"/>
            <a:r>
              <a:rPr lang="nl-NL" noProof="0" dirty="0"/>
              <a:t>;</a:t>
            </a:r>
            <a:r>
              <a:rPr lang="nl-NL" noProof="0" dirty="0" err="1"/>
              <a:t>ladsgjlasdkgj</a:t>
            </a:r>
            <a:endParaRPr lang="nl-NL" noProof="0" dirty="0"/>
          </a:p>
          <a:p>
            <a:pPr lvl="5"/>
            <a:r>
              <a:rPr lang="nl-NL" noProof="0" dirty="0" err="1"/>
              <a:t>A;lgdkj;asldgjk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175810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blad wit + afbeelding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atum 3">
            <a:extLst>
              <a:ext uri="{FF2B5EF4-FFF2-40B4-BE49-F238E27FC236}">
                <a16:creationId xmlns:a16="http://schemas.microsoft.com/office/drawing/2014/main" id="{9F183073-10E5-1148-8165-AEA6349E1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71903" y="512910"/>
            <a:ext cx="1866907" cy="216025"/>
          </a:xfrm>
          <a:prstGeom prst="rect">
            <a:avLst/>
          </a:prstGeom>
        </p:spPr>
        <p:txBody>
          <a:bodyPr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E8B8C369-1FE7-A843-9B43-8D475A19F863}" type="datetime1">
              <a:rPr lang="nl-NL" noProof="0" smtClean="0"/>
              <a:t>29-1-2025</a:t>
            </a:fld>
            <a:endParaRPr lang="nl-NL" noProof="0" dirty="0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133EB5A-69B9-1740-8101-0C004BB7DA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3733" y="1196750"/>
            <a:ext cx="5584468" cy="4603578"/>
          </a:xfrm>
          <a:prstGeom prst="rect">
            <a:avLst/>
          </a:prstGeom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 b="0" i="1">
                <a:latin typeface="Merriweather Light" panose="02060503050406030704" pitchFamily="18" charset="77"/>
              </a:defRPr>
            </a:lvl1pPr>
          </a:lstStyle>
          <a:p>
            <a:r>
              <a:rPr lang="nl-NL" noProof="0" dirty="0"/>
              <a:t>Plaats hier een titel die de aandacht vraagt</a:t>
            </a:r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509A3404-C322-574D-996D-93CFC22960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732" y="6084055"/>
            <a:ext cx="5584468" cy="21716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Naam Achternaam</a:t>
            </a:r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D6F025CA-08AA-BB4D-A7AA-3CD26CC85F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6550" y="6309175"/>
            <a:ext cx="5581650" cy="270592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Functie</a:t>
            </a:r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0899AEA0-D03E-3444-8E81-C754D975C6B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76975" y="1196751"/>
            <a:ext cx="5562600" cy="529295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14" name="Tijdelijke aanduiding voor tekst 30">
            <a:extLst>
              <a:ext uri="{FF2B5EF4-FFF2-40B4-BE49-F238E27FC236}">
                <a16:creationId xmlns:a16="http://schemas.microsoft.com/office/drawing/2014/main" id="{E9603F35-3EF2-CA47-993A-7691CF422F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70048" y="501834"/>
            <a:ext cx="6820154" cy="227101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1200" b="0" i="0" u="none" strike="noStrike" cap="all" spc="50" baseline="0" smtClean="0">
                <a:solidFill>
                  <a:schemeClr val="tx2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Naam sub-afzender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B3975AE5-2821-1849-B1D4-B58A7B2097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3" y="0"/>
            <a:ext cx="3198329" cy="126875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95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20" orient="horz" pos="754">
          <p15:clr>
            <a:srgbClr val="FBAE40"/>
          </p15:clr>
        </p15:guide>
        <p15:guide id="21" orient="horz" pos="211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leen teks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C1824C1D-4906-3A4A-B5A7-7CF6C4EB7B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17750" y="1196975"/>
            <a:ext cx="7559675" cy="1253617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2300" b="1" i="0" smtClean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Titel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5E1B5542-E518-FB47-95E8-2B71A026A2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7750" y="2450593"/>
            <a:ext cx="7559675" cy="344331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2200" b="0" i="0" smtClean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 err="1"/>
              <a:t>Molorepudit</a:t>
            </a:r>
            <a:r>
              <a:rPr lang="nl-NL" noProof="0" dirty="0"/>
              <a:t> </a:t>
            </a:r>
            <a:r>
              <a:rPr lang="nl-NL" noProof="0" dirty="0" err="1"/>
              <a:t>ressimus</a:t>
            </a:r>
            <a:r>
              <a:rPr lang="nl-NL" noProof="0" dirty="0"/>
              <a:t> </a:t>
            </a:r>
            <a:r>
              <a:rPr lang="nl-NL" noProof="0" dirty="0" err="1"/>
              <a:t>exeri</a:t>
            </a:r>
            <a:r>
              <a:rPr lang="nl-NL" noProof="0" dirty="0"/>
              <a:t> </a:t>
            </a:r>
            <a:r>
              <a:rPr lang="nl-NL" noProof="0" dirty="0" err="1"/>
              <a:t>nus</a:t>
            </a:r>
            <a:r>
              <a:rPr lang="nl-NL" noProof="0" dirty="0"/>
              <a:t> et </a:t>
            </a:r>
            <a:r>
              <a:rPr lang="nl-NL" noProof="0" dirty="0" err="1"/>
              <a:t>ipienda</a:t>
            </a:r>
            <a:r>
              <a:rPr lang="nl-NL" noProof="0" dirty="0"/>
              <a:t> et </a:t>
            </a:r>
            <a:r>
              <a:rPr lang="nl-NL" noProof="0" dirty="0" err="1"/>
              <a:t>adiantot</a:t>
            </a:r>
            <a:r>
              <a:rPr lang="nl-NL" noProof="0" dirty="0"/>
              <a:t> </a:t>
            </a:r>
            <a:r>
              <a:rPr lang="nl-NL" noProof="0" dirty="0" err="1"/>
              <a:t>Ique</a:t>
            </a:r>
            <a:r>
              <a:rPr lang="nl-NL" noProof="0" dirty="0"/>
              <a:t> </a:t>
            </a:r>
            <a:r>
              <a:rPr lang="nl-NL" noProof="0" dirty="0" err="1"/>
              <a:t>niminti</a:t>
            </a:r>
            <a:r>
              <a:rPr lang="nl-NL" noProof="0" dirty="0"/>
              <a:t> </a:t>
            </a:r>
            <a:r>
              <a:rPr lang="nl-NL" noProof="0" dirty="0" err="1"/>
              <a:t>nonsendaecae</a:t>
            </a:r>
            <a:r>
              <a:rPr lang="nl-NL" noProof="0" dirty="0"/>
              <a:t> </a:t>
            </a:r>
            <a:r>
              <a:rPr lang="nl-NL" noProof="0" dirty="0" err="1"/>
              <a:t>volor</a:t>
            </a:r>
            <a:r>
              <a:rPr lang="nl-NL" noProof="0" dirty="0"/>
              <a:t> a ad et ut </a:t>
            </a:r>
            <a:r>
              <a:rPr lang="nl-NL" noProof="0" dirty="0" err="1"/>
              <a:t>eum</a:t>
            </a:r>
            <a:r>
              <a:rPr lang="nl-NL" noProof="0" dirty="0"/>
              <a:t> se 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 </a:t>
            </a:r>
            <a:r>
              <a:rPr lang="nl-NL" noProof="0" dirty="0" err="1"/>
              <a:t>iduciis</a:t>
            </a:r>
            <a:r>
              <a:rPr lang="nl-NL" noProof="0" dirty="0"/>
              <a:t> </a:t>
            </a:r>
            <a:r>
              <a:rPr lang="nl-NL" noProof="0" dirty="0" err="1"/>
              <a:t>sedis</a:t>
            </a:r>
            <a:r>
              <a:rPr lang="nl-NL" noProof="0" dirty="0"/>
              <a:t> </a:t>
            </a:r>
            <a:r>
              <a:rPr lang="nl-NL" noProof="0" dirty="0" err="1"/>
              <a:t>sitat</a:t>
            </a:r>
            <a:r>
              <a:rPr lang="nl-NL" noProof="0" dirty="0"/>
              <a:t> es </a:t>
            </a:r>
            <a:r>
              <a:rPr lang="nl-NL" noProof="0" dirty="0" err="1"/>
              <a:t>nihition</a:t>
            </a:r>
            <a:r>
              <a:rPr lang="nl-NL" noProof="0" dirty="0"/>
              <a:t> </a:t>
            </a:r>
            <a:r>
              <a:rPr lang="nl-NL" noProof="0" dirty="0" err="1"/>
              <a:t>nonsecturi</a:t>
            </a:r>
            <a:r>
              <a:rPr lang="nl-NL" noProof="0" dirty="0"/>
              <a:t> </a:t>
            </a:r>
            <a:r>
              <a:rPr lang="nl-NL" noProof="0" dirty="0" err="1"/>
              <a:t>officidis</a:t>
            </a:r>
            <a:r>
              <a:rPr lang="nl-NL" noProof="0" dirty="0"/>
              <a:t> ex et que </a:t>
            </a:r>
            <a:r>
              <a:rPr lang="nl-NL" noProof="0" dirty="0" err="1"/>
              <a:t>esecto</a:t>
            </a:r>
            <a:r>
              <a:rPr lang="nl-NL" noProof="0" dirty="0"/>
              <a:t> </a:t>
            </a:r>
            <a:r>
              <a:rPr lang="nl-NL" noProof="0" dirty="0" err="1"/>
              <a:t>dolorumenis</a:t>
            </a:r>
            <a:r>
              <a:rPr lang="nl-NL" noProof="0" dirty="0"/>
              <a:t> </a:t>
            </a:r>
            <a:r>
              <a:rPr lang="nl-NL" noProof="0" dirty="0" err="1"/>
              <a:t>aritat</a:t>
            </a:r>
            <a:r>
              <a:rPr lang="nl-NL" noProof="0" dirty="0"/>
              <a:t> et des </a:t>
            </a:r>
            <a:r>
              <a:rPr lang="nl-NL" noProof="0" dirty="0" err="1"/>
              <a:t>earcit</a:t>
            </a:r>
            <a:r>
              <a:rPr lang="nl-NL" noProof="0" dirty="0"/>
              <a:t>, </a:t>
            </a:r>
            <a:r>
              <a:rPr lang="nl-NL" noProof="0" dirty="0" err="1"/>
              <a:t>ium</a:t>
            </a:r>
            <a:r>
              <a:rPr lang="nl-NL" noProof="0" dirty="0"/>
              <a:t> ad </a:t>
            </a:r>
            <a:r>
              <a:rPr lang="nl-NL" noProof="0" dirty="0" err="1"/>
              <a:t>quam</a:t>
            </a:r>
            <a:r>
              <a:rPr lang="nl-NL" noProof="0" dirty="0"/>
              <a:t> </a:t>
            </a:r>
            <a:r>
              <a:rPr lang="nl-NL" noProof="0" dirty="0" err="1"/>
              <a:t>faccupt</a:t>
            </a:r>
            <a:r>
              <a:rPr lang="nl-NL" noProof="0" dirty="0"/>
              <a:t> </a:t>
            </a:r>
            <a:r>
              <a:rPr lang="nl-NL" noProof="0" dirty="0" err="1"/>
              <a:t>atiature</a:t>
            </a:r>
            <a:r>
              <a:rPr lang="nl-NL" noProof="0" dirty="0"/>
              <a:t>, </a:t>
            </a:r>
            <a:r>
              <a:rPr lang="nl-NL" noProof="0" dirty="0" err="1"/>
              <a:t>qui</a:t>
            </a:r>
            <a:r>
              <a:rPr lang="nl-NL" noProof="0" dirty="0"/>
              <a:t> </a:t>
            </a:r>
            <a:r>
              <a:rPr lang="nl-NL" noProof="0" dirty="0" err="1"/>
              <a:t>officipis</a:t>
            </a:r>
            <a:r>
              <a:rPr lang="nl-NL" noProof="0" dirty="0"/>
              <a:t> </a:t>
            </a:r>
            <a:r>
              <a:rPr lang="nl-NL" noProof="0" dirty="0" err="1"/>
              <a:t>dolupta</a:t>
            </a:r>
            <a:r>
              <a:rPr lang="nl-NL" noProof="0" dirty="0"/>
              <a:t> </a:t>
            </a:r>
            <a:r>
              <a:rPr lang="nl-NL" noProof="0" dirty="0" err="1"/>
              <a:t>spereium</a:t>
            </a:r>
            <a:r>
              <a:rPr lang="nl-NL" noProof="0" dirty="0"/>
              <a:t> </a:t>
            </a:r>
            <a:r>
              <a:rPr lang="nl-NL" noProof="0" dirty="0" err="1"/>
              <a:t>quias</a:t>
            </a:r>
            <a:r>
              <a:rPr lang="nl-NL" noProof="0" dirty="0"/>
              <a:t> </a:t>
            </a:r>
            <a:r>
              <a:rPr lang="nl-NL" noProof="0" dirty="0" err="1"/>
              <a:t>sum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min </a:t>
            </a:r>
            <a:r>
              <a:rPr lang="nl-NL" noProof="0" dirty="0" err="1"/>
              <a:t>prae</a:t>
            </a:r>
            <a:r>
              <a:rPr lang="nl-NL" noProof="0" dirty="0"/>
              <a:t> nam </a:t>
            </a:r>
            <a:r>
              <a:rPr lang="nl-NL" noProof="0" dirty="0" err="1"/>
              <a:t>aut</a:t>
            </a:r>
            <a:r>
              <a:rPr lang="nl-NL" noProof="0" dirty="0"/>
              <a:t> que </a:t>
            </a:r>
            <a:r>
              <a:rPr lang="nl-NL" noProof="0" dirty="0" err="1"/>
              <a:t>nobitatur</a:t>
            </a:r>
            <a:r>
              <a:rPr lang="nl-NL" noProof="0" dirty="0"/>
              <a:t>, </a:t>
            </a:r>
            <a:r>
              <a:rPr lang="nl-NL" noProof="0" dirty="0" err="1"/>
              <a:t>cus</a:t>
            </a:r>
            <a:r>
              <a:rPr lang="nl-NL" noProof="0" dirty="0"/>
              <a:t> </a:t>
            </a:r>
            <a:r>
              <a:rPr lang="nl-NL" noProof="0" dirty="0" err="1"/>
              <a:t>eario</a:t>
            </a:r>
            <a:r>
              <a:rPr lang="nl-NL" noProof="0" dirty="0"/>
              <a:t> </a:t>
            </a:r>
            <a:r>
              <a:rPr lang="nl-NL" noProof="0" dirty="0" err="1"/>
              <a:t>omnihic</a:t>
            </a:r>
            <a:r>
              <a:rPr lang="nl-NL" noProof="0" dirty="0"/>
              <a:t> </a:t>
            </a:r>
            <a:r>
              <a:rPr lang="nl-NL" noProof="0" dirty="0" err="1"/>
              <a:t>aeruptur</a:t>
            </a:r>
            <a:r>
              <a:rPr lang="nl-NL" noProof="0" dirty="0"/>
              <a:t>, </a:t>
            </a:r>
            <a:r>
              <a:rPr lang="nl-NL" noProof="0" dirty="0" err="1"/>
              <a:t>sunt</a:t>
            </a:r>
            <a:r>
              <a:rPr lang="nl-NL" noProof="0" dirty="0"/>
              <a:t> </a:t>
            </a:r>
            <a:r>
              <a:rPr lang="nl-NL" noProof="0" dirty="0" err="1"/>
              <a:t>eruptat</a:t>
            </a:r>
            <a:r>
              <a:rPr lang="nl-NL" noProof="0" dirty="0"/>
              <a:t> </a:t>
            </a:r>
            <a:r>
              <a:rPr lang="nl-NL" noProof="0" dirty="0" err="1"/>
              <a:t>volorep</a:t>
            </a:r>
            <a:r>
              <a:rPr lang="nl-NL" noProof="0" dirty="0"/>
              <a:t>. &lt;Max. 70 woorden&gt;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F5F4EC7-5817-CC41-AADD-8BE27B448F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1A3DAA9-8AF0-7C46-B03C-02F8A942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D8DC9581-8AD5-C648-BB8E-9D31869D60C4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E3644257-8379-5B43-A5A9-614D766C0287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3" name="Tijdelijke aanduiding voor tekst 8">
            <a:extLst>
              <a:ext uri="{FF2B5EF4-FFF2-40B4-BE49-F238E27FC236}">
                <a16:creationId xmlns:a16="http://schemas.microsoft.com/office/drawing/2014/main" id="{64AAE69F-2601-A241-97EE-6D0BFF4F6E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1007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C1824C1D-4906-3A4A-B5A7-7CF6C4EB7B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17750" y="1196975"/>
            <a:ext cx="7559675" cy="1253617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2300" b="1" i="0" smtClean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Titel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F5F4EC7-5817-CC41-AADD-8BE27B448F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785890F-2F70-5B4E-91D5-BFC5A6C2F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A5AA9414-3469-7F4E-B761-C24D5BE89DE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3" name="Tijdelijke aanduiding voor tekst 8">
            <a:extLst>
              <a:ext uri="{FF2B5EF4-FFF2-40B4-BE49-F238E27FC236}">
                <a16:creationId xmlns:a16="http://schemas.microsoft.com/office/drawing/2014/main" id="{8641AF80-3F9E-5F41-9FC0-4A62126AE3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7512B20-AEAB-ED4D-913E-F86A9F66DD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7750" y="2450593"/>
            <a:ext cx="7559675" cy="3443316"/>
          </a:xfrm>
          <a:prstGeom prst="rect">
            <a:avLst/>
          </a:prstGeom>
        </p:spPr>
        <p:txBody>
          <a:bodyPr/>
          <a:lstStyle>
            <a:lvl1pPr marL="450850" marR="0" indent="-4508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0" algn="l"/>
                <a:tab pos="1452563" algn="l"/>
              </a:tabLst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03275" indent="-30956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14425" indent="-3111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466850" indent="-3111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3563" indent="-36671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185988" indent="-352425">
              <a:spcBef>
                <a:spcPts val="600"/>
              </a:spcBef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6pPr>
            <a:lvl7pPr marL="2144713" indent="-311150"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7pPr>
            <a:lvl8pPr marL="2497138" indent="-352425">
              <a:tabLst/>
              <a:defRPr lang="nl-NL" sz="2200" b="0" i="0" kern="1200" baseline="0" noProof="0" dirty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8pPr>
            <a:lvl9pPr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9pPr>
          </a:lstStyle>
          <a:p>
            <a:r>
              <a:rPr lang="nl-NL" noProof="0" dirty="0" err="1"/>
              <a:t>Ressimus</a:t>
            </a:r>
            <a:r>
              <a:rPr lang="nl-NL" noProof="0" dirty="0"/>
              <a:t> </a:t>
            </a:r>
            <a:r>
              <a:rPr lang="nl-NL" noProof="0" dirty="0" err="1"/>
              <a:t>exeri</a:t>
            </a:r>
            <a:r>
              <a:rPr lang="nl-NL" noProof="0" dirty="0"/>
              <a:t> </a:t>
            </a:r>
            <a:r>
              <a:rPr lang="nl-NL" noProof="0" dirty="0" err="1"/>
              <a:t>nus</a:t>
            </a:r>
            <a:r>
              <a:rPr lang="nl-NL" noProof="0" dirty="0"/>
              <a:t> et </a:t>
            </a:r>
            <a:r>
              <a:rPr lang="nl-NL" noProof="0" dirty="0" err="1"/>
              <a:t>ipienda</a:t>
            </a:r>
            <a:r>
              <a:rPr lang="nl-NL" noProof="0" dirty="0"/>
              <a:t> et </a:t>
            </a:r>
            <a:r>
              <a:rPr lang="nl-NL" noProof="0" dirty="0" err="1"/>
              <a:t>adiantot</a:t>
            </a:r>
            <a:r>
              <a:rPr lang="nl-NL" noProof="0" dirty="0"/>
              <a:t> </a:t>
            </a:r>
            <a:r>
              <a:rPr lang="nl-NL" noProof="0" dirty="0" err="1"/>
              <a:t>IqueMolorepudit</a:t>
            </a:r>
            <a:r>
              <a:rPr lang="nl-NL" noProof="0" dirty="0"/>
              <a:t> </a:t>
            </a:r>
            <a:r>
              <a:rPr lang="nl-NL" noProof="0" dirty="0" err="1"/>
              <a:t>niminti</a:t>
            </a:r>
            <a:r>
              <a:rPr lang="nl-NL" noProof="0" dirty="0"/>
              <a:t> </a:t>
            </a:r>
            <a:r>
              <a:rPr lang="nl-NL" noProof="0" dirty="0" err="1"/>
              <a:t>nonsendaecae</a:t>
            </a:r>
            <a:r>
              <a:rPr lang="nl-NL" noProof="0" dirty="0"/>
              <a:t> </a:t>
            </a:r>
            <a:r>
              <a:rPr lang="nl-NL" noProof="0" dirty="0" err="1"/>
              <a:t>volor</a:t>
            </a:r>
            <a:r>
              <a:rPr lang="nl-NL" noProof="0" dirty="0"/>
              <a:t> a ad et ut </a:t>
            </a:r>
            <a:r>
              <a:rPr lang="nl-NL" noProof="0" dirty="0" err="1"/>
              <a:t>eum</a:t>
            </a:r>
            <a:r>
              <a:rPr lang="nl-NL" noProof="0" dirty="0"/>
              <a:t> se 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 </a:t>
            </a:r>
            <a:r>
              <a:rPr lang="nl-NL" noProof="0" dirty="0" err="1"/>
              <a:t>iduciis</a:t>
            </a:r>
            <a:r>
              <a:rPr lang="nl-NL" noProof="0" dirty="0"/>
              <a:t> </a:t>
            </a:r>
            <a:r>
              <a:rPr lang="nl-NL" noProof="0" dirty="0" err="1"/>
              <a:t>sedis</a:t>
            </a:r>
            <a:r>
              <a:rPr lang="nl-NL" noProof="0" dirty="0"/>
              <a:t> </a:t>
            </a:r>
            <a:r>
              <a:rPr lang="nl-NL" noProof="0" dirty="0" err="1"/>
              <a:t>sitat</a:t>
            </a:r>
            <a:endParaRPr lang="nl-NL" noProof="0" dirty="0"/>
          </a:p>
          <a:p>
            <a:pPr lvl="1"/>
            <a:r>
              <a:rPr lang="nl-NL" noProof="0" dirty="0" err="1"/>
              <a:t>L;ajgda;ldgjs</a:t>
            </a:r>
            <a:endParaRPr lang="nl-NL" noProof="0" dirty="0"/>
          </a:p>
          <a:p>
            <a:pPr lvl="2"/>
            <a:r>
              <a:rPr lang="nl-NL" noProof="0" dirty="0" err="1"/>
              <a:t>Lkadghjs;aoigdhsj</a:t>
            </a:r>
            <a:endParaRPr lang="nl-NL" noProof="0" dirty="0"/>
          </a:p>
          <a:p>
            <a:pPr lvl="3"/>
            <a:r>
              <a:rPr lang="nl-NL" noProof="0" dirty="0"/>
              <a:t>;</a:t>
            </a:r>
            <a:r>
              <a:rPr lang="nl-NL" noProof="0" dirty="0" err="1"/>
              <a:t>lasijdf;alkgdjs</a:t>
            </a:r>
            <a:endParaRPr lang="nl-NL" noProof="0" dirty="0"/>
          </a:p>
          <a:p>
            <a:pPr lvl="4"/>
            <a:r>
              <a:rPr lang="nl-NL" noProof="0" dirty="0"/>
              <a:t>;</a:t>
            </a:r>
            <a:r>
              <a:rPr lang="nl-NL" noProof="0" dirty="0" err="1"/>
              <a:t>ladsgjlasdkgj</a:t>
            </a:r>
            <a:endParaRPr lang="nl-NL" noProof="0" dirty="0"/>
          </a:p>
          <a:p>
            <a:pPr lvl="5"/>
            <a:r>
              <a:rPr lang="nl-NL" noProof="0" dirty="0" err="1"/>
              <a:t>A;lgdkj;asldgjk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990043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 links, afbeelding rech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97363" y="368301"/>
            <a:ext cx="7561262" cy="5534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07AE5D3-2C03-CD49-8B96-489B7649C6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138" y="371475"/>
            <a:ext cx="3635375" cy="1080000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2300" b="1" i="0" smtClean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Titel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34EE854C-23EF-BD45-A084-2AE0D43591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513" y="1664208"/>
            <a:ext cx="3636000" cy="4238715"/>
          </a:xfrm>
          <a:prstGeom prst="rect">
            <a:avLst/>
          </a:prstGeom>
        </p:spPr>
        <p:txBody>
          <a:bodyPr bIns="0" anchor="b" anchorCtr="0"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2200" b="0" i="0" smtClean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 err="1"/>
              <a:t>Molorepudit</a:t>
            </a:r>
            <a:r>
              <a:rPr lang="nl-NL" noProof="0" dirty="0"/>
              <a:t> </a:t>
            </a:r>
            <a:r>
              <a:rPr lang="nl-NL" noProof="0" dirty="0" err="1"/>
              <a:t>ressimus</a:t>
            </a:r>
            <a:r>
              <a:rPr lang="nl-NL" noProof="0" dirty="0"/>
              <a:t> </a:t>
            </a:r>
            <a:r>
              <a:rPr lang="nl-NL" noProof="0" dirty="0" err="1"/>
              <a:t>exeri</a:t>
            </a:r>
            <a:r>
              <a:rPr lang="nl-NL" noProof="0" dirty="0"/>
              <a:t> </a:t>
            </a:r>
            <a:r>
              <a:rPr lang="nl-NL" noProof="0" dirty="0" err="1"/>
              <a:t>nus</a:t>
            </a:r>
            <a:r>
              <a:rPr lang="nl-NL" noProof="0" dirty="0"/>
              <a:t> et </a:t>
            </a:r>
            <a:r>
              <a:rPr lang="nl-NL" noProof="0" dirty="0" err="1"/>
              <a:t>ipienda</a:t>
            </a:r>
            <a:r>
              <a:rPr lang="nl-NL" noProof="0" dirty="0"/>
              <a:t> et </a:t>
            </a:r>
            <a:r>
              <a:rPr lang="nl-NL" noProof="0" dirty="0" err="1"/>
              <a:t>adiantot</a:t>
            </a:r>
            <a:r>
              <a:rPr lang="nl-NL" noProof="0" dirty="0"/>
              <a:t> </a:t>
            </a:r>
            <a:r>
              <a:rPr lang="nl-NL" noProof="0" dirty="0" err="1"/>
              <a:t>Ique</a:t>
            </a:r>
            <a:r>
              <a:rPr lang="nl-NL" noProof="0" dirty="0"/>
              <a:t> </a:t>
            </a:r>
            <a:r>
              <a:rPr lang="nl-NL" noProof="0" dirty="0" err="1"/>
              <a:t>niminti</a:t>
            </a:r>
            <a:r>
              <a:rPr lang="nl-NL" noProof="0" dirty="0"/>
              <a:t> </a:t>
            </a:r>
            <a:r>
              <a:rPr lang="nl-NL" noProof="0" dirty="0" err="1"/>
              <a:t>nonsendaecae</a:t>
            </a:r>
            <a:r>
              <a:rPr lang="nl-NL" noProof="0" dirty="0"/>
              <a:t> </a:t>
            </a:r>
            <a:r>
              <a:rPr lang="nl-NL" noProof="0" dirty="0" err="1"/>
              <a:t>volor</a:t>
            </a:r>
            <a:r>
              <a:rPr lang="nl-NL" noProof="0" dirty="0"/>
              <a:t> a ad et ut </a:t>
            </a:r>
            <a:r>
              <a:rPr lang="nl-NL" noProof="0" dirty="0" err="1"/>
              <a:t>eum</a:t>
            </a:r>
            <a:r>
              <a:rPr lang="nl-NL" noProof="0" dirty="0"/>
              <a:t> se 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 </a:t>
            </a:r>
            <a:r>
              <a:rPr lang="nl-NL" noProof="0" dirty="0" err="1"/>
              <a:t>iduciis</a:t>
            </a:r>
            <a:r>
              <a:rPr lang="nl-NL" noProof="0" dirty="0"/>
              <a:t> </a:t>
            </a:r>
            <a:r>
              <a:rPr lang="nl-NL" noProof="0" dirty="0" err="1"/>
              <a:t>sedis</a:t>
            </a:r>
            <a:r>
              <a:rPr lang="nl-NL" noProof="0" dirty="0"/>
              <a:t> </a:t>
            </a:r>
            <a:r>
              <a:rPr lang="nl-NL" noProof="0" dirty="0" err="1"/>
              <a:t>sitat</a:t>
            </a:r>
            <a:r>
              <a:rPr lang="nl-NL" noProof="0" dirty="0"/>
              <a:t> es </a:t>
            </a:r>
            <a:r>
              <a:rPr lang="nl-NL" noProof="0" dirty="0" err="1"/>
              <a:t>nihition</a:t>
            </a:r>
            <a:r>
              <a:rPr lang="nl-NL" noProof="0" dirty="0"/>
              <a:t> </a:t>
            </a:r>
            <a:r>
              <a:rPr lang="nl-NL" noProof="0" dirty="0" err="1"/>
              <a:t>nonsecturi</a:t>
            </a:r>
            <a:r>
              <a:rPr lang="nl-NL" noProof="0" dirty="0"/>
              <a:t> </a:t>
            </a:r>
            <a:r>
              <a:rPr lang="nl-NL" noProof="0" dirty="0" err="1"/>
              <a:t>officidis</a:t>
            </a:r>
            <a:r>
              <a:rPr lang="nl-NL" noProof="0" dirty="0"/>
              <a:t> ex et que </a:t>
            </a:r>
            <a:r>
              <a:rPr lang="nl-NL" noProof="0" dirty="0" err="1"/>
              <a:t>esecto</a:t>
            </a:r>
            <a:r>
              <a:rPr lang="nl-NL" noProof="0" dirty="0"/>
              <a:t> </a:t>
            </a:r>
            <a:r>
              <a:rPr lang="nl-NL" noProof="0" dirty="0" err="1"/>
              <a:t>dolorumenis</a:t>
            </a:r>
            <a:r>
              <a:rPr lang="nl-NL" noProof="0" dirty="0"/>
              <a:t> </a:t>
            </a:r>
            <a:r>
              <a:rPr lang="nl-NL" noProof="0" dirty="0" err="1"/>
              <a:t>aritat</a:t>
            </a:r>
            <a:r>
              <a:rPr lang="nl-NL" noProof="0" dirty="0"/>
              <a:t> et. </a:t>
            </a:r>
            <a:br>
              <a:rPr lang="nl-NL" noProof="0" dirty="0"/>
            </a:br>
            <a:r>
              <a:rPr lang="nl-NL" noProof="0" dirty="0"/>
              <a:t>&lt;Max. 40 woorden &gt;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BAAC30D-7F41-4848-9BE9-65BCD93A9C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11A879A-8AE9-4642-9846-43F9368D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43C9BFED-950B-5D44-8647-57915D01AF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3FCF1622-BBFD-9E43-8366-C1FFF1F8EF7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4" name="Tijdelijke aanduiding voor tekst 8">
            <a:extLst>
              <a:ext uri="{FF2B5EF4-FFF2-40B4-BE49-F238E27FC236}">
                <a16:creationId xmlns:a16="http://schemas.microsoft.com/office/drawing/2014/main" id="{12310AB9-BB9D-C744-A142-08E22DF7F2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2837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links, tekst rech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6550" y="371475"/>
            <a:ext cx="7561262" cy="5542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19C4ACB-0E7C-2E49-975D-15A9366B7B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41243" y="371475"/>
            <a:ext cx="3616761" cy="1080000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nl-NL" sz="2300" b="1" i="0" smtClean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noProof="0" dirty="0"/>
              <a:t>Titel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82AB650-E7FC-9C49-B3D3-F486696077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41242" y="1627632"/>
            <a:ext cx="3617383" cy="4286151"/>
          </a:xfrm>
          <a:prstGeom prst="rect">
            <a:avLst/>
          </a:prstGeom>
        </p:spPr>
        <p:txBody>
          <a:bodyPr bIns="0" anchor="b" anchorCtr="0"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None/>
              <a:tabLst/>
              <a:defRPr lang="nl-NL" sz="2200" b="0" i="0" smtClean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br>
              <a:rPr lang="nl-NL" noProof="0" dirty="0"/>
            </a:br>
            <a:r>
              <a:rPr lang="nl-NL" noProof="0" dirty="0" err="1"/>
              <a:t>Volor</a:t>
            </a:r>
            <a:r>
              <a:rPr lang="nl-NL" noProof="0" dirty="0"/>
              <a:t> a ad et ut </a:t>
            </a:r>
            <a:r>
              <a:rPr lang="nl-NL" noProof="0" dirty="0" err="1"/>
              <a:t>eum</a:t>
            </a:r>
            <a:r>
              <a:rPr lang="nl-NL" noProof="0" dirty="0"/>
              <a:t> se pos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. </a:t>
            </a:r>
            <a:r>
              <a:rPr lang="nl-NL" noProof="0" dirty="0" err="1"/>
              <a:t>Molorepudit</a:t>
            </a:r>
            <a:r>
              <a:rPr lang="nl-NL" noProof="0" dirty="0"/>
              <a:t> </a:t>
            </a:r>
            <a:r>
              <a:rPr lang="nl-NL" noProof="0" dirty="0" err="1"/>
              <a:t>ressimus</a:t>
            </a:r>
            <a:r>
              <a:rPr lang="nl-NL" noProof="0" dirty="0"/>
              <a:t> </a:t>
            </a:r>
            <a:r>
              <a:rPr lang="nl-NL" noProof="0" dirty="0" err="1"/>
              <a:t>exeri</a:t>
            </a:r>
            <a:r>
              <a:rPr lang="nl-NL" noProof="0" dirty="0"/>
              <a:t> </a:t>
            </a:r>
            <a:r>
              <a:rPr lang="nl-NL" noProof="0" dirty="0" err="1"/>
              <a:t>nus</a:t>
            </a:r>
            <a:r>
              <a:rPr lang="nl-NL" noProof="0" dirty="0"/>
              <a:t> et </a:t>
            </a:r>
            <a:r>
              <a:rPr lang="nl-NL" noProof="0" dirty="0" err="1"/>
              <a:t>ipienda</a:t>
            </a:r>
            <a:r>
              <a:rPr lang="nl-NL" noProof="0" dirty="0"/>
              <a:t>. Mos </a:t>
            </a:r>
            <a:r>
              <a:rPr lang="nl-NL" noProof="0" dirty="0" err="1"/>
              <a:t>sed</a:t>
            </a:r>
            <a:r>
              <a:rPr lang="nl-NL" noProof="0" dirty="0"/>
              <a:t> </a:t>
            </a:r>
            <a:r>
              <a:rPr lang="nl-NL" noProof="0" dirty="0" err="1"/>
              <a:t>ulpa</a:t>
            </a:r>
            <a:r>
              <a:rPr lang="nl-NL" noProof="0" dirty="0"/>
              <a:t> </a:t>
            </a:r>
            <a:r>
              <a:rPr lang="nl-NL" noProof="0" dirty="0" err="1"/>
              <a:t>vitas</a:t>
            </a:r>
            <a:r>
              <a:rPr lang="nl-NL" noProof="0" dirty="0"/>
              <a:t> </a:t>
            </a:r>
            <a:r>
              <a:rPr lang="nl-NL" noProof="0" dirty="0" err="1"/>
              <a:t>aut</a:t>
            </a:r>
            <a:r>
              <a:rPr lang="nl-NL" noProof="0" dirty="0"/>
              <a:t> </a:t>
            </a:r>
            <a:r>
              <a:rPr lang="nl-NL" noProof="0" dirty="0" err="1"/>
              <a:t>quia</a:t>
            </a:r>
            <a:r>
              <a:rPr lang="nl-NL" noProof="0" dirty="0"/>
              <a:t> </a:t>
            </a:r>
            <a:r>
              <a:rPr lang="nl-NL" noProof="0" dirty="0" err="1"/>
              <a:t>doluptio</a:t>
            </a:r>
            <a:r>
              <a:rPr lang="nl-NL" noProof="0" dirty="0"/>
              <a:t> </a:t>
            </a:r>
            <a:r>
              <a:rPr lang="nl-NL" noProof="0" dirty="0" err="1"/>
              <a:t>iduciis</a:t>
            </a:r>
            <a:r>
              <a:rPr lang="nl-NL" noProof="0" dirty="0"/>
              <a:t> </a:t>
            </a:r>
            <a:r>
              <a:rPr lang="nl-NL" noProof="0" dirty="0" err="1"/>
              <a:t>sedis</a:t>
            </a:r>
            <a:r>
              <a:rPr lang="nl-NL" noProof="0" dirty="0"/>
              <a:t> </a:t>
            </a:r>
            <a:r>
              <a:rPr lang="nl-NL" noProof="0" dirty="0" err="1"/>
              <a:t>sitat</a:t>
            </a:r>
            <a:r>
              <a:rPr lang="nl-NL" noProof="0" dirty="0"/>
              <a:t> es </a:t>
            </a:r>
            <a:r>
              <a:rPr lang="nl-NL" noProof="0" dirty="0" err="1"/>
              <a:t>nihition</a:t>
            </a:r>
            <a:r>
              <a:rPr lang="nl-NL" noProof="0" dirty="0"/>
              <a:t> </a:t>
            </a:r>
            <a:r>
              <a:rPr lang="nl-NL" noProof="0" dirty="0" err="1"/>
              <a:t>nonsecturi</a:t>
            </a:r>
            <a:r>
              <a:rPr lang="nl-NL" noProof="0" dirty="0"/>
              <a:t> </a:t>
            </a:r>
            <a:r>
              <a:rPr lang="nl-NL" noProof="0" dirty="0" err="1"/>
              <a:t>officidis</a:t>
            </a:r>
            <a:r>
              <a:rPr lang="nl-NL" noProof="0" dirty="0"/>
              <a:t> ex et que </a:t>
            </a:r>
            <a:r>
              <a:rPr lang="nl-NL" noProof="0" dirty="0" err="1"/>
              <a:t>esect</a:t>
            </a:r>
            <a:r>
              <a:rPr lang="nl-NL" noProof="0" dirty="0"/>
              <a:t>. </a:t>
            </a:r>
            <a:br>
              <a:rPr lang="nl-NL" noProof="0" dirty="0"/>
            </a:br>
            <a:r>
              <a:rPr lang="nl-NL" noProof="0" dirty="0"/>
              <a:t>&lt;Max. 40 woorden&gt;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AB4DE5D3-32CB-8142-B8B8-C054450F99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232" y="6001200"/>
            <a:ext cx="1712044" cy="679158"/>
          </a:xfrm>
          <a:prstGeom prst="rect">
            <a:avLst/>
          </a:prstGeom>
          <a:ln>
            <a:noFill/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37B5D16-162A-554F-A61D-A7E52C727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3920" y="6153579"/>
            <a:ext cx="636727" cy="374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E3A4D6F-0051-0B4D-BB81-B095A7D20DD1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307782" y="6157899"/>
            <a:ext cx="836138" cy="3700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A6B5392-721E-564A-BA2F-EAE80BCCE18A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13" name="Tijdelijke aanduiding voor tekst 8">
            <a:extLst>
              <a:ext uri="{FF2B5EF4-FFF2-40B4-BE49-F238E27FC236}">
                <a16:creationId xmlns:a16="http://schemas.microsoft.com/office/drawing/2014/main" id="{F495A5A0-0122-8847-A661-682AEC568F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295" y="6153579"/>
            <a:ext cx="5974419" cy="399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lang="nl-NL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 algn="r"/>
            <a:r>
              <a:rPr lang="nl-NL" dirty="0"/>
              <a:t>Dit is de </a:t>
            </a:r>
            <a:r>
              <a:rPr lang="nl-NL" dirty="0" err="1"/>
              <a:t>footer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589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rmvullende afbeelding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6551" y="368300"/>
            <a:ext cx="11522074" cy="6121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26309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rmvullende afbeelding + bijschrif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BA2A577-21F1-7046-AA42-DF49AEC8BCF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6551" y="368300"/>
            <a:ext cx="11522074" cy="55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/>
          <a:lstStyle>
            <a:lvl1pPr algn="ctr">
              <a:defRPr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noProof="0" dirty="0"/>
              <a:t>Klik op icoontje om een beeld in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644E85E-CA6A-F844-A413-BC9479C4FF2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6550" y="5948300"/>
            <a:ext cx="11522075" cy="541399"/>
          </a:xfrm>
          <a:prstGeom prst="rect">
            <a:avLst/>
          </a:prstGeom>
        </p:spPr>
        <p:txBody>
          <a:bodyPr lIns="0" bIns="0" anchor="b" anchorCtr="0"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nl-NL" sz="1200" b="0" i="0" smtClean="0"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nl-NL" dirty="0" err="1"/>
              <a:t>Itasita</a:t>
            </a:r>
            <a:r>
              <a:rPr lang="nl-NL" dirty="0"/>
              <a:t> </a:t>
            </a:r>
            <a:r>
              <a:rPr lang="nl-NL" dirty="0" err="1"/>
              <a:t>sima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min </a:t>
            </a:r>
            <a:r>
              <a:rPr lang="nl-NL" dirty="0" err="1"/>
              <a:t>evellor</a:t>
            </a:r>
            <a:r>
              <a:rPr lang="nl-NL" dirty="0"/>
              <a:t> </a:t>
            </a:r>
            <a:r>
              <a:rPr lang="nl-NL" dirty="0" err="1"/>
              <a:t>ratum</a:t>
            </a:r>
            <a:r>
              <a:rPr lang="nl-NL" dirty="0"/>
              <a:t> </a:t>
            </a:r>
            <a:r>
              <a:rPr lang="nl-NL" dirty="0" err="1"/>
              <a:t>laciis</a:t>
            </a:r>
            <a:r>
              <a:rPr lang="nl-NL" dirty="0"/>
              <a:t> et </a:t>
            </a:r>
            <a:r>
              <a:rPr lang="nl-NL" dirty="0" err="1"/>
              <a:t>quam</a:t>
            </a:r>
            <a:r>
              <a:rPr lang="nl-NL" dirty="0"/>
              <a:t> </a:t>
            </a:r>
            <a:r>
              <a:rPr lang="nl-NL" dirty="0" err="1"/>
              <a:t>voluptat</a:t>
            </a:r>
            <a:r>
              <a:rPr lang="nl-NL" dirty="0"/>
              <a:t> ut </a:t>
            </a:r>
            <a:r>
              <a:rPr lang="nl-NL" dirty="0" err="1"/>
              <a:t>lanis</a:t>
            </a:r>
            <a:r>
              <a:rPr lang="nl-NL" dirty="0"/>
              <a:t> </a:t>
            </a:r>
            <a:r>
              <a:rPr lang="nl-NL" dirty="0" err="1"/>
              <a:t>nit</a:t>
            </a:r>
            <a:r>
              <a:rPr lang="nl-NL" dirty="0"/>
              <a:t>, </a:t>
            </a:r>
            <a:r>
              <a:rPr lang="nl-NL" dirty="0" err="1"/>
              <a:t>eium</a:t>
            </a:r>
            <a:r>
              <a:rPr lang="nl-NL" dirty="0"/>
              <a:t> </a:t>
            </a:r>
            <a:r>
              <a:rPr lang="nl-NL" dirty="0" err="1"/>
              <a:t>quidus</a:t>
            </a:r>
            <a:r>
              <a:rPr lang="nl-NL" dirty="0"/>
              <a:t>, </a:t>
            </a:r>
            <a:r>
              <a:rPr lang="nl-NL" dirty="0" err="1"/>
              <a:t>quas</a:t>
            </a:r>
            <a:r>
              <a:rPr lang="nl-NL" dirty="0"/>
              <a:t> </a:t>
            </a:r>
            <a:r>
              <a:rPr lang="nl-NL" dirty="0" err="1"/>
              <a:t>nobis</a:t>
            </a:r>
            <a:r>
              <a:rPr lang="nl-NL" dirty="0"/>
              <a:t> </a:t>
            </a:r>
            <a:r>
              <a:rPr lang="nl-NL" dirty="0" err="1"/>
              <a:t>inusam</a:t>
            </a:r>
            <a:r>
              <a:rPr lang="nl-NL" dirty="0"/>
              <a:t> </a:t>
            </a:r>
            <a:r>
              <a:rPr lang="nl-NL" dirty="0" err="1"/>
              <a:t>cuptate</a:t>
            </a:r>
            <a:r>
              <a:rPr lang="nl-NL" dirty="0"/>
              <a:t> </a:t>
            </a:r>
            <a:r>
              <a:rPr lang="nl-NL" dirty="0" err="1"/>
              <a:t>mper</a:t>
            </a:r>
            <a:r>
              <a:rPr lang="nl-NL" dirty="0"/>
              <a:t> </a:t>
            </a:r>
            <a:r>
              <a:rPr lang="nl-NL" dirty="0" err="1"/>
              <a:t>nobit</a:t>
            </a:r>
            <a:r>
              <a:rPr lang="nl-NL" dirty="0"/>
              <a:t> hit </a:t>
            </a:r>
            <a:r>
              <a:rPr lang="nl-NL" dirty="0" err="1"/>
              <a:t>eliquam</a:t>
            </a:r>
            <a:r>
              <a:rPr lang="nl-NL" dirty="0"/>
              <a:t> </a:t>
            </a:r>
            <a:r>
              <a:rPr lang="nl-NL" dirty="0" err="1"/>
              <a:t>cori</a:t>
            </a:r>
            <a:r>
              <a:rPr lang="nl-NL" dirty="0"/>
              <a:t> </a:t>
            </a:r>
            <a:r>
              <a:rPr lang="nl-NL" dirty="0" err="1"/>
              <a:t>voloreicid</a:t>
            </a:r>
            <a:r>
              <a:rPr lang="nl-NL" dirty="0"/>
              <a:t> </a:t>
            </a:r>
            <a:r>
              <a:rPr lang="nl-NL" dirty="0" err="1"/>
              <a:t>mil</a:t>
            </a:r>
            <a:r>
              <a:rPr lang="nl-NL" dirty="0"/>
              <a:t> </a:t>
            </a:r>
            <a:r>
              <a:rPr lang="nl-NL" dirty="0" err="1"/>
              <a:t>minihilis</a:t>
            </a:r>
            <a:r>
              <a:rPr lang="nl-NL" dirty="0"/>
              <a:t> </a:t>
            </a:r>
            <a:r>
              <a:rPr lang="nl-NL" dirty="0" err="1"/>
              <a:t>aut</a:t>
            </a:r>
            <a:r>
              <a:rPr lang="nl-NL" dirty="0"/>
              <a:t> </a:t>
            </a:r>
            <a:r>
              <a:rPr lang="nl-NL" dirty="0" err="1"/>
              <a:t>milit</a:t>
            </a:r>
            <a:r>
              <a:rPr lang="nl-NL" dirty="0"/>
              <a:t> es </a:t>
            </a:r>
            <a:r>
              <a:rPr lang="nl-NL" dirty="0" err="1"/>
              <a:t>sum</a:t>
            </a:r>
            <a:r>
              <a:rPr lang="nl-NL" dirty="0"/>
              <a:t> </a:t>
            </a:r>
            <a:r>
              <a:rPr lang="nl-NL" dirty="0" err="1"/>
              <a:t>eicatet</a:t>
            </a:r>
            <a:r>
              <a:rPr lang="nl-NL" dirty="0"/>
              <a:t> ad mi, </a:t>
            </a:r>
            <a:r>
              <a:rPr lang="nl-NL" dirty="0" err="1"/>
              <a:t>unt</a:t>
            </a:r>
            <a:r>
              <a:rPr lang="nl-NL" dirty="0"/>
              <a:t> </a:t>
            </a:r>
            <a:r>
              <a:rPr lang="nl-NL" dirty="0" err="1"/>
              <a:t>qui</a:t>
            </a:r>
            <a:r>
              <a:rPr lang="nl-NL" dirty="0"/>
              <a:t> </a:t>
            </a:r>
            <a:r>
              <a:rPr lang="nl-NL" dirty="0" err="1"/>
              <a:t>dionseq</a:t>
            </a:r>
            <a:r>
              <a:rPr lang="nl-NL" dirty="0"/>
              <a:t> </a:t>
            </a:r>
            <a:r>
              <a:rPr lang="nl-NL" dirty="0" err="1"/>
              <a:t>uatusae</a:t>
            </a:r>
            <a:r>
              <a:rPr lang="nl-NL" dirty="0"/>
              <a:t> </a:t>
            </a:r>
            <a:r>
              <a:rPr lang="nl-NL" dirty="0" err="1"/>
              <a:t>verferf</a:t>
            </a:r>
            <a:r>
              <a:rPr lang="nl-NL" dirty="0"/>
              <a:t> </a:t>
            </a:r>
            <a:r>
              <a:rPr lang="nl-NL" dirty="0" err="1"/>
              <a:t>erumquunt</a:t>
            </a:r>
            <a:r>
              <a:rPr lang="nl-NL" dirty="0"/>
              <a:t>. &lt;Max. 40 woorden&gt; </a:t>
            </a:r>
          </a:p>
        </p:txBody>
      </p:sp>
    </p:spTree>
    <p:extLst>
      <p:ext uri="{BB962C8B-B14F-4D97-AF65-F5344CB8AC3E}">
        <p14:creationId xmlns:p14="http://schemas.microsoft.com/office/powerpoint/2010/main" val="1685997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12">
          <p15:clr>
            <a:srgbClr val="FBAE40"/>
          </p15:clr>
        </p15:guide>
        <p15:guide id="3" pos="7470">
          <p15:clr>
            <a:srgbClr val="FBAE40"/>
          </p15:clr>
        </p15:guide>
        <p15:guide id="4" orient="horz" pos="436">
          <p15:clr>
            <a:srgbClr val="FBAE40"/>
          </p15:clr>
        </p15:guide>
        <p15:guide id="5" orient="horz" pos="4088">
          <p15:clr>
            <a:srgbClr val="FBAE40"/>
          </p15:clr>
        </p15:guide>
        <p15:guide id="6" pos="5179">
          <p15:clr>
            <a:srgbClr val="FBAE40"/>
          </p15:clr>
        </p15:guide>
        <p15:guide id="7" pos="6222">
          <p15:clr>
            <a:srgbClr val="FBAE40"/>
          </p15:clr>
        </p15:guide>
        <p15:guide id="8" pos="6426">
          <p15:clr>
            <a:srgbClr val="FBAE40"/>
          </p15:clr>
        </p15:guide>
        <p15:guide id="9" pos="4975">
          <p15:clr>
            <a:srgbClr val="FBAE40"/>
          </p15:clr>
        </p15:guide>
        <p15:guide id="10" pos="3954">
          <p15:clr>
            <a:srgbClr val="FBAE40"/>
          </p15:clr>
        </p15:guide>
        <p15:guide id="11" pos="3728">
          <p15:clr>
            <a:srgbClr val="FBAE40"/>
          </p15:clr>
        </p15:guide>
        <p15:guide id="12" pos="2707">
          <p15:clr>
            <a:srgbClr val="FBAE40"/>
          </p15:clr>
        </p15:guide>
        <p15:guide id="13" pos="2503">
          <p15:clr>
            <a:srgbClr val="FBAE40"/>
          </p15:clr>
        </p15:guide>
        <p15:guide id="14" pos="1460">
          <p15:clr>
            <a:srgbClr val="FBAE40"/>
          </p15:clr>
        </p15:guide>
        <p15:guide id="15" pos="1256">
          <p15:clr>
            <a:srgbClr val="FBAE40"/>
          </p15:clr>
        </p15:guide>
        <p15:guide id="17" orient="horz" pos="2115">
          <p15:clr>
            <a:srgbClr val="FBAE40"/>
          </p15:clr>
        </p15:guide>
        <p15:guide id="18" orient="horz" pos="75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83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18" r:id="rId5"/>
    <p:sldLayoutId id="2147483709" r:id="rId6"/>
    <p:sldLayoutId id="2147483720" r:id="rId7"/>
    <p:sldLayoutId id="2147483711" r:id="rId8"/>
    <p:sldLayoutId id="2147483712" r:id="rId9"/>
    <p:sldLayoutId id="2147483713" r:id="rId10"/>
    <p:sldLayoutId id="2147483714" r:id="rId11"/>
    <p:sldLayoutId id="2147483719" r:id="rId12"/>
    <p:sldLayoutId id="2147483716" r:id="rId13"/>
    <p:sldLayoutId id="2147483717" r:id="rId14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2100" b="0" i="0" kern="1200">
          <a:solidFill>
            <a:schemeClr val="tx1"/>
          </a:solidFill>
          <a:latin typeface="Merriweather Regular" panose="02060503050406030704" pitchFamily="18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None/>
        <a:defRPr sz="1600" b="0" i="0" kern="120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None/>
        <a:defRPr sz="1600" b="1" i="0" kern="120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270000" indent="-270000" algn="l" defTabSz="914400" rtl="0" eaLnBrk="1" latinLnBrk="0" hangingPunct="1">
        <a:lnSpc>
          <a:spcPct val="110000"/>
        </a:lnSpc>
        <a:spcBef>
          <a:spcPts val="2100"/>
        </a:spcBef>
        <a:buFont typeface="Verdana" pitchFamily="34" charset="0"/>
        <a:buChar char="•"/>
        <a:defRPr sz="1600" b="0" i="0" kern="120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270000" indent="-270000" algn="l" defTabSz="914400" rtl="0" eaLnBrk="1" latinLnBrk="0" hangingPunct="1">
        <a:lnSpc>
          <a:spcPct val="110000"/>
        </a:lnSpc>
        <a:spcBef>
          <a:spcPts val="2100"/>
        </a:spcBef>
        <a:buFont typeface="Verdana" pitchFamily="34" charset="0"/>
        <a:buChar char="•"/>
        <a:defRPr sz="1600" b="0" i="0" kern="120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10000" indent="-270000" algn="l" defTabSz="914400" rtl="0" eaLnBrk="1" latinLnBrk="0" hangingPunct="1">
        <a:lnSpc>
          <a:spcPct val="110000"/>
        </a:lnSpc>
        <a:spcBef>
          <a:spcPts val="0"/>
        </a:spcBef>
        <a:buFont typeface="Verdana" pitchFamily="34" charset="0"/>
        <a:buChar char="–"/>
        <a:defRPr sz="1600" b="0" i="0" kern="120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9F034A5-234F-48FC-A8F6-8363EC50D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E9DECE7-F110-49B3-B5AB-2F63E65219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C32C88-491B-46B6-B6E3-5ACC2EB189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524A2-1A39-4DEA-AD7F-3340E0F5E4C4}" type="datetimeFigureOut">
              <a:rPr lang="en-NL" smtClean="0"/>
              <a:t>01/29/2025</a:t>
            </a:fld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A9BE44-4E4B-4B90-BE6B-63E29F6BFB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2754270-874A-476E-8B88-ADCEE1AE66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FF9BD-5AE7-4ED5-8714-4E42AE9F802A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80639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u.nl/en/research/copernicus-institute-of-sustainable-development/mission-oriented-innovation-policy-observatory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F25F3E5A-BD30-F544-87A7-FA09F584E6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 dirty="0"/>
              <a:t>Matthijs Janssen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E093CEB3-980A-824C-9CF8-861B7D2F39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 dirty="0"/>
              <a:t>Assistant professor – Innovation Sciences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ED1BBCBC-FA3C-844D-ABF6-9C62F98CD8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sz="3200" b="1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Governance arrangements for transformative policy: </a:t>
            </a:r>
            <a:br>
              <a:rPr lang="en-GB" sz="3200" b="1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r>
              <a:rPr lang="en-GB" sz="3200" b="1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Insights from a comparative case study</a:t>
            </a:r>
            <a:br>
              <a:rPr lang="en-GB" sz="3200" b="1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br>
              <a:rPr lang="en-GB" sz="3200" b="1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r>
              <a:rPr lang="en-GB" sz="1800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Matthijs Janssen</a:t>
            </a:r>
            <a:r>
              <a:rPr lang="en-GB" sz="1800" i="0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 a</a:t>
            </a:r>
            <a:r>
              <a:rPr lang="en-GB" sz="1800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, Iris Wanzenböck</a:t>
            </a:r>
            <a:r>
              <a:rPr lang="en-GB" sz="1800" i="0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 a</a:t>
            </a:r>
            <a:r>
              <a:rPr lang="en-GB" sz="1800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, Lea Fünfschilling</a:t>
            </a:r>
            <a:r>
              <a:rPr lang="en-GB" sz="1800" i="0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 </a:t>
            </a:r>
            <a:r>
              <a:rPr lang="en-GB" sz="1800" i="0" baseline="30000" dirty="0" err="1">
                <a:effectLst/>
                <a:latin typeface="Merriweather Light" panose="020B0604020202020204" charset="0"/>
                <a:ea typeface="Merriweather Light" panose="020B0604020202020204" charset="0"/>
              </a:rPr>
              <a:t>a,b</a:t>
            </a:r>
            <a:r>
              <a:rPr lang="en-GB" sz="1800" i="0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, Dimitris Pontikakis</a:t>
            </a:r>
            <a:r>
              <a:rPr lang="en-GB" sz="1800" i="0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 c</a:t>
            </a:r>
            <a:br>
              <a:rPr lang="en-NL" sz="1800" i="0" dirty="0"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br>
              <a:rPr lang="en-GB" sz="1800" dirty="0"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r>
              <a:rPr lang="en-GB" sz="1800" i="1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a </a:t>
            </a:r>
            <a:r>
              <a:rPr lang="en-GB" sz="1800" i="1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Copernicus Institute of Sustainable Development, Utrecht University.</a:t>
            </a:r>
            <a:br>
              <a:rPr lang="en-NL" sz="1800" dirty="0"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r>
              <a:rPr lang="en-GB" sz="1800" i="1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b</a:t>
            </a:r>
            <a:r>
              <a:rPr lang="en-GB" sz="1800" i="1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 CIRCLE, Lund University. </a:t>
            </a:r>
            <a:br>
              <a:rPr lang="en-GB" sz="1800" i="1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</a:br>
            <a:r>
              <a:rPr lang="en-GB" sz="1800" i="1" baseline="30000" dirty="0">
                <a:effectLst/>
                <a:latin typeface="Merriweather Light" panose="020B0604020202020204" charset="0"/>
                <a:ea typeface="Merriweather Light" panose="020B0604020202020204" charset="0"/>
              </a:rPr>
              <a:t>c</a:t>
            </a:r>
            <a:r>
              <a:rPr lang="en-GB" sz="1800" i="1" dirty="0">
                <a:solidFill>
                  <a:srgbClr val="000000"/>
                </a:solidFill>
                <a:effectLst/>
                <a:latin typeface="Merriweather Light" panose="020B0604020202020204" charset="0"/>
                <a:ea typeface="Merriweather Light" panose="020B0604020202020204" charset="0"/>
              </a:rPr>
              <a:t> Joint Research Centre, Seville, European Commission.</a:t>
            </a:r>
            <a:endParaRPr lang="nl-NL" dirty="0">
              <a:latin typeface="Merriweather Light" panose="020B0604020202020204" charset="0"/>
              <a:ea typeface="Merriweather Light" panose="020B0604020202020204" charset="0"/>
            </a:endParaRP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21E2F776-566E-CD4D-9554-34630B1BAE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/>
              <a:t>Mission-</a:t>
            </a:r>
            <a:r>
              <a:rPr lang="nl-NL" dirty="0" err="1"/>
              <a:t>oriented</a:t>
            </a:r>
            <a:r>
              <a:rPr lang="nl-NL" dirty="0"/>
              <a:t> Innovation policy </a:t>
            </a:r>
            <a:r>
              <a:rPr lang="nl-NL" dirty="0" err="1"/>
              <a:t>observatory</a:t>
            </a:r>
            <a:endParaRPr lang="nl-NL" dirty="0"/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F0F6F09-1D16-8D41-B2C5-3D02B8348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C42A-B539-0F4D-8779-584EEB194DED}" type="datetime1">
              <a:rPr lang="nl-NL" noProof="0" smtClean="0"/>
              <a:t>29-1-2025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852833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3EC8C11B-225F-4023-BA8D-E05BB0D64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Theory – Governance modes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F01370A9-2534-4C33-8E36-83E58851A0D2}"/>
              </a:ext>
            </a:extLst>
          </p:cNvPr>
          <p:cNvSpPr txBox="1">
            <a:spLocks/>
          </p:cNvSpPr>
          <p:nvPr/>
        </p:nvSpPr>
        <p:spPr>
          <a:xfrm>
            <a:off x="1066799" y="1571626"/>
            <a:ext cx="10559143" cy="4322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0850" marR="0" indent="-4508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0" algn="l"/>
                <a:tab pos="1452563" algn="l"/>
              </a:tabLst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03275" indent="-309563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14425" indent="-3111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466850" indent="-3111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3563" indent="-366713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185988" indent="-3524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6pPr>
            <a:lvl7pPr marL="2144713" indent="-311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7pPr>
            <a:lvl8pPr marL="2497138" indent="-352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9pPr>
          </a:lstStyle>
          <a:p>
            <a:pPr marL="141287" lvl="0" indent="0">
              <a:buFont typeface="Arial" panose="020B0604020202020204" pitchFamily="34" charset="0"/>
              <a:buNone/>
            </a:pPr>
            <a:r>
              <a:rPr lang="nl-NL" b="1" dirty="0"/>
              <a:t>Governance modes </a:t>
            </a:r>
            <a:r>
              <a:rPr lang="nl-NL" dirty="0"/>
              <a:t>(</a:t>
            </a:r>
            <a:r>
              <a:rPr lang="nl-NL" dirty="0" err="1"/>
              <a:t>visual</a:t>
            </a:r>
            <a:r>
              <a:rPr lang="nl-NL" dirty="0"/>
              <a:t>):</a:t>
            </a:r>
          </a:p>
          <a:p>
            <a:pPr marL="141287" lvl="0" indent="0">
              <a:buFont typeface="Arial" panose="020B0604020202020204" pitchFamily="34" charset="0"/>
              <a:buNone/>
            </a:pPr>
            <a:endParaRPr lang="nl-NL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2ACE5-70E3-4351-B8A5-06899A0C2A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F90A6B7-3FF0-A78C-1324-FAAAAB577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" y="2267379"/>
            <a:ext cx="1178814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92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Data and methods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59143" cy="4322284"/>
          </a:xfrm>
        </p:spPr>
        <p:txBody>
          <a:bodyPr/>
          <a:lstStyle/>
          <a:p>
            <a:pPr marL="484187" indent="-342900"/>
            <a:r>
              <a:rPr lang="nl-NL" b="1" dirty="0"/>
              <a:t>Desk research: </a:t>
            </a:r>
            <a:r>
              <a:rPr lang="nl-NL" dirty="0"/>
              <a:t>policy </a:t>
            </a:r>
            <a:r>
              <a:rPr lang="nl-NL" dirty="0" err="1"/>
              <a:t>documents</a:t>
            </a:r>
            <a:r>
              <a:rPr lang="nl-NL" dirty="0"/>
              <a:t>, </a:t>
            </a:r>
            <a:r>
              <a:rPr lang="nl-NL" dirty="0" err="1"/>
              <a:t>strategic</a:t>
            </a:r>
            <a:r>
              <a:rPr lang="nl-NL" dirty="0"/>
              <a:t> </a:t>
            </a:r>
            <a:r>
              <a:rPr lang="nl-NL" dirty="0" err="1"/>
              <a:t>agendas</a:t>
            </a:r>
            <a:r>
              <a:rPr lang="nl-NL" dirty="0"/>
              <a:t>, monitoring </a:t>
            </a:r>
            <a:r>
              <a:rPr lang="nl-NL" dirty="0" err="1"/>
              <a:t>reports</a:t>
            </a:r>
            <a:r>
              <a:rPr lang="nl-NL" dirty="0"/>
              <a:t>, ..</a:t>
            </a:r>
            <a:endParaRPr lang="nl-NL" b="1" dirty="0"/>
          </a:p>
          <a:p>
            <a:pPr marL="484187" indent="-342900"/>
            <a:r>
              <a:rPr lang="nl-NL" b="1" dirty="0"/>
              <a:t>Interviews </a:t>
            </a:r>
            <a:r>
              <a:rPr lang="nl-NL" b="1" dirty="0" err="1"/>
              <a:t>based</a:t>
            </a:r>
            <a:r>
              <a:rPr lang="nl-NL" b="1" dirty="0"/>
              <a:t> on protocol:</a:t>
            </a:r>
            <a:r>
              <a:rPr lang="nl-NL" dirty="0"/>
              <a:t> +- 17 interviews</a:t>
            </a:r>
          </a:p>
          <a:p>
            <a:pPr marL="484187" indent="-342900"/>
            <a:r>
              <a:rPr lang="nl-NL" b="1" dirty="0" err="1"/>
              <a:t>Validation</a:t>
            </a:r>
            <a:r>
              <a:rPr lang="nl-NL" b="1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main</a:t>
            </a:r>
            <a:r>
              <a:rPr lang="nl-NL" dirty="0"/>
              <a:t> policy </a:t>
            </a:r>
            <a:r>
              <a:rPr lang="nl-NL" dirty="0" err="1"/>
              <a:t>officer</a:t>
            </a:r>
            <a:endParaRPr lang="en-US" dirty="0"/>
          </a:p>
          <a:p>
            <a:pPr marL="141287" indent="0">
              <a:buNone/>
            </a:pPr>
            <a:endParaRPr lang="en-GB" dirty="0"/>
          </a:p>
          <a:p>
            <a:pPr marL="141287" indent="0">
              <a:buNone/>
            </a:pPr>
            <a:endParaRPr lang="en-GB" i="1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3F231AD-BBB1-4690-9D73-33808B534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620" y="3330143"/>
            <a:ext cx="8272329" cy="271285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02DAFA-8EEF-42EF-A3C9-547839BE8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3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Cases (TPI strategies)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D332E810-513C-49CB-B91E-FCE42B264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406228"/>
              </p:ext>
            </p:extLst>
          </p:nvPr>
        </p:nvGraphicFramePr>
        <p:xfrm>
          <a:off x="625145" y="1849182"/>
          <a:ext cx="10518775" cy="3478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4713">
                  <a:extLst>
                    <a:ext uri="{9D8B030D-6E8A-4147-A177-3AD203B41FA5}">
                      <a16:colId xmlns:a16="http://schemas.microsoft.com/office/drawing/2014/main" val="2859634095"/>
                    </a:ext>
                  </a:extLst>
                </a:gridCol>
                <a:gridCol w="601674">
                  <a:extLst>
                    <a:ext uri="{9D8B030D-6E8A-4147-A177-3AD203B41FA5}">
                      <a16:colId xmlns:a16="http://schemas.microsoft.com/office/drawing/2014/main" val="1481699353"/>
                    </a:ext>
                  </a:extLst>
                </a:gridCol>
                <a:gridCol w="946690">
                  <a:extLst>
                    <a:ext uri="{9D8B030D-6E8A-4147-A177-3AD203B41FA5}">
                      <a16:colId xmlns:a16="http://schemas.microsoft.com/office/drawing/2014/main" val="3722920912"/>
                    </a:ext>
                  </a:extLst>
                </a:gridCol>
                <a:gridCol w="740522">
                  <a:extLst>
                    <a:ext uri="{9D8B030D-6E8A-4147-A177-3AD203B41FA5}">
                      <a16:colId xmlns:a16="http://schemas.microsoft.com/office/drawing/2014/main" val="3897109653"/>
                    </a:ext>
                  </a:extLst>
                </a:gridCol>
                <a:gridCol w="967727">
                  <a:extLst>
                    <a:ext uri="{9D8B030D-6E8A-4147-A177-3AD203B41FA5}">
                      <a16:colId xmlns:a16="http://schemas.microsoft.com/office/drawing/2014/main" val="2487634735"/>
                    </a:ext>
                  </a:extLst>
                </a:gridCol>
                <a:gridCol w="967727">
                  <a:extLst>
                    <a:ext uri="{9D8B030D-6E8A-4147-A177-3AD203B41FA5}">
                      <a16:colId xmlns:a16="http://schemas.microsoft.com/office/drawing/2014/main" val="3012161138"/>
                    </a:ext>
                  </a:extLst>
                </a:gridCol>
                <a:gridCol w="460722">
                  <a:extLst>
                    <a:ext uri="{9D8B030D-6E8A-4147-A177-3AD203B41FA5}">
                      <a16:colId xmlns:a16="http://schemas.microsoft.com/office/drawing/2014/main" val="1161140368"/>
                    </a:ext>
                  </a:extLst>
                </a:gridCol>
                <a:gridCol w="2129000">
                  <a:extLst>
                    <a:ext uri="{9D8B030D-6E8A-4147-A177-3AD203B41FA5}">
                      <a16:colId xmlns:a16="http://schemas.microsoft.com/office/drawing/2014/main" val="3455776592"/>
                    </a:ext>
                  </a:extLst>
                </a:gridCol>
              </a:tblGrid>
              <a:tr h="7916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Name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Gov. Mode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Mission-</a:t>
                      </a:r>
                      <a:br>
                        <a:rPr lang="nl-NL" sz="1400">
                          <a:effectLst/>
                        </a:rPr>
                      </a:br>
                      <a:r>
                        <a:rPr lang="nl-NL" sz="1400">
                          <a:effectLst/>
                        </a:rPr>
                        <a:t>orientation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 dirty="0" err="1">
                          <a:effectLst/>
                        </a:rPr>
                        <a:t>Geogr</a:t>
                      </a:r>
                      <a:r>
                        <a:rPr lang="nl-NL" sz="1400" dirty="0">
                          <a:effectLst/>
                        </a:rPr>
                        <a:t>. </a:t>
                      </a:r>
                      <a:endParaRPr lang="en-NL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scope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Country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Sector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Year</a:t>
                      </a:r>
                      <a:br>
                        <a:rPr lang="nl-NL" sz="1400">
                          <a:effectLst/>
                        </a:rPr>
                      </a:br>
                      <a:r>
                        <a:rPr lang="nl-NL" sz="1400">
                          <a:effectLst/>
                        </a:rPr>
                        <a:t>est.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 dirty="0" err="1">
                          <a:effectLst/>
                        </a:rPr>
                        <a:t>Strategy</a:t>
                      </a:r>
                      <a:r>
                        <a:rPr lang="nl-NL" sz="1400" dirty="0">
                          <a:effectLst/>
                        </a:rPr>
                        <a:t> type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37452040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Green solutions for the future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Adm.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Explicit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National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Denmark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Climate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2020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Extended R&amp;D programme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541562187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German </a:t>
                      </a:r>
                      <a:r>
                        <a:rPr lang="en-GB" sz="1400" b="1" dirty="0" err="1">
                          <a:effectLst/>
                        </a:rPr>
                        <a:t>HighTech</a:t>
                      </a:r>
                      <a:r>
                        <a:rPr lang="en-GB" sz="1400" b="1" dirty="0">
                          <a:effectLst/>
                        </a:rPr>
                        <a:t> Strategy 2025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Adm.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Explicit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National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Germany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Broad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2018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Umbrella framework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74935700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Mission-oriented Topsector &amp; Innovation Policy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Netw.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Explicit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National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Netherlands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Broad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2019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Umbrella framework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073172215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City of Tomorrow / Building of Tomorrow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Netw.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Implicit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National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Austria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Housing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2013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Extended R&amp;D programme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065376434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Catalunya 2020 / RIS3CAT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Netw.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No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Regional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Spain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Climate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2012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Umbrella framework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274794331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Amsterdam Circular Economy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Syst.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Implicit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City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Netherlands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Circular Ec.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2015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Domain programme 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500249118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b="1" dirty="0">
                          <a:effectLst/>
                        </a:rPr>
                        <a:t>Circular Flanders (part of Vision 2050)</a:t>
                      </a:r>
                      <a:endParaRPr lang="en-N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Syst.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nl-NL" sz="1400">
                          <a:effectLst/>
                        </a:rPr>
                        <a:t>Implicit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Regional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Belgium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Circular Ec.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2017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Domain programme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4033191340"/>
                  </a:ext>
                </a:extLst>
              </a:tr>
            </a:tbl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AC6ABA-28F7-45D7-AB05-8F862A27E2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5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Cases (TPI strategies)</a:t>
            </a:r>
            <a:br>
              <a:rPr lang="en-US" sz="3600" dirty="0"/>
            </a:br>
            <a:r>
              <a:rPr lang="en-US" sz="2700" dirty="0"/>
              <a:t>Link between cases and governance modes</a:t>
            </a:r>
            <a:endParaRPr lang="en-US" sz="3600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4C50F66B-84DE-4358-8A48-D36628FC1C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562759"/>
              </p:ext>
            </p:extLst>
          </p:nvPr>
        </p:nvGraphicFramePr>
        <p:xfrm>
          <a:off x="1494790" y="2105787"/>
          <a:ext cx="9072000" cy="3368773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097061574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952172058"/>
                    </a:ext>
                  </a:extLst>
                </a:gridCol>
                <a:gridCol w="4860000">
                  <a:extLst>
                    <a:ext uri="{9D8B030D-6E8A-4147-A177-3AD203B41FA5}">
                      <a16:colId xmlns:a16="http://schemas.microsoft.com/office/drawing/2014/main" val="1047937022"/>
                    </a:ext>
                  </a:extLst>
                </a:gridCol>
              </a:tblGrid>
              <a:tr h="3426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nl-NL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</a:t>
                      </a:r>
                      <a:r>
                        <a:rPr lang="nl-NL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Mode</a:t>
                      </a:r>
                      <a:endParaRPr lang="en-NL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nl-NL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Cases</a:t>
                      </a:r>
                      <a:endParaRPr lang="en-NL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nl-NL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</a:t>
                      </a:r>
                      <a:r>
                        <a:rPr lang="nl-NL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characteristics</a:t>
                      </a:r>
                      <a:endParaRPr lang="en-NL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999382"/>
                  </a:ext>
                </a:extLst>
              </a:tr>
              <a:tr h="10135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Admin.-based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DK Grand Solutions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German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HTS2025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Dutch MTIP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ministry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lead and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responsible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engaging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ministries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Transformation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focused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on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coordination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redesigning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policies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horizontal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vertical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collaboration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structures</a:t>
                      </a:r>
                      <a:r>
                        <a:rPr lang="nl-NL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7729853"/>
                  </a:ext>
                </a:extLst>
              </a:tr>
              <a:tr h="11582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Network-based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Austrian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City of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Tomorrow</a:t>
                      </a:r>
                      <a:endParaRPr lang="nl-NL" sz="14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Catalonian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RIS3CAT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German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HTS2025; Dutch MTIP)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Mobilizing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capabilities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and resources of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societal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stakeholders, via public-private partnerships, triple-/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quadruple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-helix teams (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institutionalized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representatives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and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writing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collective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NL" sz="14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agendas</a:t>
                      </a:r>
                      <a:r>
                        <a:rPr lang="nl-NL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503953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Society-based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dirty="0">
                          <a:effectLst/>
                        </a:rPr>
                        <a:t>Amsterdam </a:t>
                      </a:r>
                      <a:r>
                        <a:rPr lang="nl-NL" sz="1400" dirty="0" err="1">
                          <a:effectLst/>
                        </a:rPr>
                        <a:t>Circular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Economy</a:t>
                      </a:r>
                      <a:endParaRPr lang="nl-NL" sz="1400" dirty="0">
                        <a:effectLst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400" dirty="0" err="1">
                          <a:effectLst/>
                        </a:rPr>
                        <a:t>Circular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Flanders</a:t>
                      </a:r>
                      <a:endParaRPr lang="nl-NL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nl-NL" sz="1400" dirty="0" err="1">
                          <a:effectLst/>
                        </a:rPr>
                        <a:t>Identifying</a:t>
                      </a:r>
                      <a:r>
                        <a:rPr lang="nl-NL" sz="1400" dirty="0">
                          <a:effectLst/>
                        </a:rPr>
                        <a:t> and </a:t>
                      </a:r>
                      <a:r>
                        <a:rPr lang="nl-NL" sz="1400" dirty="0" err="1">
                          <a:effectLst/>
                        </a:rPr>
                        <a:t>accelerating</a:t>
                      </a:r>
                      <a:r>
                        <a:rPr lang="nl-NL" sz="1400" dirty="0">
                          <a:effectLst/>
                        </a:rPr>
                        <a:t> bottom-up </a:t>
                      </a:r>
                      <a:r>
                        <a:rPr lang="nl-NL" sz="1400" dirty="0" err="1">
                          <a:effectLst/>
                        </a:rPr>
                        <a:t>initiatives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from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societal</a:t>
                      </a:r>
                      <a:r>
                        <a:rPr lang="nl-NL" sz="1400" dirty="0">
                          <a:effectLst/>
                        </a:rPr>
                        <a:t> stakeholders, </a:t>
                      </a:r>
                      <a:r>
                        <a:rPr lang="nl-NL" sz="1400" dirty="0" err="1">
                          <a:effectLst/>
                        </a:rPr>
                        <a:t>by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creating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visibility</a:t>
                      </a:r>
                      <a:r>
                        <a:rPr lang="nl-NL" sz="1400" dirty="0">
                          <a:effectLst/>
                        </a:rPr>
                        <a:t> and making ad-hoc </a:t>
                      </a:r>
                      <a:r>
                        <a:rPr lang="nl-NL" sz="1400" dirty="0" err="1">
                          <a:effectLst/>
                        </a:rPr>
                        <a:t>connections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with</a:t>
                      </a:r>
                      <a:r>
                        <a:rPr lang="nl-NL" sz="1400" dirty="0">
                          <a:effectLst/>
                        </a:rPr>
                        <a:t> (policy) partners </a:t>
                      </a:r>
                      <a:r>
                        <a:rPr lang="nl-NL" sz="1400" dirty="0" err="1">
                          <a:effectLst/>
                        </a:rPr>
                        <a:t>able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to</a:t>
                      </a:r>
                      <a:r>
                        <a:rPr lang="nl-NL" sz="1400" dirty="0">
                          <a:effectLst/>
                        </a:rPr>
                        <a:t> </a:t>
                      </a:r>
                      <a:r>
                        <a:rPr lang="nl-NL" sz="1400" dirty="0" err="1">
                          <a:effectLst/>
                        </a:rPr>
                        <a:t>overcome</a:t>
                      </a:r>
                      <a:r>
                        <a:rPr lang="nl-NL" sz="1400" dirty="0">
                          <a:effectLst/>
                        </a:rPr>
                        <a:t> bottlenecks.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591127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4F82CBC-7809-45C6-9778-1452E65B1B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07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8639810" cy="1253617"/>
          </a:xfrm>
        </p:spPr>
        <p:txBody>
          <a:bodyPr>
            <a:normAutofit/>
          </a:bodyPr>
          <a:lstStyle/>
          <a:p>
            <a:r>
              <a:rPr lang="en-US" sz="3600" dirty="0"/>
              <a:t>Results </a:t>
            </a:r>
            <a:br>
              <a:rPr lang="en-US" sz="3600" dirty="0"/>
            </a:br>
            <a:r>
              <a:rPr lang="en-US" sz="2700" dirty="0"/>
              <a:t>Governance arrangements, per task &amp; mode</a:t>
            </a:r>
            <a:endParaRPr lang="en-US" sz="3600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558F5A-CAEB-4AD3-8301-77A4304D5E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0F99DD74-3EDF-392A-8D6A-B79082D77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42465"/>
              </p:ext>
            </p:extLst>
          </p:nvPr>
        </p:nvGraphicFramePr>
        <p:xfrm>
          <a:off x="763675" y="1753497"/>
          <a:ext cx="10520623" cy="4378963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518981">
                  <a:extLst>
                    <a:ext uri="{9D8B030D-6E8A-4147-A177-3AD203B41FA5}">
                      <a16:colId xmlns:a16="http://schemas.microsoft.com/office/drawing/2014/main" val="2723134197"/>
                    </a:ext>
                  </a:extLst>
                </a:gridCol>
                <a:gridCol w="2239102">
                  <a:extLst>
                    <a:ext uri="{9D8B030D-6E8A-4147-A177-3AD203B41FA5}">
                      <a16:colId xmlns:a16="http://schemas.microsoft.com/office/drawing/2014/main" val="65064732"/>
                    </a:ext>
                  </a:extLst>
                </a:gridCol>
                <a:gridCol w="2887816">
                  <a:extLst>
                    <a:ext uri="{9D8B030D-6E8A-4147-A177-3AD203B41FA5}">
                      <a16:colId xmlns:a16="http://schemas.microsoft.com/office/drawing/2014/main" val="1358782379"/>
                    </a:ext>
                  </a:extLst>
                </a:gridCol>
                <a:gridCol w="2437811">
                  <a:extLst>
                    <a:ext uri="{9D8B030D-6E8A-4147-A177-3AD203B41FA5}">
                      <a16:colId xmlns:a16="http://schemas.microsoft.com/office/drawing/2014/main" val="1493479209"/>
                    </a:ext>
                  </a:extLst>
                </a:gridCol>
                <a:gridCol w="1436913">
                  <a:extLst>
                    <a:ext uri="{9D8B030D-6E8A-4147-A177-3AD203B41FA5}">
                      <a16:colId xmlns:a16="http://schemas.microsoft.com/office/drawing/2014/main" val="2522831869"/>
                    </a:ext>
                  </a:extLst>
                </a:gridCol>
              </a:tblGrid>
              <a:tr h="28800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Governance modes: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 anchor="b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Transformative innovation policy governance task: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 hMerge="1">
                  <a:txBody>
                    <a:bodyPr/>
                    <a:lstStyle/>
                    <a:p>
                      <a:endParaRPr lang="en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844444"/>
                  </a:ext>
                </a:extLst>
              </a:tr>
              <a:tr h="485465">
                <a:tc vMerge="1">
                  <a:txBody>
                    <a:bodyPr/>
                    <a:lstStyle/>
                    <a:p>
                      <a:endParaRPr lang="en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Creating legitimacy and leadership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Coordinating  across multiple levels, actors and instruments 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Reflexivity, learning and experimenting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Resolving conflicts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2085"/>
                  </a:ext>
                </a:extLst>
              </a:tr>
              <a:tr h="131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Administration-based governance</a:t>
                      </a:r>
                      <a:endParaRPr lang="en-NL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Show commitment from high political levels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Create an independent policy unit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Change of innovation funding priorities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Targeting multiple (existing) instruments, actors or policy fields at prioritized topics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Policy mapping across different departments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New monitoring and evaluation procedures beyond abstract inputs/outputs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extLst>
                  <a:ext uri="{0D108BD9-81ED-4DB2-BD59-A6C34878D82A}">
                    <a16:rowId xmlns:a16="http://schemas.microsoft.com/office/drawing/2014/main" val="3618993405"/>
                  </a:ext>
                </a:extLst>
              </a:tr>
              <a:tr h="1146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Network-based governance</a:t>
                      </a:r>
                      <a:endParaRPr lang="en-NL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Engage in partnerships based on shared leadership and collective agendas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Involve representative key stakeholders in agenda-setting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Shared ownership between policy partners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Adapt policies based on network signals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Evaluate formatively, with participative deliberation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Community building and community management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extLst>
                  <a:ext uri="{0D108BD9-81ED-4DB2-BD59-A6C34878D82A}">
                    <a16:rowId xmlns:a16="http://schemas.microsoft.com/office/drawing/2014/main" val="1532837353"/>
                  </a:ext>
                </a:extLst>
              </a:tr>
              <a:tr h="1146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Society-based governance</a:t>
                      </a:r>
                      <a:endParaRPr lang="en-NL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Create a vision around perceived problem urgency</a:t>
                      </a:r>
                      <a:endParaRPr lang="en-NL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Emphasize community-based problem-solving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Establish a hub-like transition team outside government</a:t>
                      </a:r>
                      <a:endParaRPr lang="en-NL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Reinforce bottom-up initiatives</a:t>
                      </a:r>
                      <a:endParaRPr lang="en-NL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>
                          <a:effectLst/>
                        </a:rPr>
                        <a:t>‣ Inspire and instruct policy makers</a:t>
                      </a:r>
                      <a:endParaRPr lang="en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Learning-by-doing (stocktaking)</a:t>
                      </a:r>
                      <a:endParaRPr lang="en-NL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Monitor project outcomes for initiative re-orientation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400" dirty="0">
                          <a:effectLst/>
                        </a:rPr>
                        <a:t>‣ Install a field-level working group</a:t>
                      </a:r>
                      <a:endParaRPr lang="en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7" marR="66297" marT="0" marB="0"/>
                </a:tc>
                <a:extLst>
                  <a:ext uri="{0D108BD9-81ED-4DB2-BD59-A6C34878D82A}">
                    <a16:rowId xmlns:a16="http://schemas.microsoft.com/office/drawing/2014/main" val="4253312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854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>
            <a:normAutofit/>
          </a:bodyPr>
          <a:lstStyle/>
          <a:p>
            <a:r>
              <a:rPr lang="en-US" sz="3600" dirty="0"/>
              <a:t>Results </a:t>
            </a:r>
            <a:br>
              <a:rPr lang="en-US" sz="3600" dirty="0"/>
            </a:br>
            <a:r>
              <a:rPr lang="en-US" sz="2700" dirty="0"/>
              <a:t>Challenges, per governance mode</a:t>
            </a:r>
            <a:endParaRPr lang="en-US" sz="3600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E0E38926-BBCA-4E92-A352-E18EB2BD6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525478"/>
              </p:ext>
            </p:extLst>
          </p:nvPr>
        </p:nvGraphicFramePr>
        <p:xfrm>
          <a:off x="2175028" y="1945767"/>
          <a:ext cx="7989780" cy="3997941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097061574"/>
                    </a:ext>
                  </a:extLst>
                </a:gridCol>
                <a:gridCol w="6621780">
                  <a:extLst>
                    <a:ext uri="{9D8B030D-6E8A-4147-A177-3AD203B41FA5}">
                      <a16:colId xmlns:a16="http://schemas.microsoft.com/office/drawing/2014/main" val="2952172058"/>
                    </a:ext>
                  </a:extLst>
                </a:gridCol>
              </a:tblGrid>
              <a:tr h="35547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nl-NL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</a:t>
                      </a:r>
                      <a:r>
                        <a:rPr lang="nl-NL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mode</a:t>
                      </a:r>
                      <a:endParaRPr lang="en-NL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nl-NL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Challenges</a:t>
                      </a:r>
                      <a:endParaRPr lang="en-NL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999382"/>
                  </a:ext>
                </a:extLst>
              </a:tr>
              <a:tr h="10913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Admin.-based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</a:t>
                      </a:r>
                      <a:r>
                        <a:rPr lang="en-US" sz="1400" dirty="0">
                          <a:effectLst/>
                        </a:rPr>
                        <a:t>Departmental thinking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Rivalry for </a:t>
                      </a:r>
                      <a:r>
                        <a:rPr lang="en-US" sz="1400" dirty="0">
                          <a:effectLst/>
                        </a:rPr>
                        <a:t>recognition and resources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Reliance on</a:t>
                      </a:r>
                      <a:r>
                        <a:rPr lang="en-US" sz="1400" dirty="0">
                          <a:effectLst/>
                        </a:rPr>
                        <a:t> strict administrative and budgetary cycles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Sensitive to</a:t>
                      </a:r>
                      <a:r>
                        <a:rPr lang="en-US" sz="1400" dirty="0">
                          <a:effectLst/>
                        </a:rPr>
                        <a:t> periodic changes in leadership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7729853"/>
                  </a:ext>
                </a:extLst>
              </a:tr>
              <a:tr h="11376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Network-based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</a:t>
                      </a:r>
                      <a:r>
                        <a:rPr lang="en-US" sz="1400" dirty="0">
                          <a:effectLst/>
                        </a:rPr>
                        <a:t>Sensitive to capture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Lacking ability </a:t>
                      </a:r>
                      <a:r>
                        <a:rPr lang="en-US" sz="1400" dirty="0">
                          <a:effectLst/>
                        </a:rPr>
                        <a:t>to respond to signals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Uncertainty</a:t>
                      </a:r>
                      <a:r>
                        <a:rPr lang="en-US" sz="1400" dirty="0">
                          <a:effectLst/>
                        </a:rPr>
                        <a:t> about commitment levels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Resistance</a:t>
                      </a:r>
                      <a:r>
                        <a:rPr lang="en-US" sz="1400" dirty="0">
                          <a:effectLst/>
                        </a:rPr>
                        <a:t> against increased guidance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503953"/>
                  </a:ext>
                </a:extLst>
              </a:tr>
              <a:tr h="11376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Society-based TPI</a:t>
                      </a:r>
                      <a:endParaRPr lang="en-NL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</a:t>
                      </a:r>
                      <a:r>
                        <a:rPr lang="en-US" sz="1400" dirty="0">
                          <a:effectLst/>
                        </a:rPr>
                        <a:t>Building momentum in a responsive way (without clear action lines)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N</a:t>
                      </a:r>
                      <a:r>
                        <a:rPr lang="en-US" sz="1400" dirty="0">
                          <a:effectLst/>
                        </a:rPr>
                        <a:t>o </a:t>
                      </a:r>
                      <a:r>
                        <a:rPr lang="en-US" sz="1400" dirty="0" err="1">
                          <a:effectLst/>
                        </a:rPr>
                        <a:t>catalysing</a:t>
                      </a:r>
                      <a:r>
                        <a:rPr lang="en-US" sz="1400" dirty="0">
                          <a:effectLst/>
                        </a:rPr>
                        <a:t> possibilities without sufficient bottom-up initiatives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 dirty="0">
                          <a:effectLst/>
                        </a:rPr>
                        <a:t>‣ L</a:t>
                      </a:r>
                      <a:r>
                        <a:rPr lang="en-US" sz="1400" dirty="0" err="1">
                          <a:effectLst/>
                        </a:rPr>
                        <a:t>ess</a:t>
                      </a:r>
                      <a:r>
                        <a:rPr lang="en-US" sz="1400" dirty="0">
                          <a:effectLst/>
                        </a:rPr>
                        <a:t> options for ‘bold moves’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591127"/>
                  </a:ext>
                </a:extLst>
              </a:tr>
            </a:tbl>
          </a:graphicData>
        </a:graphic>
      </p:graphicFrame>
      <p:sp>
        <p:nvSpPr>
          <p:cNvPr id="7" name="Tijdelijke aanduiding voor tekst 4">
            <a:extLst>
              <a:ext uri="{FF2B5EF4-FFF2-40B4-BE49-F238E27FC236}">
                <a16:creationId xmlns:a16="http://schemas.microsoft.com/office/drawing/2014/main" id="{FB9C29E8-3665-4A4F-8C2F-835882D75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03006" y="6153579"/>
            <a:ext cx="5974419" cy="399492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IST Conference 2021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45618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Discussion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59143" cy="4322284"/>
          </a:xfrm>
        </p:spPr>
        <p:txBody>
          <a:bodyPr>
            <a:normAutofit/>
          </a:bodyPr>
          <a:lstStyle/>
          <a:p>
            <a:pPr marL="484187" indent="-342900"/>
            <a:r>
              <a:rPr lang="en-GB" dirty="0"/>
              <a:t>The </a:t>
            </a:r>
            <a:r>
              <a:rPr lang="en-GB" b="1" dirty="0"/>
              <a:t>mission-TPIs</a:t>
            </a:r>
            <a:r>
              <a:rPr lang="en-GB" dirty="0"/>
              <a:t> mostly fit the top-down admin.-oriented governance mode, which is more about adjusting policies and less about bottom-up initiatives.</a:t>
            </a:r>
          </a:p>
          <a:p>
            <a:pPr marL="493712" lvl="1" indent="0">
              <a:buNone/>
            </a:pPr>
            <a:r>
              <a:rPr lang="en-GB" dirty="0">
                <a:sym typeface="Wingdings" panose="05000000000000000000" pitchFamily="2" charset="2"/>
              </a:rPr>
              <a:t>	 Perhaps the m</a:t>
            </a:r>
            <a:r>
              <a:rPr lang="en-GB" dirty="0"/>
              <a:t>ission-TPI’s are not so transformative after all?</a:t>
            </a:r>
          </a:p>
          <a:p>
            <a:pPr marL="493712" lvl="1" indent="0">
              <a:buNone/>
            </a:pPr>
            <a:r>
              <a:rPr lang="en-GB" i="1" dirty="0"/>
              <a:t>	But they seem to be evolving!</a:t>
            </a:r>
          </a:p>
          <a:p>
            <a:pPr marL="484187" indent="-342900"/>
            <a:endParaRPr lang="en-GB" dirty="0"/>
          </a:p>
          <a:p>
            <a:pPr marL="484187" indent="-342900"/>
            <a:endParaRPr lang="en-GB" dirty="0"/>
          </a:p>
          <a:p>
            <a:pPr marL="141287" indent="0">
              <a:buNone/>
            </a:pPr>
            <a:endParaRPr lang="en-GB" b="1" dirty="0">
              <a:effectLst/>
            </a:endParaRPr>
          </a:p>
          <a:p>
            <a:pPr marL="141287" indent="0">
              <a:buNone/>
            </a:pPr>
            <a:endParaRPr lang="nl-NL" sz="1800" b="1" dirty="0">
              <a:latin typeface="Times New Roman" panose="02020603050405020304" pitchFamily="18" charset="0"/>
            </a:endParaRPr>
          </a:p>
          <a:p>
            <a:pPr marL="141287" indent="0">
              <a:buNone/>
            </a:pPr>
            <a:endParaRPr lang="en-US" dirty="0"/>
          </a:p>
          <a:p>
            <a:pPr marL="141287" indent="0">
              <a:buNone/>
            </a:pPr>
            <a:endParaRPr lang="en-GB" dirty="0"/>
          </a:p>
          <a:p>
            <a:pPr marL="141287" indent="0">
              <a:buNone/>
            </a:pPr>
            <a:endParaRPr lang="en-GB" i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7A7C095-6369-4FCB-A615-7F6E367FB4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Grafiek 1">
            <a:extLst>
              <a:ext uri="{FF2B5EF4-FFF2-40B4-BE49-F238E27FC236}">
                <a16:creationId xmlns:a16="http://schemas.microsoft.com/office/drawing/2014/main" id="{C52298F6-F7EE-3E8A-6DC9-FE3616F2CB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1203616"/>
              </p:ext>
            </p:extLst>
          </p:nvPr>
        </p:nvGraphicFramePr>
        <p:xfrm>
          <a:off x="2852137" y="3395898"/>
          <a:ext cx="7286473" cy="261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B0352C2-6DBB-8101-ED30-62F1C2F79D9C}"/>
              </a:ext>
            </a:extLst>
          </p:cNvPr>
          <p:cNvSpPr txBox="1"/>
          <p:nvPr/>
        </p:nvSpPr>
        <p:spPr>
          <a:xfrm>
            <a:off x="2852138" y="5983993"/>
            <a:ext cx="7286472" cy="37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Mission-oriented Topsector and Innovation Policy (NL)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55860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Discussion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59143" cy="4322284"/>
          </a:xfrm>
        </p:spPr>
        <p:txBody>
          <a:bodyPr>
            <a:normAutofit/>
          </a:bodyPr>
          <a:lstStyle/>
          <a:p>
            <a:pPr marL="484187" indent="-342900"/>
            <a:r>
              <a:rPr lang="en-GB" dirty="0"/>
              <a:t>Is moving to bottom-up governance modes desirable / necessary, or is the shift towards transformative governance possible within each of the modes? </a:t>
            </a:r>
          </a:p>
          <a:p>
            <a:pPr marL="836612" lvl="1" indent="-342900"/>
            <a:r>
              <a:rPr lang="en-GB" dirty="0"/>
              <a:t>There can be merits in </a:t>
            </a:r>
            <a:r>
              <a:rPr lang="en-GB" b="1" dirty="0"/>
              <a:t>multi-level governance mixes</a:t>
            </a:r>
            <a:r>
              <a:rPr lang="en-GB" dirty="0"/>
              <a:t>, combining bureaucratic power and local responsiveness (cf. ‘TIP as a third frame on top of the existing two innovation policy frames’; Schot &amp; </a:t>
            </a:r>
            <a:r>
              <a:rPr lang="en-GB" dirty="0" err="1"/>
              <a:t>Steinmueller</a:t>
            </a:r>
            <a:r>
              <a:rPr lang="en-GB" dirty="0"/>
              <a:t>, 2018).</a:t>
            </a:r>
          </a:p>
          <a:p>
            <a:pPr marL="484187" indent="-342900"/>
            <a:endParaRPr lang="en-GB" dirty="0"/>
          </a:p>
          <a:p>
            <a:pPr marL="484187" indent="-342900"/>
            <a:endParaRPr lang="en-GB" dirty="0"/>
          </a:p>
          <a:p>
            <a:pPr marL="141287" indent="0">
              <a:buNone/>
            </a:pPr>
            <a:endParaRPr lang="en-GB" b="1" dirty="0">
              <a:effectLst/>
            </a:endParaRPr>
          </a:p>
          <a:p>
            <a:pPr marL="141287" indent="0">
              <a:buNone/>
            </a:pPr>
            <a:endParaRPr lang="nl-NL" sz="1800" b="1" dirty="0">
              <a:latin typeface="Times New Roman" panose="02020603050405020304" pitchFamily="18" charset="0"/>
            </a:endParaRPr>
          </a:p>
          <a:p>
            <a:pPr marL="141287" indent="0">
              <a:buNone/>
            </a:pPr>
            <a:endParaRPr lang="en-US" dirty="0"/>
          </a:p>
          <a:p>
            <a:pPr marL="141287" indent="0">
              <a:buNone/>
            </a:pPr>
            <a:endParaRPr lang="en-GB" dirty="0"/>
          </a:p>
          <a:p>
            <a:pPr marL="141287" indent="0">
              <a:buNone/>
            </a:pPr>
            <a:endParaRPr lang="en-GB" i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7A7C095-6369-4FCB-A615-7F6E367FB4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09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Discussion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AAF19C1-E6D4-BE2A-CC95-EE01C35EB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544" y="1570763"/>
            <a:ext cx="8407908" cy="517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75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Conclusions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5"/>
            <a:ext cx="10559143" cy="4581953"/>
          </a:xfrm>
        </p:spPr>
        <p:txBody>
          <a:bodyPr>
            <a:normAutofit fontScale="92500"/>
          </a:bodyPr>
          <a:lstStyle/>
          <a:p>
            <a:pPr marL="141287" indent="0">
              <a:buNone/>
            </a:pPr>
            <a:r>
              <a:rPr lang="en-GB" b="1" dirty="0">
                <a:effectLst/>
              </a:rPr>
              <a:t>Theoretical contributions: </a:t>
            </a:r>
            <a:br>
              <a:rPr lang="en-GB" b="1" dirty="0">
                <a:effectLst/>
              </a:rPr>
            </a:br>
            <a:r>
              <a:rPr lang="en-GB" dirty="0">
                <a:effectLst/>
              </a:rPr>
              <a:t>Different starting points (governance modes) imply different opportunities and challenges. </a:t>
            </a:r>
            <a:r>
              <a:rPr lang="en-GB" dirty="0">
                <a:effectLst/>
                <a:sym typeface="Wingdings" panose="05000000000000000000" pitchFamily="2" charset="2"/>
              </a:rPr>
              <a:t> </a:t>
            </a:r>
            <a:r>
              <a:rPr lang="en-GB" dirty="0"/>
              <a:t>Alternative kind of contextualisation, besides e.g. mission types (Wittmann et al., 2021), instrument types (Janssen, 2021), and transformation types (</a:t>
            </a:r>
            <a:r>
              <a:rPr lang="en-GB" dirty="0" err="1"/>
              <a:t>Borrás</a:t>
            </a:r>
            <a:r>
              <a:rPr lang="en-GB" dirty="0"/>
              <a:t> &amp; Edler, 2020)</a:t>
            </a:r>
            <a:endParaRPr lang="en-GB" dirty="0">
              <a:effectLst/>
            </a:endParaRPr>
          </a:p>
          <a:p>
            <a:pPr marL="141287" indent="0">
              <a:buNone/>
            </a:pPr>
            <a:endParaRPr lang="en-GB" dirty="0"/>
          </a:p>
          <a:p>
            <a:pPr marL="141287" indent="0">
              <a:buNone/>
            </a:pPr>
            <a:r>
              <a:rPr lang="en-GB" b="1" dirty="0"/>
              <a:t>Practical contributions: </a:t>
            </a:r>
            <a:br>
              <a:rPr lang="en-GB" b="1" dirty="0"/>
            </a:br>
            <a:r>
              <a:rPr lang="en-GB" dirty="0"/>
              <a:t>Realism in terms of policy options and expectations in evaluation studies.</a:t>
            </a:r>
          </a:p>
          <a:p>
            <a:pPr marL="141287" indent="0">
              <a:buNone/>
            </a:pPr>
            <a:r>
              <a:rPr lang="en-GB" dirty="0"/>
              <a:t>Basis for policy learning: inspiration from similar contexts, or more bottom-up ones?</a:t>
            </a:r>
          </a:p>
          <a:p>
            <a:pPr marL="141287" indent="0">
              <a:buNone/>
            </a:pPr>
            <a:endParaRPr lang="nl-NL" b="1" dirty="0"/>
          </a:p>
          <a:p>
            <a:pPr marL="141287" indent="0">
              <a:buNone/>
            </a:pPr>
            <a:r>
              <a:rPr lang="en-GB" b="1" dirty="0"/>
              <a:t>Further research: </a:t>
            </a:r>
            <a:br>
              <a:rPr lang="en-GB" b="1" dirty="0"/>
            </a:br>
            <a:r>
              <a:rPr lang="en-GB" dirty="0"/>
              <a:t>Link with assessment frameworks; are the TPIs truly transformative?</a:t>
            </a:r>
          </a:p>
          <a:p>
            <a:pPr marL="141287" indent="0">
              <a:buNone/>
            </a:pPr>
            <a:r>
              <a:rPr lang="en-GB" dirty="0"/>
              <a:t>Co-existence of different TPI types; reinforcement?</a:t>
            </a:r>
          </a:p>
          <a:p>
            <a:pPr marL="141287" indent="0">
              <a:buNone/>
            </a:pPr>
            <a:r>
              <a:rPr lang="en-GB" dirty="0"/>
              <a:t>Capacity building methods</a:t>
            </a:r>
          </a:p>
          <a:p>
            <a:pPr marL="141287" indent="0">
              <a:buNone/>
            </a:pPr>
            <a:endParaRPr lang="en-US" dirty="0"/>
          </a:p>
          <a:p>
            <a:pPr marL="141287" indent="0">
              <a:buNone/>
            </a:pPr>
            <a:endParaRPr lang="en-GB" dirty="0"/>
          </a:p>
          <a:p>
            <a:pPr marL="141287" indent="0">
              <a:buNone/>
            </a:pPr>
            <a:endParaRPr lang="en-GB" i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5D27B7B-1D43-49F2-BDDE-D55B4A503B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84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800" y="1571626"/>
            <a:ext cx="10713848" cy="3080585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Motivation: </a:t>
            </a:r>
            <a:r>
              <a:rPr lang="en-GB" sz="2400" dirty="0"/>
              <a:t>Rising interest for ‘transformative innovation policies’, conform new rationales (Weber &amp; </a:t>
            </a:r>
            <a:r>
              <a:rPr lang="en-GB" sz="2400" dirty="0" err="1"/>
              <a:t>Rohracher</a:t>
            </a:r>
            <a:r>
              <a:rPr lang="en-GB" sz="2400" dirty="0"/>
              <a:t> 2012; Steward 2012; Diercks et al. 2019).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CC7B-953E-4563-B6B9-DB544E735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Afbeelding 7">
            <a:extLst>
              <a:ext uri="{FF2B5EF4-FFF2-40B4-BE49-F238E27FC236}">
                <a16:creationId xmlns:a16="http://schemas.microsoft.com/office/drawing/2014/main" id="{75008E6C-B543-6DF5-4BE4-DB05139C3C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193"/>
          <a:stretch/>
        </p:blipFill>
        <p:spPr>
          <a:xfrm>
            <a:off x="3114398" y="2682639"/>
            <a:ext cx="6504283" cy="34709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B3A654-8C4D-756F-BEA2-63D182C06DB1}"/>
              </a:ext>
            </a:extLst>
          </p:cNvPr>
          <p:cNvSpPr txBox="1"/>
          <p:nvPr/>
        </p:nvSpPr>
        <p:spPr>
          <a:xfrm>
            <a:off x="652272" y="3570473"/>
            <a:ext cx="11128375" cy="16952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889000" algn="l"/>
                <a:tab pos="1452563" algn="l"/>
              </a:tabLst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889000" algn="l"/>
                <a:tab pos="1452563" algn="l"/>
              </a:tabLst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Research gap: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Implementation and governance (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Borrás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&amp; Edler, 2020). </a:t>
            </a:r>
            <a:b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Wingdings" panose="05000000000000000000" pitchFamily="2" charset="2"/>
              </a:rPr>
              <a:t>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needed on part of policy entities to become more ‘transformational’?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889000" algn="l"/>
                <a:tab pos="1452563" algn="l"/>
              </a:tabLst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02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877EEC70-1906-266D-E16E-469A8D54C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28" y="1754324"/>
            <a:ext cx="11314910" cy="3933043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90668DE1-4A0A-D44E-1075-C8271B85092D}"/>
              </a:ext>
            </a:extLst>
          </p:cNvPr>
          <p:cNvSpPr/>
          <p:nvPr/>
        </p:nvSpPr>
        <p:spPr>
          <a:xfrm>
            <a:off x="3346215" y="2210637"/>
            <a:ext cx="8610983" cy="3376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692150"/>
            <a:ext cx="11128375" cy="1253617"/>
          </a:xfrm>
        </p:spPr>
        <p:txBody>
          <a:bodyPr>
            <a:normAutofit/>
          </a:bodyPr>
          <a:lstStyle/>
          <a:p>
            <a:r>
              <a:rPr lang="en-US" sz="3200" dirty="0"/>
              <a:t>Follow-up: Partnerships for Regional Innovation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F9CFB52-CB70-4B56-BC72-21514AEE37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8177A25-BE82-10E0-EB96-08FD81586CC7}"/>
              </a:ext>
            </a:extLst>
          </p:cNvPr>
          <p:cNvSpPr/>
          <p:nvPr/>
        </p:nvSpPr>
        <p:spPr>
          <a:xfrm>
            <a:off x="632127" y="2240781"/>
            <a:ext cx="2703925" cy="3276000"/>
          </a:xfrm>
          <a:prstGeom prst="rect">
            <a:avLst/>
          </a:prstGeom>
          <a:noFill/>
          <a:ln w="38100">
            <a:solidFill>
              <a:srgbClr val="118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A3EC87F-E6C9-23A5-D2BB-14F0395D865C}"/>
              </a:ext>
            </a:extLst>
          </p:cNvPr>
          <p:cNvSpPr txBox="1"/>
          <p:nvPr/>
        </p:nvSpPr>
        <p:spPr>
          <a:xfrm>
            <a:off x="621968" y="5617364"/>
            <a:ext cx="21631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i="1" dirty="0"/>
              <a:t>Haddad et al. 2022</a:t>
            </a:r>
            <a:endParaRPr lang="en-NL" sz="1600" i="1" dirty="0"/>
          </a:p>
        </p:txBody>
      </p: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62433084-79F2-8AFD-AF8C-98C058D4AE16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36052" y="3878781"/>
            <a:ext cx="653144" cy="0"/>
          </a:xfrm>
          <a:prstGeom prst="straightConnector1">
            <a:avLst/>
          </a:prstGeom>
          <a:ln w="38100">
            <a:solidFill>
              <a:srgbClr val="118F4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6" name="Grafiek 15">
            <a:extLst>
              <a:ext uri="{FF2B5EF4-FFF2-40B4-BE49-F238E27FC236}">
                <a16:creationId xmlns:a16="http://schemas.microsoft.com/office/drawing/2014/main" id="{3B45DD11-8B7E-70AF-DC3D-E375CF291182}"/>
              </a:ext>
            </a:extLst>
          </p:cNvPr>
          <p:cNvGraphicFramePr>
            <a:graphicFrameLocks/>
          </p:cNvGraphicFramePr>
          <p:nvPr/>
        </p:nvGraphicFramePr>
        <p:xfrm>
          <a:off x="4172189" y="1493520"/>
          <a:ext cx="7707085" cy="4660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7162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4024684B-164D-465F-AE97-AAB1E2311326}"/>
              </a:ext>
            </a:extLst>
          </p:cNvPr>
          <p:cNvSpPr txBox="1"/>
          <p:nvPr/>
        </p:nvSpPr>
        <p:spPr>
          <a:xfrm>
            <a:off x="1541957" y="1541690"/>
            <a:ext cx="8647778" cy="2523768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  <a:p>
            <a:pPr algn="ctr"/>
            <a:r>
              <a:rPr lang="nl-NL" sz="2000" i="1" dirty="0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For more info, </a:t>
            </a:r>
            <a:r>
              <a:rPr lang="nl-NL" sz="2000" i="1" dirty="0" err="1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see</a:t>
            </a:r>
            <a:r>
              <a:rPr lang="nl-NL" sz="2000" i="1" dirty="0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: </a:t>
            </a:r>
          </a:p>
          <a:p>
            <a:pPr algn="ctr"/>
            <a:r>
              <a:rPr lang="nl-NL" sz="2400" dirty="0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Mission-</a:t>
            </a:r>
            <a:r>
              <a:rPr lang="nl-NL" sz="2400" dirty="0" err="1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oriented</a:t>
            </a:r>
            <a:r>
              <a:rPr lang="nl-NL" sz="2400" dirty="0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 Innovation policy </a:t>
            </a:r>
            <a:r>
              <a:rPr lang="nl-NL" sz="2400" dirty="0" err="1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observatory</a:t>
            </a:r>
            <a:r>
              <a:rPr lang="nl-NL" sz="2400" dirty="0">
                <a:solidFill>
                  <a:schemeClr val="bg1"/>
                </a:solidFill>
                <a:latin typeface="Merriweather Light" panose="020B0604020202020204" charset="0"/>
                <a:ea typeface="Merriweather Light" panose="020B0604020202020204" charset="0"/>
              </a:rPr>
              <a:t> (MIPO)</a:t>
            </a:r>
            <a:endParaRPr lang="nl-NL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  <a:p>
            <a:pPr algn="ctr"/>
            <a:r>
              <a:rPr lang="nl-NL" sz="2000" dirty="0">
                <a:latin typeface="Merriweather Light" panose="020B0604020202020204" charset="0"/>
                <a:ea typeface="Merriweather Light" panose="020B0604020202020204" charset="0"/>
                <a:hlinkClick r:id="rId2"/>
              </a:rPr>
              <a:t>www.uu.nl/en/research/copernicus-institute-of-sustainable-development/mission-oriented-innovation-policy-observatory</a:t>
            </a:r>
            <a:endParaRPr lang="nl-NL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  <a:p>
            <a:pPr algn="ctr"/>
            <a:endParaRPr lang="en-NL" sz="2000" dirty="0">
              <a:solidFill>
                <a:schemeClr val="bg1"/>
              </a:solidFill>
              <a:latin typeface="Merriweather Light" panose="020B0604020202020204" charset="0"/>
              <a:ea typeface="Merriweather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658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800" y="1571626"/>
            <a:ext cx="10419348" cy="4322284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GB" sz="2400" b="1" dirty="0"/>
              <a:t>Focus (Theoretical approach):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400" dirty="0"/>
              <a:t>Investigation of specific </a:t>
            </a:r>
            <a:r>
              <a:rPr lang="en-US" sz="2400" u="sng" dirty="0"/>
              <a:t>governance arrangements</a:t>
            </a:r>
            <a:r>
              <a:rPr lang="en-US" sz="2400" dirty="0"/>
              <a:t> and organizational changes for organizing a government’s interactions with other elements of the system. 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400" u="sng" dirty="0"/>
              <a:t>Embedded agency</a:t>
            </a:r>
            <a:r>
              <a:rPr lang="en-US" sz="2400" dirty="0"/>
              <a:t>: scope for action is limited by institutional structures (Giddens, 1997)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endParaRPr lang="en-US" sz="2400" dirty="0"/>
          </a:p>
          <a:p>
            <a:pPr>
              <a:spcAft>
                <a:spcPts val="600"/>
              </a:spcAft>
              <a:buFontTx/>
              <a:buChar char="-"/>
            </a:pPr>
            <a:r>
              <a:rPr lang="en-GB" sz="2400" u="sng" dirty="0"/>
              <a:t>Governance modes</a:t>
            </a:r>
            <a:r>
              <a:rPr lang="en-GB" sz="2400" dirty="0"/>
              <a:t> define</a:t>
            </a:r>
            <a:r>
              <a:rPr lang="en-US" sz="2400" dirty="0"/>
              <a:t> in what ways and on what legitimacy basis governments can act (</a:t>
            </a:r>
            <a:r>
              <a:rPr lang="en-US" sz="2400" dirty="0" err="1"/>
              <a:t>Bourgon</a:t>
            </a:r>
            <a:r>
              <a:rPr lang="en-US" sz="2400" dirty="0"/>
              <a:t>, 2011)</a:t>
            </a:r>
            <a:r>
              <a:rPr lang="en-GB" sz="2400" dirty="0"/>
              <a:t>. They shape policy options.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en-GB" sz="2000" dirty="0"/>
              <a:t>E.g.: Public admin. might not be ready for transition tasks (Braams et al., 2021). </a:t>
            </a:r>
          </a:p>
          <a:p>
            <a:pPr marL="0" indent="0">
              <a:spcAft>
                <a:spcPts val="600"/>
              </a:spcAft>
              <a:buNone/>
            </a:pPr>
            <a:endParaRPr lang="en-GB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CCC7B-953E-4563-B6B9-DB544E735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54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Research structure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88171" cy="4322284"/>
          </a:xfrm>
        </p:spPr>
        <p:txBody>
          <a:bodyPr/>
          <a:lstStyle/>
          <a:p>
            <a:pPr marL="141287" indent="0">
              <a:buNone/>
            </a:pPr>
            <a:r>
              <a:rPr lang="en-GB" sz="2400" b="1" dirty="0"/>
              <a:t>RQ: </a:t>
            </a:r>
            <a:r>
              <a:rPr lang="en-US" sz="2400" i="1" dirty="0"/>
              <a:t>How do TIP governance arrangements unfold in different governance modes, and what challenges typically arise for each arrangement?</a:t>
            </a:r>
            <a:endParaRPr lang="en-GB" sz="2400" i="1" dirty="0"/>
          </a:p>
          <a:p>
            <a:pPr marL="141287" indent="0">
              <a:buNone/>
            </a:pPr>
            <a:endParaRPr lang="en-GB" sz="2400" b="1" dirty="0"/>
          </a:p>
          <a:p>
            <a:pPr marL="141287" indent="0">
              <a:buNone/>
            </a:pPr>
            <a:r>
              <a:rPr lang="en-GB" sz="2400" b="1" dirty="0"/>
              <a:t>Theory: </a:t>
            </a:r>
            <a:r>
              <a:rPr lang="en-GB" sz="2400" dirty="0"/>
              <a:t>TIP characteristics &amp; TIP governance tasks &amp; Governance modes</a:t>
            </a:r>
          </a:p>
          <a:p>
            <a:pPr marL="141287" indent="0">
              <a:buNone/>
            </a:pPr>
            <a:endParaRPr lang="en-GB" sz="2400" i="1" dirty="0"/>
          </a:p>
          <a:p>
            <a:pPr marL="141287" indent="0">
              <a:buNone/>
            </a:pPr>
            <a:r>
              <a:rPr lang="en-GB" sz="2400" b="1" dirty="0"/>
              <a:t>Empirics: </a:t>
            </a:r>
            <a:r>
              <a:rPr lang="en-GB" sz="2400" dirty="0"/>
              <a:t>Through which specific governance arrangements are transformative features being implemented, and what hurdles are being encountered, in </a:t>
            </a:r>
            <a:r>
              <a:rPr lang="en-GB" sz="2400" u="sng" dirty="0"/>
              <a:t>7 European transformative policy initiatives (TPI)</a:t>
            </a:r>
            <a:r>
              <a:rPr lang="en-GB" sz="2400" dirty="0"/>
              <a:t>?</a:t>
            </a:r>
          </a:p>
          <a:p>
            <a:pPr marL="141287" indent="0">
              <a:buNone/>
            </a:pPr>
            <a:endParaRPr lang="en-GB" sz="2400" dirty="0"/>
          </a:p>
          <a:p>
            <a:pPr marL="141287" indent="0">
              <a:buNone/>
            </a:pPr>
            <a:r>
              <a:rPr lang="en-GB" sz="2400" b="1" dirty="0"/>
              <a:t>Objective</a:t>
            </a:r>
            <a:r>
              <a:rPr lang="en-GB" sz="2400" dirty="0"/>
              <a:t>: Informing and inspiring the shift to transformative governance.</a:t>
            </a:r>
          </a:p>
          <a:p>
            <a:pPr marL="141287" indent="0">
              <a:buNone/>
            </a:pPr>
            <a:endParaRPr lang="en-GB" sz="2400" i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28DFDD-B6D1-4754-870A-BB4E8667C4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73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Theory – TIP characteristics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7BD709-F52C-4DC8-8E54-162902D078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ABFD8D9B-95A8-9FDA-EC78-F48D4C8A0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791" y="1523361"/>
            <a:ext cx="8467365" cy="50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13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Theory – TIP governance tasks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59143" cy="4322284"/>
          </a:xfrm>
        </p:spPr>
        <p:txBody>
          <a:bodyPr>
            <a:normAutofit/>
          </a:bodyPr>
          <a:lstStyle/>
          <a:p>
            <a:pPr marL="141287" indent="0">
              <a:buNone/>
            </a:pPr>
            <a:r>
              <a:rPr lang="en-US" sz="2600" dirty="0"/>
              <a:t>Four categories of </a:t>
            </a:r>
            <a:r>
              <a:rPr lang="en-US" sz="2600" b="1" dirty="0"/>
              <a:t>TIP governance tasks:</a:t>
            </a:r>
          </a:p>
          <a:p>
            <a:pPr marL="141287" indent="0">
              <a:buNone/>
            </a:pPr>
            <a:endParaRPr lang="en-US" b="1" dirty="0"/>
          </a:p>
          <a:p>
            <a:pPr marL="141287" indent="0">
              <a:buNone/>
            </a:pPr>
            <a:endParaRPr lang="en-GB" i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7BD709-F52C-4DC8-8E54-162902D078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502C968-DE2E-4BE0-B358-1A49C121D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98641"/>
              </p:ext>
            </p:extLst>
          </p:nvPr>
        </p:nvGraphicFramePr>
        <p:xfrm>
          <a:off x="569233" y="2109883"/>
          <a:ext cx="11211413" cy="402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721">
                  <a:extLst>
                    <a:ext uri="{9D8B030D-6E8A-4147-A177-3AD203B41FA5}">
                      <a16:colId xmlns:a16="http://schemas.microsoft.com/office/drawing/2014/main" val="3924288673"/>
                    </a:ext>
                  </a:extLst>
                </a:gridCol>
                <a:gridCol w="2477729">
                  <a:extLst>
                    <a:ext uri="{9D8B030D-6E8A-4147-A177-3AD203B41FA5}">
                      <a16:colId xmlns:a16="http://schemas.microsoft.com/office/drawing/2014/main" val="1735024214"/>
                    </a:ext>
                  </a:extLst>
                </a:gridCol>
                <a:gridCol w="2934929">
                  <a:extLst>
                    <a:ext uri="{9D8B030D-6E8A-4147-A177-3AD203B41FA5}">
                      <a16:colId xmlns:a16="http://schemas.microsoft.com/office/drawing/2014/main" val="4239502460"/>
                    </a:ext>
                  </a:extLst>
                </a:gridCol>
                <a:gridCol w="3669034">
                  <a:extLst>
                    <a:ext uri="{9D8B030D-6E8A-4147-A177-3AD203B41FA5}">
                      <a16:colId xmlns:a16="http://schemas.microsoft.com/office/drawing/2014/main" val="1738785688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Creating legitimacy and leadership</a:t>
                      </a:r>
                      <a:endParaRPr lang="en-N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Multi-level, multi-actor and multi-instrumental coordination and alignment</a:t>
                      </a:r>
                      <a:endParaRPr lang="en-N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Reflexivity, learning and experimenting</a:t>
                      </a:r>
                      <a:endParaRPr lang="en-NL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Resolving conflicts</a:t>
                      </a:r>
                      <a:endParaRPr lang="en-NL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06671"/>
                  </a:ext>
                </a:extLst>
              </a:tr>
              <a:tr h="323271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Identifying and demonstrating transformative failures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(Weber &amp; </a:t>
                      </a:r>
                      <a:r>
                        <a:rPr lang="en-GB" sz="1200" dirty="0" err="1">
                          <a:effectLst/>
                        </a:rPr>
                        <a:t>Rohracher</a:t>
                      </a:r>
                      <a:r>
                        <a:rPr lang="en-GB" sz="1200" dirty="0">
                          <a:effectLst/>
                        </a:rPr>
                        <a:t>, 2012)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Acknowledging and managing the normativity of innovation policies for societal challenges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(Uyarra et al., 2019; </a:t>
                      </a:r>
                      <a:r>
                        <a:rPr lang="en-GB" sz="1200" dirty="0" err="1">
                          <a:effectLst/>
                        </a:rPr>
                        <a:t>Schlaile</a:t>
                      </a:r>
                      <a:r>
                        <a:rPr lang="en-GB" sz="1200" dirty="0">
                          <a:effectLst/>
                        </a:rPr>
                        <a:t> et al., 2017)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Accountability mechanisms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fr-FR" sz="1200" dirty="0">
                          <a:effectLst/>
                        </a:rPr>
                        <a:t>Rogge &amp; Reichardt, 2016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Vertical and horizontal policy coordination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(Weber &amp; </a:t>
                      </a:r>
                      <a:r>
                        <a:rPr lang="en-GB" sz="1200" dirty="0" err="1">
                          <a:effectLst/>
                        </a:rPr>
                        <a:t>Rohracher</a:t>
                      </a:r>
                      <a:r>
                        <a:rPr lang="en-GB" sz="1200" dirty="0">
                          <a:effectLst/>
                        </a:rPr>
                        <a:t>, 2012; OECD 2020)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Multi-instrumental policy approaches / Policy mix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(Rogge &amp; Reichardt, 2016)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Focus on multi-disciplinarity beyond epistemological boundaries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Cagnin</a:t>
                      </a:r>
                      <a:r>
                        <a:rPr lang="en-GB" sz="1200" dirty="0">
                          <a:effectLst/>
                        </a:rPr>
                        <a:t> et al., 2012)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Reflexive governance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(Weber and </a:t>
                      </a:r>
                      <a:r>
                        <a:rPr lang="en-GB" sz="1200" dirty="0" err="1">
                          <a:effectLst/>
                        </a:rPr>
                        <a:t>Rohracher</a:t>
                      </a:r>
                      <a:r>
                        <a:rPr lang="en-GB" sz="1200" dirty="0">
                          <a:effectLst/>
                        </a:rPr>
                        <a:t>, 2012)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Adaptability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(Janssen, 2019)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Experimental/ tentative governance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(Torrens &amp; Schot, 2017; Kuhlmann &amp; Rip, 2018)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fr-FR" sz="1400" b="1" dirty="0">
                          <a:effectLst/>
                        </a:rPr>
                        <a:t>Formative evaluation</a:t>
                      </a:r>
                      <a:br>
                        <a:rPr lang="fr-FR" sz="1400" dirty="0">
                          <a:effectLst/>
                        </a:rPr>
                      </a:br>
                      <a:r>
                        <a:rPr lang="fr-FR" sz="1200" dirty="0">
                          <a:effectLst/>
                        </a:rPr>
                        <a:t>(Molas-Gallart et al., 2020)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Second-order learning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TIPc</a:t>
                      </a:r>
                      <a:r>
                        <a:rPr lang="en-GB" sz="1200" dirty="0">
                          <a:effectLst/>
                        </a:rPr>
                        <a:t>, 2017)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Consideration of system-level impact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TIPc</a:t>
                      </a:r>
                      <a:r>
                        <a:rPr lang="en-GB" sz="1200" dirty="0">
                          <a:effectLst/>
                        </a:rPr>
                        <a:t>, 2017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fr-FR" sz="1400" b="1" dirty="0">
                          <a:effectLst/>
                        </a:rPr>
                        <a:t>Destruction policies / d</a:t>
                      </a:r>
                      <a:r>
                        <a:rPr lang="en-GB" sz="1400" b="1" dirty="0" err="1">
                          <a:effectLst/>
                        </a:rPr>
                        <a:t>eliberate</a:t>
                      </a:r>
                      <a:r>
                        <a:rPr lang="en-GB" sz="1400" b="1" dirty="0">
                          <a:effectLst/>
                        </a:rPr>
                        <a:t> decline / destabilization / </a:t>
                      </a:r>
                      <a:r>
                        <a:rPr lang="en-GB" sz="1400" b="1" dirty="0" err="1">
                          <a:effectLst/>
                        </a:rPr>
                        <a:t>exnovation</a:t>
                      </a:r>
                      <a:r>
                        <a:rPr lang="en-GB" sz="1400" b="1" dirty="0">
                          <a:effectLst/>
                        </a:rPr>
                        <a:t> / phasing out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fr-FR" sz="1400" dirty="0">
                          <a:effectLst/>
                        </a:rPr>
                        <a:t>(</a:t>
                      </a:r>
                      <a:r>
                        <a:rPr lang="fr-FR" sz="1200" dirty="0">
                          <a:effectLst/>
                        </a:rPr>
                        <a:t>Rogge et al., 2020 ; </a:t>
                      </a:r>
                      <a:r>
                        <a:rPr lang="en-GB" sz="1200" dirty="0">
                          <a:effectLst/>
                        </a:rPr>
                        <a:t>Hekkert et al., 2020; </a:t>
                      </a:r>
                      <a:r>
                        <a:rPr lang="en-GB" sz="1200" dirty="0" err="1">
                          <a:effectLst/>
                        </a:rPr>
                        <a:t>Klerx</a:t>
                      </a:r>
                      <a:r>
                        <a:rPr lang="en-GB" sz="1200" dirty="0">
                          <a:effectLst/>
                        </a:rPr>
                        <a:t> &amp; </a:t>
                      </a:r>
                      <a:r>
                        <a:rPr lang="en-GB" sz="1200" dirty="0" err="1">
                          <a:effectLst/>
                        </a:rPr>
                        <a:t>Begemann</a:t>
                      </a:r>
                      <a:r>
                        <a:rPr lang="en-GB" sz="1200" dirty="0">
                          <a:effectLst/>
                        </a:rPr>
                        <a:t>, 2020)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Embracing contestation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(Wanzenböck et al., 2020)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“Conflict vs Consensus”/anticipatory deliberation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TIPc</a:t>
                      </a:r>
                      <a:r>
                        <a:rPr lang="en-GB" sz="1200" dirty="0">
                          <a:effectLst/>
                        </a:rPr>
                        <a:t>, 2017; Schot &amp; </a:t>
                      </a:r>
                      <a:r>
                        <a:rPr lang="en-GB" sz="1200" dirty="0" err="1">
                          <a:effectLst/>
                        </a:rPr>
                        <a:t>Steinmueller</a:t>
                      </a:r>
                      <a:r>
                        <a:rPr lang="en-GB" sz="1200" dirty="0">
                          <a:effectLst/>
                        </a:rPr>
                        <a:t>, 2018)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Establish corridors of acceptable development pathways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(Schot &amp; </a:t>
                      </a:r>
                      <a:r>
                        <a:rPr lang="en-GB" sz="1200" dirty="0" err="1">
                          <a:effectLst/>
                        </a:rPr>
                        <a:t>Steinmueller</a:t>
                      </a:r>
                      <a:r>
                        <a:rPr lang="en-GB" sz="1200" dirty="0">
                          <a:effectLst/>
                        </a:rPr>
                        <a:t>, 2018)</a:t>
                      </a:r>
                      <a:endParaRPr lang="en-NL" sz="1800" dirty="0">
                        <a:effectLst/>
                      </a:endParaRPr>
                    </a:p>
                    <a:p>
                      <a:pPr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Tilting the playing field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Kattel</a:t>
                      </a:r>
                      <a:r>
                        <a:rPr lang="en-GB" sz="1200" dirty="0">
                          <a:effectLst/>
                        </a:rPr>
                        <a:t> &amp; </a:t>
                      </a:r>
                      <a:r>
                        <a:rPr lang="en-GB" sz="1200" dirty="0" err="1">
                          <a:effectLst/>
                        </a:rPr>
                        <a:t>Mazzucato</a:t>
                      </a:r>
                      <a:r>
                        <a:rPr lang="en-GB" sz="1200" dirty="0">
                          <a:effectLst/>
                        </a:rPr>
                        <a:t>, 2018)</a:t>
                      </a:r>
                      <a:endParaRPr lang="en-N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718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868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1" y="692150"/>
            <a:ext cx="8907968" cy="1253617"/>
          </a:xfrm>
        </p:spPr>
        <p:txBody>
          <a:bodyPr/>
          <a:lstStyle/>
          <a:p>
            <a:r>
              <a:rPr lang="en-US" sz="3600" dirty="0"/>
              <a:t>Theory – TIP characteristics &amp; tasks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7BD709-F52C-4DC8-8E54-162902D078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302AA3E-063C-8329-C2F1-401A77A285DE}"/>
              </a:ext>
            </a:extLst>
          </p:cNvPr>
          <p:cNvSpPr/>
          <p:nvPr/>
        </p:nvSpPr>
        <p:spPr>
          <a:xfrm>
            <a:off x="4846077" y="3891836"/>
            <a:ext cx="2750512" cy="147514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Pijl: vijfhoek 5">
            <a:extLst>
              <a:ext uri="{FF2B5EF4-FFF2-40B4-BE49-F238E27FC236}">
                <a16:creationId xmlns:a16="http://schemas.microsoft.com/office/drawing/2014/main" id="{0632045F-3390-A55A-9114-F6DC9760A528}"/>
              </a:ext>
            </a:extLst>
          </p:cNvPr>
          <p:cNvSpPr/>
          <p:nvPr/>
        </p:nvSpPr>
        <p:spPr>
          <a:xfrm rot="5400000">
            <a:off x="5345782" y="1178195"/>
            <a:ext cx="1751097" cy="2750513"/>
          </a:xfrm>
          <a:prstGeom prst="homePlate">
            <a:avLst>
              <a:gd name="adj" fmla="val 7508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NL" sz="1400" dirty="0">
              <a:solidFill>
                <a:schemeClr val="tx1"/>
              </a:solidFill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98FE44D-6B75-2A7B-A785-A946FC47D0DA}"/>
              </a:ext>
            </a:extLst>
          </p:cNvPr>
          <p:cNvSpPr txBox="1"/>
          <p:nvPr/>
        </p:nvSpPr>
        <p:spPr>
          <a:xfrm>
            <a:off x="2593301" y="2261063"/>
            <a:ext cx="14674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600" b="1" dirty="0">
                <a:solidFill>
                  <a:schemeClr val="accent2">
                    <a:lumMod val="75000"/>
                  </a:schemeClr>
                </a:solidFill>
              </a:rPr>
              <a:t>Governance </a:t>
            </a:r>
            <a:r>
              <a:rPr lang="nl-NL" sz="1600" b="1" dirty="0" err="1">
                <a:solidFill>
                  <a:schemeClr val="accent2">
                    <a:lumMod val="75000"/>
                  </a:schemeClr>
                </a:solidFill>
              </a:rPr>
              <a:t>tasks</a:t>
            </a:r>
            <a:endParaRPr lang="en-NL" sz="1600" dirty="0"/>
          </a:p>
        </p:txBody>
      </p:sp>
      <p:sp>
        <p:nvSpPr>
          <p:cNvPr id="9" name="Linkeraccolade 8">
            <a:extLst>
              <a:ext uri="{FF2B5EF4-FFF2-40B4-BE49-F238E27FC236}">
                <a16:creationId xmlns:a16="http://schemas.microsoft.com/office/drawing/2014/main" id="{BBD7E27E-7253-FC6F-DB3C-16C71070E13D}"/>
              </a:ext>
            </a:extLst>
          </p:cNvPr>
          <p:cNvSpPr/>
          <p:nvPr/>
        </p:nvSpPr>
        <p:spPr>
          <a:xfrm rot="10800000" flipH="1">
            <a:off x="3992796" y="1677902"/>
            <a:ext cx="414360" cy="1751097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80AE438-AC27-CCA6-4B67-D04FBF7D7F78}"/>
              </a:ext>
            </a:extLst>
          </p:cNvPr>
          <p:cNvSpPr txBox="1"/>
          <p:nvPr/>
        </p:nvSpPr>
        <p:spPr>
          <a:xfrm>
            <a:off x="2593301" y="4525036"/>
            <a:ext cx="14674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1600" b="1" dirty="0">
                <a:solidFill>
                  <a:schemeClr val="accent2">
                    <a:lumMod val="75000"/>
                  </a:schemeClr>
                </a:solidFill>
              </a:rPr>
              <a:t>TPI </a:t>
            </a:r>
            <a:br>
              <a:rPr lang="nl-NL" sz="16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NL" sz="1600" b="1" dirty="0" err="1">
                <a:solidFill>
                  <a:schemeClr val="accent2">
                    <a:lumMod val="75000"/>
                  </a:schemeClr>
                </a:solidFill>
              </a:rPr>
              <a:t>characteristics</a:t>
            </a:r>
            <a:endParaRPr lang="en-NL" sz="1600" dirty="0"/>
          </a:p>
        </p:txBody>
      </p:sp>
      <p:sp>
        <p:nvSpPr>
          <p:cNvPr id="12" name="Linkeraccolade 11">
            <a:extLst>
              <a:ext uri="{FF2B5EF4-FFF2-40B4-BE49-F238E27FC236}">
                <a16:creationId xmlns:a16="http://schemas.microsoft.com/office/drawing/2014/main" id="{134E210A-EEF9-DCC1-BCE1-7FC1AF925695}"/>
              </a:ext>
            </a:extLst>
          </p:cNvPr>
          <p:cNvSpPr/>
          <p:nvPr/>
        </p:nvSpPr>
        <p:spPr>
          <a:xfrm rot="10800000" flipH="1">
            <a:off x="3993156" y="3619759"/>
            <a:ext cx="414000" cy="2390326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FF2104C-9022-846A-D65F-0E9C36CC41E2}"/>
              </a:ext>
            </a:extLst>
          </p:cNvPr>
          <p:cNvSpPr/>
          <p:nvPr/>
        </p:nvSpPr>
        <p:spPr>
          <a:xfrm>
            <a:off x="4338574" y="1841767"/>
            <a:ext cx="3796701" cy="303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400" b="1" dirty="0" err="1">
                <a:solidFill>
                  <a:schemeClr val="tx1"/>
                </a:solidFill>
              </a:rPr>
              <a:t>Collaboration</a:t>
            </a:r>
            <a:r>
              <a:rPr lang="nl-NL" sz="1400" b="1" dirty="0">
                <a:solidFill>
                  <a:schemeClr val="tx1"/>
                </a:solidFill>
              </a:rPr>
              <a:t> and </a:t>
            </a:r>
            <a:r>
              <a:rPr lang="nl-NL" sz="1400" b="1" dirty="0" err="1">
                <a:solidFill>
                  <a:schemeClr val="tx1"/>
                </a:solidFill>
              </a:rPr>
              <a:t>alignment</a:t>
            </a:r>
            <a:endParaRPr lang="nl-NL" sz="1400" b="1" dirty="0">
              <a:solidFill>
                <a:schemeClr val="tx1"/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400" b="1" dirty="0" err="1">
                <a:solidFill>
                  <a:schemeClr val="tx1"/>
                </a:solidFill>
              </a:rPr>
              <a:t>Creating</a:t>
            </a:r>
            <a:r>
              <a:rPr lang="nl-NL" sz="1400" b="1" dirty="0">
                <a:solidFill>
                  <a:schemeClr val="tx1"/>
                </a:solidFill>
              </a:rPr>
              <a:t> </a:t>
            </a:r>
            <a:r>
              <a:rPr lang="nl-NL" sz="1400" b="1" dirty="0" err="1">
                <a:solidFill>
                  <a:schemeClr val="tx1"/>
                </a:solidFill>
              </a:rPr>
              <a:t>legitimacy</a:t>
            </a:r>
            <a:r>
              <a:rPr lang="nl-NL" sz="1400" b="1" dirty="0">
                <a:solidFill>
                  <a:schemeClr val="tx1"/>
                </a:solidFill>
              </a:rPr>
              <a:t> and </a:t>
            </a:r>
            <a:r>
              <a:rPr lang="nl-NL" sz="1400" b="1" dirty="0" err="1">
                <a:solidFill>
                  <a:schemeClr val="tx1"/>
                </a:solidFill>
              </a:rPr>
              <a:t>leadership</a:t>
            </a:r>
            <a:endParaRPr lang="nl-NL" sz="1400" b="1" dirty="0">
              <a:solidFill>
                <a:schemeClr val="tx1"/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400" b="1" dirty="0">
                <a:solidFill>
                  <a:schemeClr val="tx1"/>
                </a:solidFill>
              </a:rPr>
              <a:t>Learning and </a:t>
            </a:r>
            <a:r>
              <a:rPr lang="nl-NL" sz="1400" b="1" dirty="0" err="1">
                <a:solidFill>
                  <a:schemeClr val="tx1"/>
                </a:solidFill>
              </a:rPr>
              <a:t>experimenting</a:t>
            </a:r>
            <a:endParaRPr lang="nl-NL" sz="1400" b="1" dirty="0">
              <a:solidFill>
                <a:schemeClr val="tx1"/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400" b="1" dirty="0">
                <a:solidFill>
                  <a:schemeClr val="tx1"/>
                </a:solidFill>
              </a:rPr>
              <a:t>Managing </a:t>
            </a:r>
            <a:r>
              <a:rPr lang="nl-NL" sz="1400" b="1" dirty="0" err="1">
                <a:solidFill>
                  <a:schemeClr val="tx1"/>
                </a:solidFill>
              </a:rPr>
              <a:t>conflicts</a:t>
            </a:r>
            <a:r>
              <a:rPr lang="nl-NL" sz="1400" b="1" dirty="0">
                <a:solidFill>
                  <a:schemeClr val="tx1"/>
                </a:solidFill>
              </a:rPr>
              <a:t> </a:t>
            </a:r>
            <a:endParaRPr lang="en-NL" sz="1400" b="1" dirty="0">
              <a:solidFill>
                <a:schemeClr val="tx1"/>
              </a:solidFill>
            </a:endParaRP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80EDCB70-1EBC-2EDC-05F7-9513D5653D55}"/>
              </a:ext>
            </a:extLst>
          </p:cNvPr>
          <p:cNvSpPr/>
          <p:nvPr/>
        </p:nvSpPr>
        <p:spPr>
          <a:xfrm>
            <a:off x="5579535" y="3619759"/>
            <a:ext cx="1293833" cy="544157"/>
          </a:xfrm>
          <a:prstGeom prst="roundRect">
            <a:avLst/>
          </a:prstGeom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NL" sz="1400" dirty="0"/>
              <a:t>Cross-silo policy </a:t>
            </a:r>
            <a:r>
              <a:rPr lang="nl-NL" sz="1400" dirty="0" err="1"/>
              <a:t>collaboration</a:t>
            </a:r>
            <a:endParaRPr lang="nl-NL" sz="1400" dirty="0"/>
          </a:p>
        </p:txBody>
      </p:sp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84A64765-CB9E-5C9C-8AD6-D0F920BF1F58}"/>
              </a:ext>
            </a:extLst>
          </p:cNvPr>
          <p:cNvSpPr/>
          <p:nvPr/>
        </p:nvSpPr>
        <p:spPr>
          <a:xfrm>
            <a:off x="5574416" y="4782147"/>
            <a:ext cx="1293833" cy="5441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NL" sz="1400" dirty="0" err="1"/>
              <a:t>Mobilizing</a:t>
            </a:r>
            <a:r>
              <a:rPr lang="nl-NL" sz="1400" dirty="0"/>
              <a:t> </a:t>
            </a:r>
            <a:r>
              <a:rPr lang="nl-NL" sz="1400" dirty="0" err="1"/>
              <a:t>demand</a:t>
            </a:r>
            <a:endParaRPr lang="nl-NL" sz="1400" dirty="0"/>
          </a:p>
        </p:txBody>
      </p: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DBB7C3A2-6CFD-63B6-DBDE-81157F65D7DD}"/>
              </a:ext>
            </a:extLst>
          </p:cNvPr>
          <p:cNvSpPr/>
          <p:nvPr/>
        </p:nvSpPr>
        <p:spPr>
          <a:xfrm rot="16200000">
            <a:off x="4032318" y="4357330"/>
            <a:ext cx="1293833" cy="5441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NL" sz="1400" dirty="0"/>
              <a:t>Stakeholder </a:t>
            </a:r>
            <a:r>
              <a:rPr lang="nl-NL" sz="1400" dirty="0" err="1"/>
              <a:t>involvement</a:t>
            </a:r>
            <a:endParaRPr lang="nl-NL" sz="1400" dirty="0"/>
          </a:p>
        </p:txBody>
      </p:sp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602F2622-2564-A979-4E1E-637266C4FC7A}"/>
              </a:ext>
            </a:extLst>
          </p:cNvPr>
          <p:cNvSpPr/>
          <p:nvPr/>
        </p:nvSpPr>
        <p:spPr>
          <a:xfrm>
            <a:off x="4919658" y="5465928"/>
            <a:ext cx="1293833" cy="5441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NL" sz="1400" dirty="0" err="1"/>
              <a:t>Directionality</a:t>
            </a:r>
            <a:endParaRPr lang="nl-NL" sz="1400" dirty="0"/>
          </a:p>
        </p:txBody>
      </p:sp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F409D4DA-C611-47C9-1F64-EB18BAEE08A1}"/>
              </a:ext>
            </a:extLst>
          </p:cNvPr>
          <p:cNvSpPr/>
          <p:nvPr/>
        </p:nvSpPr>
        <p:spPr>
          <a:xfrm>
            <a:off x="6236924" y="5465928"/>
            <a:ext cx="1293833" cy="5441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NL" sz="1400" dirty="0" err="1"/>
              <a:t>Societal</a:t>
            </a:r>
            <a:r>
              <a:rPr lang="nl-NL" sz="1400" dirty="0"/>
              <a:t> goal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4EFCDBEB-D707-9235-4C87-B7823A2CB53F}"/>
              </a:ext>
            </a:extLst>
          </p:cNvPr>
          <p:cNvSpPr txBox="1"/>
          <p:nvPr/>
        </p:nvSpPr>
        <p:spPr>
          <a:xfrm>
            <a:off x="7629372" y="3762301"/>
            <a:ext cx="14674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Strategic level</a:t>
            </a:r>
            <a:endParaRPr lang="en-NL" sz="1200" i="1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915C902-DC94-8730-44DB-E48733BC66F7}"/>
              </a:ext>
            </a:extLst>
          </p:cNvPr>
          <p:cNvSpPr txBox="1"/>
          <p:nvPr/>
        </p:nvSpPr>
        <p:spPr>
          <a:xfrm>
            <a:off x="7629372" y="4868269"/>
            <a:ext cx="14674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i="1" dirty="0" err="1">
                <a:solidFill>
                  <a:schemeClr val="accent2">
                    <a:lumMod val="75000"/>
                  </a:schemeClr>
                </a:solidFill>
              </a:rPr>
              <a:t>Instrumental</a:t>
            </a:r>
            <a:b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level</a:t>
            </a:r>
            <a:endParaRPr lang="en-NL" sz="1200" i="1" dirty="0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99407BF8-4025-4F25-1262-0DE75D03DA99}"/>
              </a:ext>
            </a:extLst>
          </p:cNvPr>
          <p:cNvSpPr txBox="1"/>
          <p:nvPr/>
        </p:nvSpPr>
        <p:spPr>
          <a:xfrm>
            <a:off x="7629372" y="4295917"/>
            <a:ext cx="14674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i="1" dirty="0" err="1">
                <a:solidFill>
                  <a:schemeClr val="accent2">
                    <a:lumMod val="75000"/>
                  </a:schemeClr>
                </a:solidFill>
              </a:rPr>
              <a:t>Operational</a:t>
            </a:r>
            <a:b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level</a:t>
            </a:r>
            <a:endParaRPr lang="en-NL" sz="1200" i="1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FF6E3201-6D83-25C0-C0DD-4818949237CF}"/>
              </a:ext>
            </a:extLst>
          </p:cNvPr>
          <p:cNvSpPr txBox="1"/>
          <p:nvPr/>
        </p:nvSpPr>
        <p:spPr>
          <a:xfrm>
            <a:off x="7629372" y="5555094"/>
            <a:ext cx="14674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Policy goal</a:t>
            </a:r>
            <a:endParaRPr lang="en-NL" sz="1200" i="1" dirty="0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8D7D4641-8742-6135-5718-4DEE31279C60}"/>
              </a:ext>
            </a:extLst>
          </p:cNvPr>
          <p:cNvSpPr txBox="1"/>
          <p:nvPr/>
        </p:nvSpPr>
        <p:spPr>
          <a:xfrm>
            <a:off x="7657225" y="2382029"/>
            <a:ext cx="14674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Policy </a:t>
            </a:r>
            <a:r>
              <a:rPr lang="nl-NL" sz="1200" i="1" dirty="0" err="1">
                <a:solidFill>
                  <a:schemeClr val="accent2">
                    <a:lumMod val="75000"/>
                  </a:schemeClr>
                </a:solidFill>
              </a:rPr>
              <a:t>entity</a:t>
            </a:r>
            <a:r>
              <a:rPr lang="nl-NL" sz="1200" i="1" dirty="0">
                <a:solidFill>
                  <a:schemeClr val="accent2">
                    <a:lumMod val="75000"/>
                  </a:schemeClr>
                </a:solidFill>
              </a:rPr>
              <a:t> level</a:t>
            </a:r>
            <a:endParaRPr lang="en-NL" sz="1200" i="1" dirty="0"/>
          </a:p>
        </p:txBody>
      </p:sp>
    </p:spTree>
    <p:extLst>
      <p:ext uri="{BB962C8B-B14F-4D97-AF65-F5344CB8AC3E}">
        <p14:creationId xmlns:p14="http://schemas.microsoft.com/office/powerpoint/2010/main" val="668677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5C7B42-A46E-4D2D-AE7A-836AF5DA7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Theoretical framework - 1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38CBECF-C147-40BF-875E-096D2122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53DA86-C65C-4499-A8B4-7138B1C5E23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C654255-5407-1F42-BC6E-6F7215C8A215}" type="datetime1">
              <a:rPr lang="nl-NL" smtClean="0"/>
              <a:t>29-1-2025</a:t>
            </a:fld>
            <a:endParaRPr lang="en-US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769DC3E-3A6B-4D90-857D-57F5FBD0A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6799" y="1571626"/>
            <a:ext cx="10559143" cy="4322284"/>
          </a:xfrm>
        </p:spPr>
        <p:txBody>
          <a:bodyPr>
            <a:normAutofit fontScale="92500"/>
          </a:bodyPr>
          <a:lstStyle/>
          <a:p>
            <a:pPr marL="141287" indent="0">
              <a:buNone/>
            </a:pPr>
            <a:r>
              <a:rPr lang="en-US" sz="2600" b="1" dirty="0"/>
              <a:t>Key characteristics of transformative innovation policy:</a:t>
            </a:r>
          </a:p>
          <a:p>
            <a:pPr marL="141287" indent="0">
              <a:buNone/>
            </a:pPr>
            <a:endParaRPr lang="en-US" b="1" dirty="0"/>
          </a:p>
          <a:p>
            <a:pPr marL="484187" indent="-342900"/>
            <a:r>
              <a:rPr lang="en-US" dirty="0"/>
              <a:t>Multi-level, multi-actor and multi-instrumental </a:t>
            </a:r>
            <a:r>
              <a:rPr lang="en-US" u="sng" dirty="0"/>
              <a:t>Coordination and alignment</a:t>
            </a:r>
            <a:br>
              <a:rPr lang="en-US" u="sng" dirty="0"/>
            </a:br>
            <a:r>
              <a:rPr lang="en-US" dirty="0"/>
              <a:t>(vertical/horizontal coordination; policy mixes; multi-disciplinarity)</a:t>
            </a:r>
          </a:p>
          <a:p>
            <a:pPr marL="484187" indent="-342900"/>
            <a:endParaRPr lang="en-US" dirty="0"/>
          </a:p>
          <a:p>
            <a:pPr marL="484187" indent="-342900"/>
            <a:r>
              <a:rPr lang="en-GB" dirty="0"/>
              <a:t>Creating </a:t>
            </a:r>
            <a:r>
              <a:rPr lang="en-GB" u="sng" dirty="0"/>
              <a:t>legitimacy and leadership</a:t>
            </a:r>
            <a:r>
              <a:rPr lang="en-GB" dirty="0"/>
              <a:t> (demonstrating transformative failures; managing normativity; developing accountability mechanisms)</a:t>
            </a:r>
          </a:p>
          <a:p>
            <a:pPr marL="484187" indent="-342900"/>
            <a:endParaRPr lang="en-GB" dirty="0"/>
          </a:p>
          <a:p>
            <a:pPr marL="484187" indent="-342900"/>
            <a:r>
              <a:rPr lang="en-US" dirty="0"/>
              <a:t>Reflexivity in policy design and process: </a:t>
            </a:r>
            <a:r>
              <a:rPr lang="en-US" u="sng" dirty="0"/>
              <a:t>Learning and experimenting</a:t>
            </a:r>
            <a:r>
              <a:rPr lang="en-US" dirty="0"/>
              <a:t> (reflexive / experimental governance; adaptability; second-order learning; formative evaluation)</a:t>
            </a:r>
          </a:p>
          <a:p>
            <a:pPr marL="484187" indent="-342900"/>
            <a:endParaRPr lang="en-US" dirty="0"/>
          </a:p>
          <a:p>
            <a:pPr marL="484187" indent="-342900"/>
            <a:r>
              <a:rPr lang="en-GB" u="sng" dirty="0"/>
              <a:t>Managing conflicts</a:t>
            </a:r>
            <a:r>
              <a:rPr lang="en-GB" dirty="0"/>
              <a:t> (embracing contestation; anticipatory deliberation, …)</a:t>
            </a:r>
          </a:p>
          <a:p>
            <a:pPr marL="141287" indent="0">
              <a:buNone/>
            </a:pPr>
            <a:endParaRPr lang="en-GB" i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7BD709-F52C-4DC8-8E54-162902D078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99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3EC8C11B-225F-4023-BA8D-E05BB0D64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7750" y="692150"/>
            <a:ext cx="7559675" cy="1253617"/>
          </a:xfrm>
        </p:spPr>
        <p:txBody>
          <a:bodyPr/>
          <a:lstStyle/>
          <a:p>
            <a:r>
              <a:rPr lang="en-US" sz="3600" dirty="0"/>
              <a:t>Theory – Governance modes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F01370A9-2534-4C33-8E36-83E58851A0D2}"/>
              </a:ext>
            </a:extLst>
          </p:cNvPr>
          <p:cNvSpPr txBox="1">
            <a:spLocks/>
          </p:cNvSpPr>
          <p:nvPr/>
        </p:nvSpPr>
        <p:spPr>
          <a:xfrm>
            <a:off x="1066799" y="1571626"/>
            <a:ext cx="10559143" cy="4322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0850" marR="0" indent="-4508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0" algn="l"/>
                <a:tab pos="1452563" algn="l"/>
              </a:tabLst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03275" indent="-309563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14425" indent="-3111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466850" indent="-3111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3563" indent="-366713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err="1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185988" indent="-3524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6pPr>
            <a:lvl7pPr marL="2144713" indent="-311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7pPr>
            <a:lvl8pPr marL="2497138" indent="-352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nl-NL" sz="2200" b="0" i="0" kern="1200" baseline="0" noProof="0" dirty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nl-NL" sz="2200" b="0" i="0" kern="1200" baseline="0" noProof="0" dirty="0" smtClean="0">
                <a:solidFill>
                  <a:schemeClr val="tx1"/>
                </a:solidFill>
                <a:effectLst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9pPr>
          </a:lstStyle>
          <a:p>
            <a:pPr marL="141287" lvl="0" indent="0">
              <a:buFont typeface="Arial" panose="020B0604020202020204" pitchFamily="34" charset="0"/>
              <a:buNone/>
            </a:pPr>
            <a:r>
              <a:rPr lang="nl-NL" b="1" dirty="0"/>
              <a:t>Governance modes</a:t>
            </a:r>
            <a:r>
              <a:rPr lang="nl-NL" dirty="0"/>
              <a:t>, </a:t>
            </a:r>
            <a:r>
              <a:rPr lang="nl-NL" dirty="0" err="1"/>
              <a:t>based</a:t>
            </a:r>
            <a:r>
              <a:rPr lang="nl-NL" dirty="0"/>
              <a:t> on </a:t>
            </a:r>
            <a:r>
              <a:rPr lang="nl-NL" dirty="0" err="1"/>
              <a:t>distinct</a:t>
            </a:r>
            <a:r>
              <a:rPr lang="nl-NL" dirty="0"/>
              <a:t> governance </a:t>
            </a:r>
            <a:r>
              <a:rPr lang="nl-NL" dirty="0" err="1"/>
              <a:t>perspectives</a:t>
            </a:r>
            <a:r>
              <a:rPr lang="nl-NL" dirty="0"/>
              <a:t> (</a:t>
            </a:r>
            <a:r>
              <a:rPr lang="nl-NL" dirty="0" err="1"/>
              <a:t>Tenbensel</a:t>
            </a:r>
            <a:r>
              <a:rPr lang="nl-NL" dirty="0"/>
              <a:t>, 2007; </a:t>
            </a:r>
            <a:r>
              <a:rPr lang="nl-NL" dirty="0" err="1"/>
              <a:t>Treib</a:t>
            </a:r>
            <a:r>
              <a:rPr lang="nl-NL" dirty="0"/>
              <a:t> et al., 2007; Van der Steen et al., 2015; 2018)</a:t>
            </a:r>
          </a:p>
          <a:p>
            <a:pPr marL="141287" lvl="0" indent="0">
              <a:buFont typeface="Arial" panose="020B0604020202020204" pitchFamily="34" charset="0"/>
              <a:buNone/>
            </a:pPr>
            <a:endParaRPr lang="nl-NL" dirty="0"/>
          </a:p>
          <a:p>
            <a:pPr marL="141287" lvl="0" indent="0">
              <a:buFont typeface="Arial" panose="020B0604020202020204" pitchFamily="34" charset="0"/>
              <a:buNone/>
            </a:pPr>
            <a:endParaRPr lang="nl-NL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2ACE5-70E3-4351-B8A5-06899A0C2A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F4012D2F-13E7-4756-84F0-A2B07CCD7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884717"/>
              </p:ext>
            </p:extLst>
          </p:nvPr>
        </p:nvGraphicFramePr>
        <p:xfrm>
          <a:off x="864495" y="2551471"/>
          <a:ext cx="10466183" cy="3480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2990">
                  <a:extLst>
                    <a:ext uri="{9D8B030D-6E8A-4147-A177-3AD203B41FA5}">
                      <a16:colId xmlns:a16="http://schemas.microsoft.com/office/drawing/2014/main" val="3002171181"/>
                    </a:ext>
                  </a:extLst>
                </a:gridCol>
                <a:gridCol w="2497731">
                  <a:extLst>
                    <a:ext uri="{9D8B030D-6E8A-4147-A177-3AD203B41FA5}">
                      <a16:colId xmlns:a16="http://schemas.microsoft.com/office/drawing/2014/main" val="1371220838"/>
                    </a:ext>
                  </a:extLst>
                </a:gridCol>
                <a:gridCol w="2497731">
                  <a:extLst>
                    <a:ext uri="{9D8B030D-6E8A-4147-A177-3AD203B41FA5}">
                      <a16:colId xmlns:a16="http://schemas.microsoft.com/office/drawing/2014/main" val="3233255238"/>
                    </a:ext>
                  </a:extLst>
                </a:gridCol>
                <a:gridCol w="2497731">
                  <a:extLst>
                    <a:ext uri="{9D8B030D-6E8A-4147-A177-3AD203B41FA5}">
                      <a16:colId xmlns:a16="http://schemas.microsoft.com/office/drawing/2014/main" val="1859428504"/>
                    </a:ext>
                  </a:extLst>
                </a:gridCol>
              </a:tblGrid>
              <a:tr h="691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NL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Formality of institutions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 dirty="0">
                          <a:effectLst/>
                        </a:rPr>
                        <a:t>Membership flexibility 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&amp; diversity</a:t>
                      </a:r>
                      <a:endParaRPr lang="en-N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Governance of change processes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0122325"/>
                  </a:ext>
                </a:extLst>
              </a:tr>
              <a:tr h="691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800" dirty="0">
                          <a:effectLst/>
                        </a:rPr>
                        <a:t>Administration-based 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governance</a:t>
                      </a:r>
                      <a:endParaRPr lang="en-N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High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Low, public actors leading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Inside-out, </a:t>
                      </a:r>
                      <a:endParaRPr lang="en-NL" sz="24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hierarchical organization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7720531"/>
                  </a:ext>
                </a:extLst>
              </a:tr>
              <a:tr h="1048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Network-based </a:t>
                      </a:r>
                      <a:br>
                        <a:rPr lang="en-GB" sz="1800">
                          <a:effectLst/>
                        </a:rPr>
                      </a:br>
                      <a:r>
                        <a:rPr lang="en-GB" sz="1800">
                          <a:effectLst/>
                        </a:rPr>
                        <a:t>governance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Medium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Medium, </a:t>
                      </a:r>
                      <a:br>
                        <a:rPr lang="en-GB" sz="1800">
                          <a:effectLst/>
                        </a:rPr>
                      </a:br>
                      <a:r>
                        <a:rPr lang="en-GB" sz="1800">
                          <a:effectLst/>
                        </a:rPr>
                        <a:t>public and </a:t>
                      </a:r>
                      <a:br>
                        <a:rPr lang="en-GB" sz="1800">
                          <a:effectLst/>
                        </a:rPr>
                      </a:br>
                      <a:r>
                        <a:rPr lang="en-GB" sz="1800">
                          <a:effectLst/>
                        </a:rPr>
                        <a:t>non-public actors 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Co-governance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9439540"/>
                  </a:ext>
                </a:extLst>
              </a:tr>
              <a:tr h="1048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800" dirty="0">
                          <a:effectLst/>
                        </a:rPr>
                        <a:t>Society-based 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governance</a:t>
                      </a:r>
                      <a:endParaRPr lang="en-N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Low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>
                          <a:effectLst/>
                        </a:rPr>
                        <a:t>High, </a:t>
                      </a:r>
                      <a:br>
                        <a:rPr lang="en-GB" sz="1800">
                          <a:effectLst/>
                        </a:rPr>
                      </a:br>
                      <a:r>
                        <a:rPr lang="en-GB" sz="1800">
                          <a:effectLst/>
                        </a:rPr>
                        <a:t>societal actors leading</a:t>
                      </a:r>
                      <a:endParaRPr lang="en-N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 dirty="0">
                          <a:effectLst/>
                        </a:rPr>
                        <a:t>Outside-in, </a:t>
                      </a:r>
                      <a:endParaRPr lang="en-NL" sz="24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GB" sz="1800" dirty="0">
                          <a:effectLst/>
                        </a:rPr>
                        <a:t>self-regulated,  community building</a:t>
                      </a:r>
                      <a:endParaRPr lang="en-N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9016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15678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iteit Utrecht">
  <a:themeElements>
    <a:clrScheme name="Utrecht University">
      <a:dk1>
        <a:srgbClr val="000000"/>
      </a:dk1>
      <a:lt1>
        <a:srgbClr val="FFFFFF"/>
      </a:lt1>
      <a:dk2>
        <a:srgbClr val="C00935"/>
      </a:dk2>
      <a:lt2>
        <a:srgbClr val="D9D9D9"/>
      </a:lt2>
      <a:accent1>
        <a:srgbClr val="FFCD00"/>
      </a:accent1>
      <a:accent2>
        <a:srgbClr val="DD9562"/>
      </a:accent2>
      <a:accent3>
        <a:srgbClr val="911D56"/>
      </a:accent3>
      <a:accent4>
        <a:srgbClr val="63A593"/>
      </a:accent4>
      <a:accent5>
        <a:srgbClr val="161D41"/>
      </a:accent5>
      <a:accent6>
        <a:srgbClr val="6686C3"/>
      </a:accent6>
      <a:hlink>
        <a:srgbClr val="52287F"/>
      </a:hlink>
      <a:folHlink>
        <a:srgbClr val="623E2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uu_powerpoint_sjabloon_NL_2019_logofied_Footer fonts embedded" id="{CE269E6F-A5F4-5D4D-A399-A1DBDA65350A}" vid="{55071774-FDAB-E845-B8EF-FF74AE44728B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0FA2E411192546A35A70B666184CC1" ma:contentTypeVersion="15" ma:contentTypeDescription="Een nieuw document maken." ma:contentTypeScope="" ma:versionID="91db8f487e234b363023357fb966b420">
  <xsd:schema xmlns:xsd="http://www.w3.org/2001/XMLSchema" xmlns:xs="http://www.w3.org/2001/XMLSchema" xmlns:p="http://schemas.microsoft.com/office/2006/metadata/properties" xmlns:ns3="add1cbd0-a890-4a99-a76f-992d7138d375" xmlns:ns4="be774507-3a05-4487-a48d-97c705a6fd49" targetNamespace="http://schemas.microsoft.com/office/2006/metadata/properties" ma:root="true" ma:fieldsID="998b6399b8dc9d17f28cc83ff839ac4b" ns3:_="" ns4:_="">
    <xsd:import namespace="add1cbd0-a890-4a99-a76f-992d7138d375"/>
    <xsd:import namespace="be774507-3a05-4487-a48d-97c705a6fd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d1cbd0-a890-4a99-a76f-992d7138d37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atst gedeeld, per tijdstip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774507-3a05-4487-a48d-97c705a6f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FBECBF9-8719-4C12-B7A1-4751EF9B0C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d1cbd0-a890-4a99-a76f-992d7138d375"/>
    <ds:schemaRef ds:uri="be774507-3a05-4487-a48d-97c705a6fd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818DAE-ED55-4A10-8472-55F806F65E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02E979-73D5-40A4-A445-E17E9EAA3EF0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2abcfc6e-3321-405d-9128-913cbd9e9f19}" enabled="1" method="Standard" siteId="{8fcc5aa6-6377-4908-8b0c-c7fdff3c0d3a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uu_powerpoint_sjabloon_NL_2019_logofied_footer</Template>
  <TotalTime>1759</TotalTime>
  <Words>1718</Words>
  <Application>Microsoft Office PowerPoint</Application>
  <PresentationFormat>Aangepast</PresentationFormat>
  <Paragraphs>311</Paragraphs>
  <Slides>21</Slides>
  <Notes>4</Notes>
  <HiddenSlides>3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21</vt:i4>
      </vt:variant>
    </vt:vector>
  </HeadingPairs>
  <TitlesOfParts>
    <vt:vector size="33" baseType="lpstr">
      <vt:lpstr>Wingdings</vt:lpstr>
      <vt:lpstr>Merriweather Regular</vt:lpstr>
      <vt:lpstr>Calibri Light</vt:lpstr>
      <vt:lpstr>Merriweather Light</vt:lpstr>
      <vt:lpstr>Open Sans</vt:lpstr>
      <vt:lpstr>Times New Roman</vt:lpstr>
      <vt:lpstr>Arial</vt:lpstr>
      <vt:lpstr>Open Sans Light</vt:lpstr>
      <vt:lpstr>Verdana</vt:lpstr>
      <vt:lpstr>Calibri</vt:lpstr>
      <vt:lpstr>Universiteit Utrecht</vt:lpstr>
      <vt:lpstr>Kantoorthema</vt:lpstr>
      <vt:lpstr>Governance arrangements for transformative policy:  Insights from a comparative case study  Matthijs Janssen a, Iris Wanzenböck a, Lea Fünfschilling a,b, Dimitris Pontikakis c  a Copernicus Institute of Sustainable Development, Utrecht University. b CIRCLE, Lund University.  c Joint Research Centre, Seville, European Commission.</vt:lpstr>
      <vt:lpstr>Introduction</vt:lpstr>
      <vt:lpstr>Introduction</vt:lpstr>
      <vt:lpstr>Research structure</vt:lpstr>
      <vt:lpstr>Theory – TIP characteristics</vt:lpstr>
      <vt:lpstr>Theory – TIP governance tasks</vt:lpstr>
      <vt:lpstr>Theory – TIP characteristics &amp; tasks</vt:lpstr>
      <vt:lpstr>Theoretical framework - 1</vt:lpstr>
      <vt:lpstr>Theory – Governance modes</vt:lpstr>
      <vt:lpstr>Theory – Governance modes</vt:lpstr>
      <vt:lpstr>Data and methods</vt:lpstr>
      <vt:lpstr>Cases (TPI strategies)</vt:lpstr>
      <vt:lpstr>Cases (TPI strategies) Link between cases and governance modes</vt:lpstr>
      <vt:lpstr>Results  Governance arrangements, per task &amp; mode</vt:lpstr>
      <vt:lpstr>Results  Challenges, per governance mode</vt:lpstr>
      <vt:lpstr>Discussion</vt:lpstr>
      <vt:lpstr>Discussion</vt:lpstr>
      <vt:lpstr>Discussion</vt:lpstr>
      <vt:lpstr>Conclusions</vt:lpstr>
      <vt:lpstr>Follow-up: Partnerships for Regional Innovation</vt:lpstr>
      <vt:lpstr>PowerPoint-presentatie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Matthijs Janssen</dc:creator>
  <cp:keywords/>
  <dc:description/>
  <cp:lastModifiedBy>Janssen, M.J. (Matthijs)</cp:lastModifiedBy>
  <cp:revision>17</cp:revision>
  <dcterms:created xsi:type="dcterms:W3CDTF">2020-05-27T14:58:38Z</dcterms:created>
  <dcterms:modified xsi:type="dcterms:W3CDTF">2025-01-29T08:36:52Z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0x010100C20FA2E411192546A35A70B666184CC1</vt:lpwstr>
  </property>
</Properties>
</file>