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8" r:id="rId2"/>
    <p:sldId id="266" r:id="rId3"/>
    <p:sldId id="296" r:id="rId4"/>
    <p:sldId id="322" r:id="rId5"/>
    <p:sldId id="347" r:id="rId6"/>
    <p:sldId id="348" r:id="rId7"/>
    <p:sldId id="323" r:id="rId8"/>
    <p:sldId id="324" r:id="rId9"/>
    <p:sldId id="319" r:id="rId10"/>
    <p:sldId id="318" r:id="rId11"/>
    <p:sldId id="338" r:id="rId12"/>
    <p:sldId id="297" r:id="rId13"/>
    <p:sldId id="316" r:id="rId14"/>
    <p:sldId id="310" r:id="rId15"/>
    <p:sldId id="311" r:id="rId16"/>
    <p:sldId id="312" r:id="rId17"/>
    <p:sldId id="313" r:id="rId18"/>
    <p:sldId id="315" r:id="rId19"/>
    <p:sldId id="341" r:id="rId20"/>
    <p:sldId id="298" r:id="rId21"/>
    <p:sldId id="303" r:id="rId22"/>
    <p:sldId id="325" r:id="rId23"/>
    <p:sldId id="339" r:id="rId24"/>
    <p:sldId id="340" r:id="rId25"/>
    <p:sldId id="304" r:id="rId26"/>
    <p:sldId id="343" r:id="rId27"/>
    <p:sldId id="342" r:id="rId28"/>
    <p:sldId id="344" r:id="rId29"/>
    <p:sldId id="302" r:id="rId30"/>
    <p:sldId id="317" r:id="rId31"/>
    <p:sldId id="327" r:id="rId32"/>
    <p:sldId id="328" r:id="rId33"/>
    <p:sldId id="335" r:id="rId34"/>
    <p:sldId id="274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24" y="84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29/01/2025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29/01/2025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31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099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680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  <p:sp>
        <p:nvSpPr>
          <p:cNvPr id="1331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6BEA1D5-5C19-4716-B387-289C5114F631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41806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1345 NUTS</a:t>
            </a:r>
            <a:r>
              <a:rPr lang="en-GB" baseline="0" dirty="0" smtClean="0"/>
              <a:t>3 regions; Athens and the metropolitan regions; Central Macedonia with Thessaloniki; </a:t>
            </a:r>
            <a:r>
              <a:rPr lang="en-GB" baseline="0" dirty="0" err="1" smtClean="0"/>
              <a:t>Thessalia</a:t>
            </a:r>
            <a:r>
              <a:rPr lang="en-GB" baseline="0" dirty="0" smtClean="0"/>
              <a:t> with </a:t>
            </a:r>
            <a:r>
              <a:rPr lang="en-GB" baseline="0" dirty="0" err="1" smtClean="0"/>
              <a:t>Karditsa</a:t>
            </a:r>
            <a:r>
              <a:rPr lang="en-GB" baseline="0" dirty="0" smtClean="0"/>
              <a:t>, Trikala; Crete; </a:t>
            </a:r>
            <a:r>
              <a:rPr lang="en-GB" dirty="0" smtClean="0"/>
              <a:t>Eastern Makedonia </a:t>
            </a:r>
            <a:r>
              <a:rPr lang="en-GB" dirty="0" err="1" smtClean="0"/>
              <a:t>amd</a:t>
            </a:r>
            <a:r>
              <a:rPr lang="en-GB" dirty="0" smtClean="0"/>
              <a:t> </a:t>
            </a:r>
            <a:r>
              <a:rPr lang="en-GB" dirty="0" err="1" smtClean="0"/>
              <a:t>thrace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378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934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229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165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Delete/update</a:t>
            </a:r>
            <a:r>
              <a:rPr lang="en-IE" baseline="0" dirty="0"/>
              <a:t> as appropriate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979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lleidaterraoportunitats.com/en/2018-2024-trajectory/" TargetMode="Externa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u_commission" TargetMode="External"/><Relationship Id="rId13" Type="http://schemas.openxmlformats.org/officeDocument/2006/relationships/image" Target="../media/image41.png"/><Relationship Id="rId18" Type="http://schemas.openxmlformats.org/officeDocument/2006/relationships/image" Target="../media/image43.png"/><Relationship Id="rId3" Type="http://schemas.openxmlformats.org/officeDocument/2006/relationships/hyperlink" Target="https://open.spotify.com/user/v7ra0as4ychfdatgcjt9nabh0?si=SEs1mANESea5kzyVy7HvDw" TargetMode="External"/><Relationship Id="rId7" Type="http://schemas.openxmlformats.org/officeDocument/2006/relationships/image" Target="../media/image38.png"/><Relationship Id="rId12" Type="http://schemas.openxmlformats.org/officeDocument/2006/relationships/image" Target="../media/image40.png"/><Relationship Id="rId17" Type="http://schemas.openxmlformats.org/officeDocument/2006/relationships/hyperlink" Target="https://www.youtube.com/user/eutube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medium.com/@EuropeanCommission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uropa.eu/" TargetMode="External"/><Relationship Id="rId11" Type="http://schemas.openxmlformats.org/officeDocument/2006/relationships/hyperlink" Target="https://www.linkedin.com/company/european-commission/" TargetMode="External"/><Relationship Id="rId5" Type="http://schemas.openxmlformats.org/officeDocument/2006/relationships/hyperlink" Target="https://ec.europa.eu/" TargetMode="External"/><Relationship Id="rId15" Type="http://schemas.openxmlformats.org/officeDocument/2006/relationships/image" Target="../media/image42.png"/><Relationship Id="rId10" Type="http://schemas.openxmlformats.org/officeDocument/2006/relationships/image" Target="../media/image39.png"/><Relationship Id="rId19" Type="http://schemas.openxmlformats.org/officeDocument/2006/relationships/image" Target="../media/image44.png"/><Relationship Id="rId4" Type="http://schemas.openxmlformats.org/officeDocument/2006/relationships/image" Target="../media/image37.png"/><Relationship Id="rId9" Type="http://schemas.openxmlformats.org/officeDocument/2006/relationships/hyperlink" Target="https://www.facebook.com/EuropeanCommission" TargetMode="External"/><Relationship Id="rId14" Type="http://schemas.openxmlformats.org/officeDocument/2006/relationships/hyperlink" Target="https://www.instagram.com/europeancommissio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071351" y="1981751"/>
            <a:ext cx="10065224" cy="2149523"/>
          </a:xfrm>
        </p:spPr>
        <p:txBody>
          <a:bodyPr>
            <a:noAutofit/>
          </a:bodyPr>
          <a:lstStyle/>
          <a:p>
            <a:r>
              <a:rPr lang="en-US" sz="4400" dirty="0"/>
              <a:t>Mission-oriented innovation </a:t>
            </a:r>
            <a:r>
              <a:rPr lang="en-US" sz="4400" dirty="0" smtClean="0"/>
              <a:t>policies </a:t>
            </a:r>
            <a:br>
              <a:rPr lang="en-US" sz="4400" dirty="0" smtClean="0"/>
            </a:br>
            <a:r>
              <a:rPr lang="en-US" sz="4400" dirty="0" smtClean="0"/>
              <a:t>and </a:t>
            </a:r>
            <a:r>
              <a:rPr lang="en-US" sz="4400" dirty="0"/>
              <a:t>implications for S3</a:t>
            </a:r>
            <a:endParaRPr lang="en-GB" sz="4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Michal </a:t>
            </a:r>
            <a:r>
              <a:rPr lang="en-GB" dirty="0" smtClean="0"/>
              <a:t>Miedzinski, EC JRC B7</a:t>
            </a:r>
            <a:br>
              <a:rPr lang="en-GB" dirty="0" smtClean="0"/>
            </a:br>
            <a:r>
              <a:rPr lang="en-GB" sz="2000" dirty="0" smtClean="0"/>
              <a:t>based on work with many colleagues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01643A-CD1D-AA4D-BF20-11FF0B08B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721" y="1714471"/>
            <a:ext cx="5389821" cy="38819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We focused on three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interdisciplinary research fields focused on system change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Sociotechnical transitions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Social-ecological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resilience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Challenge-oriented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innovation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policy (including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TIP, MOIP, RRI).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We conducted a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comprehensive review and focused reflection on concrete lessons these areas of research offer for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reimagining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the S3 framework and process to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align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it with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sustainability transitions.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BCE20A-8E25-B446-92F9-E8D54E8C5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Drawing lessons for S3 from research </a:t>
            </a:r>
            <a:br>
              <a:rPr lang="en-GB" sz="3600" dirty="0"/>
            </a:br>
            <a:r>
              <a:rPr lang="en-GB" sz="3600" dirty="0"/>
              <a:t>on sustainability transitions</a:t>
            </a:r>
            <a:endParaRPr 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10F27A-FB1C-7648-B3E8-8581BDF079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610505"/>
              </p:ext>
            </p:extLst>
          </p:nvPr>
        </p:nvGraphicFramePr>
        <p:xfrm>
          <a:off x="6716684" y="1308463"/>
          <a:ext cx="5154947" cy="4693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21723">
                  <a:extLst>
                    <a:ext uri="{9D8B030D-6E8A-4147-A177-3AD203B41FA5}">
                      <a16:colId xmlns:a16="http://schemas.microsoft.com/office/drawing/2014/main" val="1855762056"/>
                    </a:ext>
                  </a:extLst>
                </a:gridCol>
                <a:gridCol w="1654233">
                  <a:extLst>
                    <a:ext uri="{9D8B030D-6E8A-4147-A177-3AD203B41FA5}">
                      <a16:colId xmlns:a16="http://schemas.microsoft.com/office/drawing/2014/main" val="4056434441"/>
                    </a:ext>
                  </a:extLst>
                </a:gridCol>
                <a:gridCol w="2178991">
                  <a:extLst>
                    <a:ext uri="{9D8B030D-6E8A-4147-A177-3AD203B41FA5}">
                      <a16:colId xmlns:a16="http://schemas.microsoft.com/office/drawing/2014/main" val="976738572"/>
                    </a:ext>
                  </a:extLst>
                </a:gridCol>
              </a:tblGrid>
              <a:tr h="4720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Perspectives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Core concepts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Examples of papers </a:t>
                      </a:r>
                      <a:r>
                        <a:rPr lang="en-GB" sz="11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combining place-based innovation, transition and sustainability</a:t>
                      </a: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830789717"/>
                  </a:ext>
                </a:extLst>
              </a:tr>
              <a:tr h="1341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Sociotechnical transitions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Sociotechnical system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Multi-level perspective (MLP)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Transition pathways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Experimentation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Truffer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and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Coenen (2012)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Coenen et al. (2012)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Wieczorek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(2015)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Hansen </a:t>
                      </a: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and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Coenen (2015)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Kivimaa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(2017)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Sengers et al. (2019)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Veldhuizen (2020)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Binz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(2020)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697220780"/>
                  </a:ext>
                </a:extLst>
              </a:tr>
              <a:tr h="1341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Social-ecological resilience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Social-ecological system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Transformational resilience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Social learning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Eriksen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(2011) 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Brown (2014) 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Biggs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(2012, 2015)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Colvin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(2014)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Wamsler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   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et al. (2014)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Elmqvist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(2019)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Bevilacqua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(2020)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Castro-Arce and </a:t>
                      </a: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Vanclay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(2020)</a:t>
                      </a: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624782814"/>
                  </a:ext>
                </a:extLst>
              </a:tr>
              <a:tr h="15087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Challenge-led innovation policy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Transformational failures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Transformative innovation policy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Mission-oriented innovation policy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Responsible research and innovation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Policy mix for sustainability transitions</a:t>
                      </a: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Weber and </a:t>
                      </a: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Rohracher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(2012)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Foray (2018)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Tödtling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and </a:t>
                      </a: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Trippl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(2018)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Magro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and Wilson (2019)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Fitjar</a:t>
                      </a:r>
                      <a:r>
                        <a:rPr lang="en-GB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(2019)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Uyarra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(2019)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Thapa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(2019)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Wanzenböck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and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Frenken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(2020) 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kern="12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Panciroli</a:t>
                      </a:r>
                      <a:r>
                        <a:rPr lang="nl-NL" sz="11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et al. (2020)</a:t>
                      </a:r>
                      <a:endParaRPr lang="en-GB" sz="11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94713432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83751" y="6114641"/>
            <a:ext cx="20081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GB" altLang="en-US" sz="1000" dirty="0">
                <a:latin typeface="Avenir Next LT Pro" pitchFamily="34" charset="0"/>
              </a:rPr>
              <a:t>Source: Miedzinski et al. </a:t>
            </a:r>
            <a:r>
              <a:rPr lang="en-GB" altLang="en-US" sz="1000" dirty="0" smtClean="0">
                <a:latin typeface="Avenir Next LT Pro" pitchFamily="34" charset="0"/>
              </a:rPr>
              <a:t>(2021)</a:t>
            </a:r>
            <a:endParaRPr lang="en-GB" altLang="en-US" sz="1000" dirty="0">
              <a:latin typeface="Avenir Next LT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8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436850"/>
              </p:ext>
            </p:extLst>
          </p:nvPr>
        </p:nvGraphicFramePr>
        <p:xfrm>
          <a:off x="156197" y="1347264"/>
          <a:ext cx="11725233" cy="47878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0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1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19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219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820"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200" b="1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 vert="vert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GB" sz="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dirty="0"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dirty="0"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dirty="0"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753">
                <a:tc v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3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</a:rPr>
                        <a:t>S3 principles</a:t>
                      </a:r>
                      <a:endParaRPr lang="en-GB" sz="12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</a:rPr>
                        <a:t>Shared direction towards </a:t>
                      </a:r>
                      <a:r>
                        <a:rPr lang="en-GB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</a:rPr>
                        <a:t>societal challenges</a:t>
                      </a:r>
                      <a:endParaRPr lang="en-GB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</a:rPr>
                        <a:t>Whole-system </a:t>
                      </a:r>
                      <a:r>
                        <a:rPr lang="en-GB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</a:rPr>
                        <a:t>transformation</a:t>
                      </a:r>
                      <a:endParaRPr lang="en-GB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Responsibility and </a:t>
                      </a:r>
                      <a:r>
                        <a:rPr lang="en-GB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reflexivity</a:t>
                      </a:r>
                      <a:endParaRPr lang="en-GB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endParaRPr lang="en-GB" sz="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253">
                <a:tc v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300" b="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Principles of Smart Specialisation </a:t>
                      </a:r>
                    </a:p>
                  </a:txBody>
                  <a:tcPr marL="56143" marR="56143" marT="36005" marB="36005" vert="vert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i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Choices,</a:t>
                      </a:r>
                      <a:r>
                        <a:rPr lang="en-GB" sz="1200" b="0" i="1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prioritisation</a:t>
                      </a:r>
                      <a:r>
                        <a:rPr lang="en-GB" sz="1200" b="0" i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200" b="0" i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200" b="0" i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</a:t>
                      </a:r>
                      <a:r>
                        <a:rPr lang="en-GB" sz="1200" b="0" i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critical mass</a:t>
                      </a:r>
                      <a:endParaRPr lang="en-GB" sz="12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Smart Specialisation priorities to build and harness ‘critical mass’ of the regional research and innovation potential and interregional and international partnerships to address sustainability challenges.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Focus on a broader suite of social and    technological innovations with the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potential to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foster systemic transformation of the region towards more sustainable modes of production and consumption. </a:t>
                      </a: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Choice of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S3 priority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areas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transition pathways to be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underpinned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by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assessment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economic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social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environmental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impacts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value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created</a:t>
                      </a:r>
                      <a:r>
                        <a:rPr lang="en-GB" sz="1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inside </a:t>
                      </a:r>
                      <a:r>
                        <a:rPr lang="en-GB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outside the region.</a:t>
                      </a: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749">
                <a:tc v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b="0" i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i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Competitive advantage</a:t>
                      </a:r>
                      <a:endParaRPr lang="en-GB" sz="12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 that developing a </a:t>
                      </a: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competitive </a:t>
                      </a: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advantage </a:t>
                      </a: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does not come at external costs - or does not create future pressures - for society and the environment inside and outside the region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Focus on creating value for local communities   and economies by transforming unsustainable systems of production and consumption. The transformation should contribute to social-ecological resilience locally and globally.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Reflect on potential implications of strategic choices driven by building competitive advantage of the region for social groups </a:t>
                      </a: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natural environment in regions potentially adversely affected by these decisions.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7495">
                <a:tc v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b="0" i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i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Connectivity </a:t>
                      </a:r>
                      <a:r>
                        <a:rPr lang="en-GB" sz="1200" b="0" i="1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200" b="0" i="1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200" b="0" i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and </a:t>
                      </a:r>
                      <a:r>
                        <a:rPr lang="en-GB" sz="1200" b="0" i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clusters</a:t>
                      </a:r>
                      <a:endParaRPr lang="en-GB" sz="12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Provide incentives to develop a shared vision and alignment with </a:t>
                      </a: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localised sustainability challenge. </a:t>
                      </a: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alignment should create synergies and define single territorial contributions to the wider 2030 Agenda for Sustainable Development.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Develop challenge-led or mission-oriented partnerships, clusters and networks engaged in emerging niches or promising demonstrations of transformative innovation addressing sustainability challenges.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Ensuring the new challenge-oriented or mission-oriented partnerships, clusters and networks include broader set of stakeholders (quadruple helix) and are not captured by incumbents with vested interests in status quo. 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8253">
                <a:tc vMerge="1"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3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43" marR="56143" marT="36005" marB="36005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b="0" i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0" i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+mn-ea"/>
                          <a:cs typeface="+mn-cs"/>
                        </a:rPr>
                        <a:t>Collaborative leadership</a:t>
                      </a:r>
                      <a:endParaRPr lang="en-GB" sz="1200" b="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793" marR="50793" marT="32538" marB="32538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 political commitment and leadership to mobilise collective action and embrace the sustainability orientation of the 2030 Agenda for Sustainable Development and the SDGs.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Experimenting with new forms of </a:t>
                      </a: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entrepreneurial</a:t>
                      </a:r>
                      <a:r>
                        <a:rPr lang="en-GB" sz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discovery a</a:t>
                      </a:r>
                      <a:r>
                        <a:rPr lang="en-GB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nd collaborative </a:t>
                      </a: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leadership and forms of governance suitable for orchestrating long-lasting multi-actor and multi-level processes of change. 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venir Next LT Pro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venir Next LT Pro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 that decisions taken on priorities and transition pathways, as well as the forms of leadership and governance of transitions,      have a broad social mandate.</a:t>
                      </a:r>
                    </a:p>
                  </a:txBody>
                  <a:tcPr marL="62044" marR="62044" marT="0" marB="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8963" y="482860"/>
            <a:ext cx="10515600" cy="782357"/>
          </a:xfrm>
        </p:spPr>
        <p:txBody>
          <a:bodyPr/>
          <a:lstStyle/>
          <a:p>
            <a:r>
              <a:rPr lang="en-US" sz="3600" dirty="0" smtClean="0"/>
              <a:t>Reorienting S3 towards societal challenges </a:t>
            </a:r>
            <a:br>
              <a:rPr lang="en-US" sz="3600" dirty="0" smtClean="0"/>
            </a:br>
            <a:r>
              <a:rPr lang="en-US" sz="3600" dirty="0" smtClean="0"/>
              <a:t>is possible but requires policy innovation</a:t>
            </a:r>
            <a:endParaRPr lang="en-GB" sz="3600" dirty="0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56197" y="6217176"/>
            <a:ext cx="1729754" cy="23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GB" altLang="en-US" sz="905" dirty="0">
                <a:latin typeface="Avenir Next LT Pro" pitchFamily="34" charset="0"/>
              </a:rPr>
              <a:t>Source: Miedzinski et al. 2021</a:t>
            </a:r>
          </a:p>
        </p:txBody>
      </p:sp>
    </p:spTree>
    <p:extLst>
      <p:ext uri="{BB962C8B-B14F-4D97-AF65-F5344CB8AC3E}">
        <p14:creationId xmlns:p14="http://schemas.microsoft.com/office/powerpoint/2010/main" val="2104459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328049" cy="23876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4800" dirty="0" smtClean="0"/>
              <a:t>Zooming </a:t>
            </a:r>
            <a:r>
              <a:rPr lang="en-US" sz="4800" dirty="0"/>
              <a:t>out: Mapping regional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and </a:t>
            </a:r>
            <a:r>
              <a:rPr lang="en-US" sz="4800" dirty="0"/>
              <a:t>local involvement in EU missions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72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4018" y="1549399"/>
            <a:ext cx="9728963" cy="46704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EU </a:t>
            </a:r>
            <a:r>
              <a:rPr lang="en-GB" dirty="0"/>
              <a:t>missions </a:t>
            </a:r>
            <a:r>
              <a:rPr lang="en-GB" dirty="0" smtClean="0"/>
              <a:t>have mechanisms designed to </a:t>
            </a:r>
            <a:r>
              <a:rPr lang="en-GB" dirty="0" smtClean="0"/>
              <a:t>foster </a:t>
            </a:r>
            <a:r>
              <a:rPr lang="en-GB" dirty="0" smtClean="0"/>
              <a:t>local </a:t>
            </a:r>
            <a:r>
              <a:rPr lang="en-GB" dirty="0" smtClean="0"/>
              <a:t>engagement and </a:t>
            </a:r>
            <a:r>
              <a:rPr lang="en-GB" dirty="0" smtClean="0"/>
              <a:t>support coordination </a:t>
            </a:r>
            <a:r>
              <a:rPr lang="en-GB" dirty="0"/>
              <a:t>with the national, regional and local levels</a:t>
            </a:r>
            <a:r>
              <a:rPr lang="en-GB" dirty="0" smtClean="0"/>
              <a:t>.</a:t>
            </a:r>
            <a:endParaRPr lang="en-GB" dirty="0" smtClean="0"/>
          </a:p>
          <a:p>
            <a:pPr lvl="1"/>
            <a:r>
              <a:rPr lang="en-GB" dirty="0" smtClean="0"/>
              <a:t>Different </a:t>
            </a:r>
            <a:r>
              <a:rPr lang="en-GB" dirty="0"/>
              <a:t>approaches have been </a:t>
            </a:r>
            <a:r>
              <a:rPr lang="en-GB" dirty="0" smtClean="0"/>
              <a:t>adopted, e.g., cancer </a:t>
            </a:r>
            <a:r>
              <a:rPr lang="en-GB" dirty="0"/>
              <a:t>mission hubs for Cancer Mission, basin-level ‘lighthouses’ for Ocean Mission, or living labs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and </a:t>
            </a:r>
            <a:r>
              <a:rPr lang="en-GB" dirty="0"/>
              <a:t>lighthouses in Soil Mission.</a:t>
            </a:r>
          </a:p>
          <a:p>
            <a:r>
              <a:rPr lang="en-GB" dirty="0" smtClean="0"/>
              <a:t>Horizon Europe mission calls attracted significant interest from European regions and cities </a:t>
            </a:r>
            <a:r>
              <a:rPr lang="en-GB" dirty="0" smtClean="0"/>
              <a:t>(stakeholders from 571 </a:t>
            </a:r>
            <a:r>
              <a:rPr lang="en-GB" dirty="0" smtClean="0"/>
              <a:t>NUTS </a:t>
            </a:r>
            <a:r>
              <a:rPr lang="en-GB" dirty="0" smtClean="0"/>
              <a:t>regions have been involved in the Horizon </a:t>
            </a:r>
            <a:r>
              <a:rPr lang="en-GB" dirty="0" smtClean="0"/>
              <a:t>Europe mission </a:t>
            </a:r>
            <a:r>
              <a:rPr lang="en-GB" dirty="0" smtClean="0"/>
              <a:t>projects</a:t>
            </a:r>
            <a:r>
              <a:rPr lang="en-GB" dirty="0" smtClean="0"/>
              <a:t>).</a:t>
            </a:r>
            <a:endParaRPr lang="en-GB" dirty="0" smtClean="0"/>
          </a:p>
          <a:p>
            <a:r>
              <a:rPr lang="en-GB" dirty="0" smtClean="0"/>
              <a:t>The EEA </a:t>
            </a:r>
            <a:r>
              <a:rPr lang="en-GB" dirty="0" smtClean="0"/>
              <a:t>and Norway Grants </a:t>
            </a:r>
            <a:r>
              <a:rPr lang="en-GB" dirty="0" smtClean="0"/>
              <a:t>provided support to many place-based </a:t>
            </a:r>
            <a:r>
              <a:rPr lang="en-GB" dirty="0" smtClean="0"/>
              <a:t>mission-oriented projects in eligible countries (including Greece).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</a:t>
            </a:r>
            <a:r>
              <a:rPr lang="en-GB" dirty="0" smtClean="0"/>
              <a:t>egional and local dimension of EU missions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88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324" y="1858876"/>
            <a:ext cx="4304007" cy="3881904"/>
          </a:xfrm>
        </p:spPr>
        <p:txBody>
          <a:bodyPr/>
          <a:lstStyle/>
          <a:p>
            <a:r>
              <a:rPr lang="en-US" sz="1800" dirty="0"/>
              <a:t>Out of 571 </a:t>
            </a:r>
            <a:r>
              <a:rPr lang="en-US" sz="1800" dirty="0" smtClean="0"/>
              <a:t>regions benefiting the Horizon Europe mission calls, </a:t>
            </a:r>
            <a:r>
              <a:rPr lang="en-US" sz="1800" dirty="0"/>
              <a:t>the top 20 NUTS3 regions </a:t>
            </a:r>
            <a:r>
              <a:rPr lang="en-US" sz="1800" dirty="0" smtClean="0"/>
              <a:t>received 42% of funding.</a:t>
            </a:r>
            <a:endParaRPr lang="en-US" sz="1800" dirty="0"/>
          </a:p>
          <a:p>
            <a:r>
              <a:rPr lang="en-US" sz="1800" dirty="0"/>
              <a:t>Top 20 regions </a:t>
            </a:r>
            <a:r>
              <a:rPr lang="en-US" sz="1800" dirty="0" smtClean="0"/>
              <a:t>include major </a:t>
            </a:r>
            <a:r>
              <a:rPr lang="en-US" sz="1800" dirty="0"/>
              <a:t>European metropolitan areas. EU missions </a:t>
            </a:r>
            <a:r>
              <a:rPr lang="en-US" sz="1800" dirty="0" smtClean="0"/>
              <a:t>funding is more </a:t>
            </a:r>
            <a:r>
              <a:rPr lang="en-US" sz="1800" dirty="0"/>
              <a:t>territorially concentrated than </a:t>
            </a:r>
            <a:r>
              <a:rPr lang="en-US" sz="1800" dirty="0" smtClean="0"/>
              <a:t>Horizon </a:t>
            </a:r>
            <a:r>
              <a:rPr lang="en-US" sz="1800" dirty="0"/>
              <a:t>Europe as a </a:t>
            </a:r>
            <a:r>
              <a:rPr lang="en-US" sz="1800" dirty="0" smtClean="0"/>
              <a:t>whole.</a:t>
            </a:r>
            <a:endParaRPr lang="en-US" sz="1800" dirty="0"/>
          </a:p>
          <a:p>
            <a:r>
              <a:rPr lang="en-US" sz="1800" dirty="0"/>
              <a:t>Distribution of funding is </a:t>
            </a:r>
            <a:r>
              <a:rPr lang="en-US" sz="1800" dirty="0" smtClean="0"/>
              <a:t>skewed </a:t>
            </a:r>
            <a:r>
              <a:rPr lang="en-US" sz="1800" dirty="0"/>
              <a:t>towards areas that host major businesses, universities and </a:t>
            </a:r>
            <a:r>
              <a:rPr lang="en-US" sz="1800" dirty="0" smtClean="0"/>
              <a:t>research organisations</a:t>
            </a:r>
            <a:r>
              <a:rPr lang="en-US" sz="1800" dirty="0"/>
              <a:t>, public </a:t>
            </a:r>
            <a:r>
              <a:rPr lang="en-US" sz="1800" dirty="0" smtClean="0"/>
              <a:t>authorities.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8324" y="881871"/>
            <a:ext cx="3838494" cy="782357"/>
          </a:xfrm>
        </p:spPr>
        <p:txBody>
          <a:bodyPr/>
          <a:lstStyle/>
          <a:p>
            <a:r>
              <a:rPr lang="en-GB" sz="3600" dirty="0" smtClean="0"/>
              <a:t>Mapping regional engagement in the EU missions 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573" b="5117"/>
          <a:stretch/>
        </p:blipFill>
        <p:spPr>
          <a:xfrm>
            <a:off x="190501" y="38046"/>
            <a:ext cx="7108766" cy="6557261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3127" y="6595307"/>
            <a:ext cx="4304007" cy="262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 smtClean="0"/>
              <a:t>Source: Griniece, Reid and Miedzinski (forthcoming)</a:t>
            </a:r>
            <a:endParaRPr lang="en-GB" sz="105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6492" t="72199" r="26284" b="11213"/>
          <a:stretch/>
        </p:blipFill>
        <p:spPr>
          <a:xfrm>
            <a:off x="5224236" y="4219574"/>
            <a:ext cx="2605314" cy="2507079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2718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41069" y="6231764"/>
            <a:ext cx="4304007" cy="262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 smtClean="0"/>
              <a:t>Source: Griniece, Reid and Miedzinski (forthcoming)</a:t>
            </a:r>
            <a:endParaRPr lang="en-GB" sz="105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-5652" b="5159"/>
          <a:stretch/>
        </p:blipFill>
        <p:spPr>
          <a:xfrm>
            <a:off x="241069" y="16626"/>
            <a:ext cx="5810596" cy="58334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2674"/>
          <a:stretch/>
        </p:blipFill>
        <p:spPr>
          <a:xfrm>
            <a:off x="6226231" y="482141"/>
            <a:ext cx="5913428" cy="574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5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41069" y="6231764"/>
            <a:ext cx="4304007" cy="262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 smtClean="0"/>
              <a:t>Source: Griniece, Reid and Miedzinski (forthcoming)</a:t>
            </a:r>
            <a:endParaRPr lang="en-GB" sz="105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-217" b="-1"/>
          <a:stretch/>
        </p:blipFill>
        <p:spPr>
          <a:xfrm>
            <a:off x="224446" y="349134"/>
            <a:ext cx="5798789" cy="58056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3826"/>
          <a:stretch/>
        </p:blipFill>
        <p:spPr>
          <a:xfrm>
            <a:off x="6202820" y="341725"/>
            <a:ext cx="5912978" cy="568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0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41069" y="6231764"/>
            <a:ext cx="4304007" cy="262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 smtClean="0"/>
              <a:t>Source: Griniece, Reid and Miedzinski (forthcoming)</a:t>
            </a:r>
            <a:endParaRPr lang="en-GB" sz="105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4617"/>
          <a:stretch/>
        </p:blipFill>
        <p:spPr>
          <a:xfrm>
            <a:off x="235367" y="371475"/>
            <a:ext cx="5763004" cy="54914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3844"/>
          <a:stretch/>
        </p:blipFill>
        <p:spPr>
          <a:xfrm>
            <a:off x="6153149" y="326063"/>
            <a:ext cx="5972175" cy="57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8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7296" y="1538960"/>
            <a:ext cx="9706879" cy="388190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/>
              <a:t>Keen interest and broad engagement in EU missions of the regional and city stakeholders from across EU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Emerging </a:t>
            </a:r>
            <a:r>
              <a:rPr lang="en-US" sz="2000" dirty="0"/>
              <a:t>examples of </a:t>
            </a:r>
            <a:r>
              <a:rPr lang="en-US" sz="2000" dirty="0" smtClean="0"/>
              <a:t>successful regional and local mission-oriented </a:t>
            </a:r>
            <a:r>
              <a:rPr lang="en-US" sz="2000" dirty="0"/>
              <a:t>initiatives </a:t>
            </a:r>
            <a:r>
              <a:rPr lang="en-US" sz="2000" dirty="0" smtClean="0"/>
              <a:t>(e.g., </a:t>
            </a:r>
            <a:r>
              <a:rPr lang="en-US" sz="2000" dirty="0"/>
              <a:t>challenge-oriented </a:t>
            </a:r>
            <a:r>
              <a:rPr lang="en-US" sz="2000" dirty="0" smtClean="0"/>
              <a:t>S3, </a:t>
            </a:r>
            <a:r>
              <a:rPr lang="en-US" sz="2000" dirty="0"/>
              <a:t>shared </a:t>
            </a:r>
            <a:r>
              <a:rPr lang="en-US" sz="2000" dirty="0" smtClean="0"/>
              <a:t>agendas, the small wins strategy, and </a:t>
            </a:r>
            <a:r>
              <a:rPr lang="en-US" sz="2000" dirty="0" smtClean="0"/>
              <a:t>universities </a:t>
            </a:r>
            <a:r>
              <a:rPr lang="en-US" sz="2000" dirty="0" smtClean="0"/>
              <a:t>as </a:t>
            </a:r>
            <a:r>
              <a:rPr lang="en-US" sz="2000" dirty="0" smtClean="0"/>
              <a:t>leading actors </a:t>
            </a:r>
            <a:r>
              <a:rPr lang="en-US" sz="2000" dirty="0" smtClean="0"/>
              <a:t>of local missions)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Insufficient local engagement and limited</a:t>
            </a:r>
            <a:r>
              <a:rPr lang="en-US" sz="2000" dirty="0" smtClean="0"/>
              <a:t> shared </a:t>
            </a:r>
            <a:r>
              <a:rPr lang="en-US" sz="2000" dirty="0" smtClean="0"/>
              <a:t>ownership of </a:t>
            </a:r>
            <a:r>
              <a:rPr lang="en-US" sz="2000" dirty="0"/>
              <a:t>the EU </a:t>
            </a:r>
            <a:r>
              <a:rPr lang="en-US" sz="2000" dirty="0" smtClean="0"/>
              <a:t>missions</a:t>
            </a:r>
          </a:p>
          <a:p>
            <a:pPr>
              <a:spcAft>
                <a:spcPts val="600"/>
              </a:spcAft>
            </a:pPr>
            <a:r>
              <a:rPr lang="en-GB" sz="2000" dirty="0" smtClean="0"/>
              <a:t>Challenges </a:t>
            </a:r>
            <a:r>
              <a:rPr lang="en-GB" sz="2000" dirty="0"/>
              <a:t>in aligning resources across the governance </a:t>
            </a:r>
            <a:r>
              <a:rPr lang="en-GB" sz="2000" dirty="0" smtClean="0"/>
              <a:t>levels, </a:t>
            </a:r>
            <a:r>
              <a:rPr lang="en-GB" sz="2000" dirty="0" smtClean="0"/>
              <a:t>diverging </a:t>
            </a:r>
            <a:r>
              <a:rPr lang="en-GB" sz="2000" dirty="0"/>
              <a:t>interests of governance bodies </a:t>
            </a:r>
            <a:r>
              <a:rPr lang="en-GB" sz="2000" dirty="0" smtClean="0"/>
              <a:t>and insufficient vertical </a:t>
            </a:r>
            <a:r>
              <a:rPr lang="en-GB" sz="2000" dirty="0" smtClean="0"/>
              <a:t>coordination </a:t>
            </a:r>
            <a:r>
              <a:rPr lang="en-GB" sz="2000" dirty="0" smtClean="0"/>
              <a:t>considered </a:t>
            </a:r>
            <a:r>
              <a:rPr lang="en-GB" sz="2000" dirty="0"/>
              <a:t>key </a:t>
            </a:r>
            <a:r>
              <a:rPr lang="en-GB" sz="2000" dirty="0" smtClean="0"/>
              <a:t>barriers to effective mission implementation </a:t>
            </a:r>
            <a:r>
              <a:rPr lang="en-GB" sz="2000" dirty="0" smtClean="0"/>
              <a:t>by </a:t>
            </a:r>
            <a:r>
              <a:rPr lang="en-GB" sz="2000" dirty="0"/>
              <a:t>regional and local </a:t>
            </a:r>
            <a:r>
              <a:rPr lang="en-GB" sz="2000" dirty="0" smtClean="0"/>
              <a:t>actors</a:t>
            </a:r>
            <a:endParaRPr lang="en-GB" sz="2000" dirty="0"/>
          </a:p>
          <a:p>
            <a:r>
              <a:rPr lang="en-US" sz="2000" dirty="0"/>
              <a:t>Territorial capabilities and capacities for MOIP </a:t>
            </a:r>
            <a:r>
              <a:rPr lang="en-US" sz="2000" dirty="0" smtClean="0"/>
              <a:t>are limited and differ </a:t>
            </a:r>
            <a:r>
              <a:rPr lang="en-US" sz="2000" dirty="0"/>
              <a:t>significantly between European </a:t>
            </a:r>
            <a:r>
              <a:rPr lang="en-US" sz="2000" dirty="0" smtClean="0"/>
              <a:t>regions. Missions </a:t>
            </a:r>
            <a:r>
              <a:rPr lang="en-US" sz="2000" dirty="0"/>
              <a:t>require new types of </a:t>
            </a:r>
            <a:r>
              <a:rPr lang="en-US" sz="2000" dirty="0" smtClean="0"/>
              <a:t>capabilities to be developed </a:t>
            </a:r>
            <a:r>
              <a:rPr lang="en-US" sz="2000" dirty="0" smtClean="0"/>
              <a:t>(</a:t>
            </a:r>
            <a:r>
              <a:rPr lang="en-US" sz="2000" dirty="0"/>
              <a:t>e.g. </a:t>
            </a:r>
            <a:r>
              <a:rPr lang="en-US" sz="2000" dirty="0" smtClean="0"/>
              <a:t>problem </a:t>
            </a:r>
            <a:r>
              <a:rPr lang="en-US" sz="2000" dirty="0" smtClean="0"/>
              <a:t>framing, orchestration</a:t>
            </a:r>
            <a:r>
              <a:rPr lang="en-US" sz="2000" dirty="0"/>
              <a:t>, citizen engagement, etc</a:t>
            </a:r>
            <a:r>
              <a:rPr lang="en-US" sz="2000" dirty="0" smtClean="0"/>
              <a:t>.).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221" y="582614"/>
            <a:ext cx="10414153" cy="782357"/>
          </a:xfrm>
        </p:spPr>
        <p:txBody>
          <a:bodyPr/>
          <a:lstStyle/>
          <a:p>
            <a:r>
              <a:rPr lang="en-GB" sz="3600" dirty="0" smtClean="0"/>
              <a:t>Key findings and messages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39785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152399" y="6490455"/>
            <a:ext cx="24193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smtClean="0"/>
              <a:t>Reid, Steward, Miedzinski (2023)</a:t>
            </a:r>
            <a:endParaRPr lang="en-US" sz="900" dirty="0"/>
          </a:p>
        </p:txBody>
      </p:sp>
      <p:sp>
        <p:nvSpPr>
          <p:cNvPr id="6" name="Rectangle 5"/>
          <p:cNvSpPr/>
          <p:nvPr/>
        </p:nvSpPr>
        <p:spPr>
          <a:xfrm>
            <a:off x="10080043" y="191816"/>
            <a:ext cx="1850443" cy="25677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1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560" y="224385"/>
            <a:ext cx="1725998" cy="245071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704" y="725028"/>
            <a:ext cx="7865638" cy="547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Setting the scene: Can smart specialisation and missions fit together?</a:t>
            </a:r>
          </a:p>
          <a:p>
            <a:r>
              <a:rPr lang="en-GB" dirty="0" smtClean="0"/>
              <a:t>Zooming out: Mapping regional and local involvement in EU missions</a:t>
            </a:r>
          </a:p>
          <a:p>
            <a:r>
              <a:rPr lang="en-GB" dirty="0" smtClean="0"/>
              <a:t>Zooming in: Missions in the Czech and Catalan smart specialisation (S3)</a:t>
            </a:r>
          </a:p>
          <a:p>
            <a:r>
              <a:rPr lang="en-GB" dirty="0" smtClean="0"/>
              <a:t>Zooming out: Challenge-oriented approach and Cohesion Policy</a:t>
            </a:r>
          </a:p>
          <a:p>
            <a:r>
              <a:rPr lang="en-GB" dirty="0" smtClean="0"/>
              <a:t>Questions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presentation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85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305362" cy="2387600"/>
          </a:xfrm>
        </p:spPr>
        <p:txBody>
          <a:bodyPr/>
          <a:lstStyle/>
          <a:p>
            <a:r>
              <a:rPr lang="en-US" sz="4800" dirty="0"/>
              <a:t>Zooming in: Mission-oriented </a:t>
            </a:r>
            <a:r>
              <a:rPr lang="en-US" sz="4800" dirty="0" smtClean="0"/>
              <a:t>approach </a:t>
            </a:r>
            <a:r>
              <a:rPr lang="en-US" sz="4800" dirty="0"/>
              <a:t>in the Czech and Catalan s</a:t>
            </a:r>
            <a:r>
              <a:rPr lang="en-US" sz="4800" dirty="0" smtClean="0"/>
              <a:t>mart specialization strategies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89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9221" y="1653260"/>
            <a:ext cx="8459104" cy="388190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Czech government is </a:t>
            </a:r>
            <a:r>
              <a:rPr lang="en-US" dirty="0" smtClean="0"/>
              <a:t>piloting </a:t>
            </a:r>
            <a:r>
              <a:rPr lang="en-US" dirty="0"/>
              <a:t>the mission-oriented approach in its National Research and </a:t>
            </a:r>
            <a:r>
              <a:rPr lang="en-US" dirty="0" smtClean="0"/>
              <a:t>Innovation </a:t>
            </a:r>
            <a:r>
              <a:rPr lang="en-US" dirty="0"/>
              <a:t>Strategy for Smart Specialisation (NRIS3) to give it a stronger directionality towards </a:t>
            </a:r>
            <a:r>
              <a:rPr lang="en-US" dirty="0" smtClean="0"/>
              <a:t>societal </a:t>
            </a:r>
            <a:r>
              <a:rPr lang="en-US" dirty="0" smtClean="0"/>
              <a:t>challenges and respond </a:t>
            </a:r>
            <a:r>
              <a:rPr lang="en-US" dirty="0"/>
              <a:t>to threats with a pan-societal impact to increase </a:t>
            </a:r>
            <a:r>
              <a:rPr lang="en-US" dirty="0" smtClean="0"/>
              <a:t>the </a:t>
            </a:r>
            <a:r>
              <a:rPr lang="en-US" dirty="0" smtClean="0"/>
              <a:t>resilience </a:t>
            </a:r>
            <a:r>
              <a:rPr lang="en-US" dirty="0"/>
              <a:t>of </a:t>
            </a:r>
            <a:r>
              <a:rPr lang="en-US" dirty="0" smtClean="0"/>
              <a:t>the Czech </a:t>
            </a:r>
            <a:r>
              <a:rPr lang="en-US" dirty="0"/>
              <a:t>society. </a:t>
            </a: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Two missions </a:t>
            </a:r>
            <a:r>
              <a:rPr lang="en-US" dirty="0" smtClean="0"/>
              <a:t>have been implemented </a:t>
            </a:r>
            <a:r>
              <a:rPr lang="en-US" dirty="0" smtClean="0"/>
              <a:t>(since April 2022):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‘</a:t>
            </a:r>
            <a:r>
              <a:rPr lang="en-US" sz="2000" dirty="0"/>
              <a:t>Streamlining </a:t>
            </a:r>
            <a:r>
              <a:rPr lang="en-US" sz="2000" dirty="0" smtClean="0"/>
              <a:t>material</a:t>
            </a:r>
            <a:r>
              <a:rPr lang="en-US" sz="2000" dirty="0"/>
              <a:t>, energy and emission intensity of the </a:t>
            </a:r>
            <a:r>
              <a:rPr lang="en-US" sz="2000" dirty="0" smtClean="0"/>
              <a:t>economy</a:t>
            </a:r>
            <a:r>
              <a:rPr lang="en-US" sz="2000" dirty="0"/>
              <a:t>’ </a:t>
            </a:r>
            <a:r>
              <a:rPr lang="en-US" sz="2000" dirty="0" smtClean="0"/>
              <a:t>addresses the </a:t>
            </a:r>
            <a:r>
              <a:rPr lang="en-US" sz="2000" dirty="0" smtClean="0"/>
              <a:t>challenge </a:t>
            </a:r>
            <a:r>
              <a:rPr lang="en-US" sz="2000" dirty="0"/>
              <a:t>of climate change and resource efficiency. </a:t>
            </a:r>
            <a:endParaRPr lang="en-US" sz="2000" dirty="0" smtClean="0"/>
          </a:p>
          <a:p>
            <a:r>
              <a:rPr lang="en-US" sz="2000" dirty="0" smtClean="0"/>
              <a:t>‘Strength</a:t>
            </a:r>
            <a:r>
              <a:rPr lang="en-US" sz="2000" dirty="0"/>
              <a:t>e</a:t>
            </a:r>
            <a:r>
              <a:rPr lang="en-US" sz="2000" dirty="0" smtClean="0"/>
              <a:t>ning </a:t>
            </a:r>
            <a:r>
              <a:rPr lang="en-US" sz="2000" dirty="0"/>
              <a:t>the resilience of society against </a:t>
            </a:r>
            <a:r>
              <a:rPr lang="en-US" sz="2000" dirty="0" smtClean="0"/>
              <a:t>security </a:t>
            </a:r>
            <a:r>
              <a:rPr lang="en-US" sz="2000" dirty="0"/>
              <a:t>threats’ </a:t>
            </a:r>
            <a:r>
              <a:rPr lang="en-US" sz="2000" dirty="0" smtClean="0"/>
              <a:t>addresses </a:t>
            </a:r>
            <a:r>
              <a:rPr lang="en-US" sz="2000" dirty="0"/>
              <a:t>the </a:t>
            </a:r>
            <a:r>
              <a:rPr lang="en-US" sz="2000" dirty="0" smtClean="0"/>
              <a:t>challenge </a:t>
            </a:r>
            <a:r>
              <a:rPr lang="en-US" sz="2000" dirty="0"/>
              <a:t>of </a:t>
            </a:r>
            <a:r>
              <a:rPr lang="en-US" sz="2000" dirty="0" smtClean="0"/>
              <a:t>increased security </a:t>
            </a:r>
            <a:r>
              <a:rPr lang="en-US" sz="2000" dirty="0"/>
              <a:t>risks and variability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of </a:t>
            </a:r>
            <a:r>
              <a:rPr lang="en-US" sz="2000" dirty="0"/>
              <a:t>security threats.</a:t>
            </a:r>
            <a:endParaRPr lang="en-US" sz="2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221" y="582614"/>
            <a:ext cx="10414153" cy="782357"/>
          </a:xfrm>
        </p:spPr>
        <p:txBody>
          <a:bodyPr/>
          <a:lstStyle/>
          <a:p>
            <a:r>
              <a:rPr lang="en-US" sz="3600" dirty="0" smtClean="0"/>
              <a:t>S3 missions in the Czech national S3: </a:t>
            </a:r>
            <a:br>
              <a:rPr lang="en-US" sz="3600" dirty="0" smtClean="0"/>
            </a:br>
            <a:r>
              <a:rPr lang="en-US" sz="3600" dirty="0" smtClean="0"/>
              <a:t>Missions as a challenge-oriented </a:t>
            </a:r>
            <a:r>
              <a:rPr lang="en-US" sz="3600" dirty="0" smtClean="0"/>
              <a:t>framework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0945" y="1528411"/>
            <a:ext cx="1665645" cy="2365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5390" y="4056870"/>
            <a:ext cx="1922952" cy="13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0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304800" y="6401822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smtClean="0"/>
              <a:t>Reid, </a:t>
            </a:r>
            <a:r>
              <a:rPr lang="en-US" sz="900" dirty="0" smtClean="0"/>
              <a:t>Steward, </a:t>
            </a:r>
            <a:r>
              <a:rPr lang="en-US" sz="900" dirty="0"/>
              <a:t>Miedzinski </a:t>
            </a:r>
            <a:r>
              <a:rPr lang="en-US" sz="900" dirty="0" smtClean="0"/>
              <a:t>(2023)</a:t>
            </a:r>
            <a:endParaRPr lang="en-US" sz="900" dirty="0"/>
          </a:p>
        </p:txBody>
      </p:sp>
      <p:sp>
        <p:nvSpPr>
          <p:cNvPr id="6" name="Rectangle 5"/>
          <p:cNvSpPr/>
          <p:nvPr/>
        </p:nvSpPr>
        <p:spPr>
          <a:xfrm>
            <a:off x="10080043" y="191816"/>
            <a:ext cx="1850443" cy="25677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1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560" y="224385"/>
            <a:ext cx="1725998" cy="24507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32957"/>
            <a:ext cx="9107171" cy="598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5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304800" y="6401822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smtClean="0"/>
              <a:t>Reid, </a:t>
            </a:r>
            <a:r>
              <a:rPr lang="en-US" sz="900" dirty="0" smtClean="0"/>
              <a:t>Steward, </a:t>
            </a:r>
            <a:r>
              <a:rPr lang="en-US" sz="900" dirty="0"/>
              <a:t>Miedzinski </a:t>
            </a:r>
            <a:r>
              <a:rPr lang="en-US" sz="900" dirty="0" smtClean="0"/>
              <a:t>(2023)</a:t>
            </a:r>
            <a:endParaRPr lang="en-US" sz="900" dirty="0"/>
          </a:p>
        </p:txBody>
      </p:sp>
      <p:sp>
        <p:nvSpPr>
          <p:cNvPr id="6" name="Rectangle 5"/>
          <p:cNvSpPr/>
          <p:nvPr/>
        </p:nvSpPr>
        <p:spPr>
          <a:xfrm>
            <a:off x="10080043" y="191816"/>
            <a:ext cx="1850443" cy="256778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1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560" y="224385"/>
            <a:ext cx="1725998" cy="24507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5" y="191816"/>
            <a:ext cx="5619263" cy="66165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86" y="224385"/>
            <a:ext cx="3413878" cy="22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6346" y="1535593"/>
            <a:ext cx="8706754" cy="388190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/>
              <a:t>Selection </a:t>
            </a:r>
            <a:r>
              <a:rPr lang="en-US" dirty="0"/>
              <a:t>criteria adjustment: M</a:t>
            </a:r>
            <a:r>
              <a:rPr lang="en-US" dirty="0" smtClean="0"/>
              <a:t>aking </a:t>
            </a:r>
            <a:r>
              <a:rPr lang="en-US" dirty="0"/>
              <a:t>mission-focused project proposals </a:t>
            </a:r>
            <a:r>
              <a:rPr lang="en-US" dirty="0" smtClean="0"/>
              <a:t>eligible </a:t>
            </a:r>
            <a:r>
              <a:rPr lang="en-US" dirty="0"/>
              <a:t>for S3 funding </a:t>
            </a:r>
            <a:r>
              <a:rPr lang="en-US" dirty="0" smtClean="0"/>
              <a:t>(in the same way as </a:t>
            </a:r>
            <a:r>
              <a:rPr lang="en-US" dirty="0"/>
              <a:t>proposals </a:t>
            </a:r>
            <a:r>
              <a:rPr lang="en-US" dirty="0" smtClean="0"/>
              <a:t>addressing </a:t>
            </a:r>
            <a:r>
              <a:rPr lang="en-US" dirty="0" smtClean="0"/>
              <a:t>S3 </a:t>
            </a:r>
            <a:r>
              <a:rPr lang="en-US" dirty="0"/>
              <a:t>objectives, specialisation </a:t>
            </a:r>
            <a:r>
              <a:rPr lang="en-US" dirty="0" smtClean="0"/>
              <a:t>domains </a:t>
            </a:r>
            <a:r>
              <a:rPr lang="en-US" dirty="0"/>
              <a:t>or </a:t>
            </a:r>
            <a:r>
              <a:rPr lang="en-US" dirty="0" smtClean="0"/>
              <a:t>key enabling </a:t>
            </a:r>
            <a:r>
              <a:rPr lang="en-US" dirty="0" smtClean="0"/>
              <a:t>technologies).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Award </a:t>
            </a:r>
            <a:r>
              <a:rPr lang="en-US" dirty="0"/>
              <a:t>criteria adjustment: </a:t>
            </a:r>
            <a:r>
              <a:rPr lang="en-US" dirty="0" smtClean="0"/>
              <a:t>Adjusting evaluation of </a:t>
            </a:r>
            <a:r>
              <a:rPr lang="en-US" dirty="0"/>
              <a:t>standard S3 </a:t>
            </a:r>
            <a:r>
              <a:rPr lang="en-US" dirty="0" smtClean="0"/>
              <a:t>calls </a:t>
            </a:r>
            <a:r>
              <a:rPr lang="en-US" dirty="0"/>
              <a:t>to award </a:t>
            </a:r>
            <a:r>
              <a:rPr lang="en-US" dirty="0" smtClean="0"/>
              <a:t>bonus points </a:t>
            </a:r>
            <a:r>
              <a:rPr lang="en-US" dirty="0"/>
              <a:t>for </a:t>
            </a:r>
            <a:r>
              <a:rPr lang="en-US" dirty="0" smtClean="0"/>
              <a:t>mission proposals.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Dedicated </a:t>
            </a:r>
            <a:r>
              <a:rPr lang="en-US" dirty="0"/>
              <a:t>mission calls: </a:t>
            </a:r>
            <a:r>
              <a:rPr lang="en-US" dirty="0" smtClean="0"/>
              <a:t>Implementing </a:t>
            </a:r>
            <a:r>
              <a:rPr lang="en-US" dirty="0"/>
              <a:t>specific targeted calls fully dedicated </a:t>
            </a:r>
            <a:r>
              <a:rPr lang="en-US" dirty="0" smtClean="0"/>
              <a:t>to research and innovation </a:t>
            </a:r>
            <a:r>
              <a:rPr lang="en-US" dirty="0"/>
              <a:t>topics relevant for the </a:t>
            </a:r>
            <a:r>
              <a:rPr lang="en-US" dirty="0" smtClean="0"/>
              <a:t>mission </a:t>
            </a:r>
            <a:r>
              <a:rPr lang="en-US" dirty="0"/>
              <a:t>objectives.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Portfolio </a:t>
            </a:r>
            <a:r>
              <a:rPr lang="en-US" dirty="0"/>
              <a:t>management </a:t>
            </a:r>
            <a:r>
              <a:rPr lang="en-US" dirty="0" smtClean="0"/>
              <a:t>(longer term): Setting up </a:t>
            </a:r>
            <a:r>
              <a:rPr lang="en-US" dirty="0"/>
              <a:t>a portfolio </a:t>
            </a:r>
            <a:r>
              <a:rPr lang="en-US" dirty="0" smtClean="0"/>
              <a:t>management </a:t>
            </a:r>
            <a:r>
              <a:rPr lang="en-US" dirty="0"/>
              <a:t>approach aiming to implement various instruments in a coordinated way. 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221" y="582614"/>
            <a:ext cx="10414153" cy="782357"/>
          </a:xfrm>
        </p:spPr>
        <p:txBody>
          <a:bodyPr/>
          <a:lstStyle/>
          <a:p>
            <a:r>
              <a:rPr lang="en-US" sz="3600" dirty="0"/>
              <a:t>M</a:t>
            </a:r>
            <a:r>
              <a:rPr lang="en-US" sz="3600" dirty="0" smtClean="0"/>
              <a:t>issions </a:t>
            </a:r>
            <a:r>
              <a:rPr lang="en-US" sz="3600" dirty="0" smtClean="0"/>
              <a:t>in the Czech </a:t>
            </a:r>
            <a:r>
              <a:rPr lang="en-US" sz="3600" dirty="0" smtClean="0"/>
              <a:t>S3</a:t>
            </a:r>
            <a:r>
              <a:rPr lang="en-US" sz="3600" dirty="0" smtClean="0"/>
              <a:t>: </a:t>
            </a:r>
            <a:br>
              <a:rPr lang="en-US" sz="3600" dirty="0" smtClean="0"/>
            </a:br>
            <a:r>
              <a:rPr lang="en-US" sz="3600" dirty="0" smtClean="0"/>
              <a:t>Embedding missions in S3 in practice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0945" y="1528411"/>
            <a:ext cx="1665645" cy="2365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390" y="4056870"/>
            <a:ext cx="1922952" cy="13606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304800" y="6401822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smtClean="0"/>
              <a:t>Reid, </a:t>
            </a:r>
            <a:r>
              <a:rPr lang="en-US" sz="900" dirty="0" smtClean="0"/>
              <a:t>Steward, </a:t>
            </a:r>
            <a:r>
              <a:rPr lang="en-US" sz="900" dirty="0"/>
              <a:t>Miedzinski </a:t>
            </a:r>
            <a:r>
              <a:rPr lang="en-US" sz="900" dirty="0" smtClean="0"/>
              <a:t>(2023)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69121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220" y="582614"/>
            <a:ext cx="10868929" cy="782357"/>
          </a:xfrm>
        </p:spPr>
        <p:txBody>
          <a:bodyPr/>
          <a:lstStyle/>
          <a:p>
            <a:r>
              <a:rPr lang="en-GB" sz="3600" dirty="0" smtClean="0"/>
              <a:t>Catalonia’s RIS3CAT 2030: </a:t>
            </a:r>
            <a:br>
              <a:rPr lang="en-GB" sz="3600" dirty="0" smtClean="0"/>
            </a:br>
            <a:r>
              <a:rPr lang="en-US" sz="3600" dirty="0"/>
              <a:t>Shared agendas as </a:t>
            </a:r>
            <a:r>
              <a:rPr lang="en-US" sz="3600" dirty="0" smtClean="0"/>
              <a:t>ecosystem-based </a:t>
            </a:r>
            <a:r>
              <a:rPr lang="en-US" sz="3600" dirty="0"/>
              <a:t>missions </a:t>
            </a:r>
            <a:endParaRPr lang="en-GB" sz="3600" dirty="0"/>
          </a:p>
        </p:txBody>
      </p:sp>
      <p:sp>
        <p:nvSpPr>
          <p:cNvPr id="7" name="Rectangle 6"/>
          <p:cNvSpPr/>
          <p:nvPr/>
        </p:nvSpPr>
        <p:spPr>
          <a:xfrm>
            <a:off x="9338358" y="1662113"/>
            <a:ext cx="2411413" cy="584200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From place-specific needs and challenges</a:t>
            </a:r>
            <a:endParaRPr lang="ca-E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19308" y="5954713"/>
            <a:ext cx="2430463" cy="585787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Towards EU goals (Green Deal, SDGs) </a:t>
            </a:r>
            <a:endParaRPr lang="ca-E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Fletxa cap avall 3"/>
          <p:cNvSpPr/>
          <p:nvPr/>
        </p:nvSpPr>
        <p:spPr>
          <a:xfrm>
            <a:off x="10354358" y="2349500"/>
            <a:ext cx="431800" cy="3541713"/>
          </a:xfrm>
          <a:prstGeom prst="downArrow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pic>
        <p:nvPicPr>
          <p:cNvPr id="10" name="Imat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21" y="1658938"/>
            <a:ext cx="8034337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180975" y="6621463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err="1" smtClean="0"/>
              <a:t>Generalitat</a:t>
            </a:r>
            <a:r>
              <a:rPr lang="en-US" sz="900" dirty="0" smtClean="0"/>
              <a:t> de </a:t>
            </a:r>
            <a:r>
              <a:rPr lang="en-US" sz="900" dirty="0" err="1" smtClean="0"/>
              <a:t>Catalunya</a:t>
            </a:r>
            <a:r>
              <a:rPr lang="en-US" sz="900" dirty="0" smtClean="0"/>
              <a:t> (2024)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6466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221" y="582614"/>
            <a:ext cx="10414153" cy="782357"/>
          </a:xfrm>
        </p:spPr>
        <p:txBody>
          <a:bodyPr/>
          <a:lstStyle/>
          <a:p>
            <a:r>
              <a:rPr lang="en-US" sz="3600" dirty="0" smtClean="0"/>
              <a:t>RIS3CAT 2030: the logic of action</a:t>
            </a:r>
            <a:endParaRPr lang="en-GB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03970" y="1510385"/>
            <a:ext cx="6140935" cy="388190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RIS3CAT 2030 promotes the engagement of public </a:t>
            </a:r>
            <a:r>
              <a:rPr lang="en-US" sz="2000" dirty="0" smtClean="0"/>
              <a:t>administration, research, </a:t>
            </a:r>
            <a:r>
              <a:rPr lang="en-US" sz="2000" dirty="0"/>
              <a:t>companies and civil society in green and just </a:t>
            </a:r>
            <a:r>
              <a:rPr lang="en-US" sz="2000" dirty="0" smtClean="0"/>
              <a:t>transition </a:t>
            </a:r>
            <a:r>
              <a:rPr lang="en-US" sz="2000" dirty="0"/>
              <a:t>through place-based and bottom-up shared agendas and transformative innovation </a:t>
            </a:r>
            <a:r>
              <a:rPr lang="en-US" sz="2000" dirty="0" smtClean="0"/>
              <a:t>initiatives. </a:t>
            </a:r>
          </a:p>
          <a:p>
            <a:pPr marL="0" indent="0">
              <a:spcBef>
                <a:spcPct val="0"/>
              </a:spcBef>
              <a:spcAft>
                <a:spcPts val="1000"/>
              </a:spcAft>
              <a:buNone/>
            </a:pPr>
            <a:r>
              <a:rPr lang="en-US" altLang="ca-ES" sz="2000" dirty="0"/>
              <a:t>S</a:t>
            </a:r>
            <a:r>
              <a:rPr lang="en-US" altLang="ca-ES" sz="2000" dirty="0" smtClean="0"/>
              <a:t>hared </a:t>
            </a:r>
            <a:r>
              <a:rPr lang="en-US" altLang="ca-ES" sz="2000" dirty="0"/>
              <a:t>agendas </a:t>
            </a:r>
            <a:r>
              <a:rPr lang="en-US" altLang="ca-ES" sz="2000" dirty="0" smtClean="0"/>
              <a:t>deliberate </a:t>
            </a:r>
            <a:r>
              <a:rPr lang="en-US" altLang="ca-ES" sz="2000" dirty="0" smtClean="0"/>
              <a:t>localised </a:t>
            </a:r>
            <a:br>
              <a:rPr lang="en-US" altLang="ca-ES" sz="2000" dirty="0" smtClean="0"/>
            </a:br>
            <a:r>
              <a:rPr lang="en-US" altLang="ca-ES" sz="2000" dirty="0" smtClean="0"/>
              <a:t>challenge-oriented priorities </a:t>
            </a:r>
            <a:r>
              <a:rPr lang="en-US" altLang="ca-ES" sz="2000" dirty="0" smtClean="0"/>
              <a:t>and propose </a:t>
            </a:r>
            <a:r>
              <a:rPr lang="en-US" altLang="ca-ES" sz="2000" dirty="0" smtClean="0"/>
              <a:t/>
            </a:r>
            <a:br>
              <a:rPr lang="en-US" altLang="ca-ES" sz="2000" dirty="0" smtClean="0"/>
            </a:br>
            <a:r>
              <a:rPr lang="en-US" altLang="ca-ES" sz="2000" dirty="0" smtClean="0"/>
              <a:t>portfolios of </a:t>
            </a:r>
            <a:r>
              <a:rPr lang="en-US" altLang="ca-ES" sz="2000" dirty="0" smtClean="0"/>
              <a:t>initiatives.</a:t>
            </a:r>
            <a:endParaRPr lang="ca-ES" altLang="ca-ES" sz="2000" dirty="0"/>
          </a:p>
          <a:p>
            <a:pPr marL="0" indent="0">
              <a:spcBef>
                <a:spcPct val="0"/>
              </a:spcBef>
              <a:spcAft>
                <a:spcPts val="1000"/>
              </a:spcAft>
              <a:buNone/>
            </a:pPr>
            <a:r>
              <a:rPr lang="en-US" altLang="ca-ES" sz="2000" dirty="0" smtClean="0"/>
              <a:t>Shared agendas are supported by: </a:t>
            </a:r>
          </a:p>
          <a:p>
            <a:pPr>
              <a:spcBef>
                <a:spcPct val="0"/>
              </a:spcBef>
              <a:spcAft>
                <a:spcPts val="1000"/>
              </a:spcAft>
            </a:pPr>
            <a:r>
              <a:rPr lang="en-US" altLang="ca-ES" sz="2000" dirty="0" smtClean="0"/>
              <a:t>Opportunities Discovery Mechanism </a:t>
            </a:r>
            <a:br>
              <a:rPr lang="en-US" altLang="ca-ES" sz="2000" dirty="0" smtClean="0"/>
            </a:br>
            <a:r>
              <a:rPr lang="en-US" altLang="ca-ES" sz="2000" dirty="0" smtClean="0"/>
              <a:t>(coordination and facilitation provided </a:t>
            </a:r>
            <a:br>
              <a:rPr lang="en-US" altLang="ca-ES" sz="2000" dirty="0" smtClean="0"/>
            </a:br>
            <a:r>
              <a:rPr lang="en-US" altLang="ca-ES" sz="2000" dirty="0" smtClean="0"/>
              <a:t>by dedicated government staff) </a:t>
            </a:r>
          </a:p>
          <a:p>
            <a:pPr>
              <a:spcBef>
                <a:spcPct val="0"/>
              </a:spcBef>
              <a:spcAft>
                <a:spcPts val="1000"/>
              </a:spcAft>
            </a:pPr>
            <a:r>
              <a:rPr lang="en-US" altLang="ca-ES" sz="2000" dirty="0" smtClean="0"/>
              <a:t>Knowledge </a:t>
            </a:r>
            <a:r>
              <a:rPr lang="en-US" altLang="ca-ES" sz="2000" dirty="0"/>
              <a:t>Regions </a:t>
            </a:r>
            <a:r>
              <a:rPr lang="en-US" altLang="ca-ES" sz="2000" dirty="0" err="1" smtClean="0"/>
              <a:t>Programme</a:t>
            </a:r>
            <a:r>
              <a:rPr lang="en-US" altLang="ca-ES" sz="2000" dirty="0" smtClean="0"/>
              <a:t> supports collaboration with Universities and RTOs.</a:t>
            </a:r>
            <a:endParaRPr lang="en-US" altLang="ca-ES" sz="2000" dirty="0"/>
          </a:p>
        </p:txBody>
      </p:sp>
      <p:pic>
        <p:nvPicPr>
          <p:cNvPr id="6" name="Imat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454" y="2198152"/>
            <a:ext cx="6242452" cy="366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244475" y="6537263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err="1" smtClean="0"/>
              <a:t>Generalitat</a:t>
            </a:r>
            <a:r>
              <a:rPr lang="en-US" sz="900" dirty="0" smtClean="0"/>
              <a:t> de </a:t>
            </a:r>
            <a:r>
              <a:rPr lang="en-US" sz="900" dirty="0" err="1" smtClean="0"/>
              <a:t>Catalunya</a:t>
            </a:r>
            <a:r>
              <a:rPr lang="en-US" sz="900" dirty="0" smtClean="0"/>
              <a:t> (2024)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6780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953" y="585771"/>
            <a:ext cx="10414153" cy="782357"/>
          </a:xfrm>
        </p:spPr>
        <p:txBody>
          <a:bodyPr/>
          <a:lstStyle/>
          <a:p>
            <a:r>
              <a:rPr lang="en-US" sz="3600" dirty="0" smtClean="0"/>
              <a:t>Shared agendas as </a:t>
            </a:r>
            <a:r>
              <a:rPr lang="en-US" sz="3600" dirty="0" smtClean="0"/>
              <a:t>ecosystem-based </a:t>
            </a:r>
            <a:r>
              <a:rPr lang="en-US" sz="3600" dirty="0" smtClean="0"/>
              <a:t>missions </a:t>
            </a:r>
            <a:endParaRPr lang="en-GB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99221" y="1536419"/>
            <a:ext cx="7753715" cy="388190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Shared agendas (SA) </a:t>
            </a:r>
            <a:r>
              <a:rPr lang="en-US" dirty="0" smtClean="0"/>
              <a:t>are a challenge-oriented framework </a:t>
            </a:r>
            <a:r>
              <a:rPr lang="en-US" dirty="0" smtClean="0"/>
              <a:t>for deliberation and </a:t>
            </a:r>
            <a:r>
              <a:rPr lang="en-US" dirty="0" smtClean="0"/>
              <a:t>collective </a:t>
            </a:r>
            <a:r>
              <a:rPr lang="en-US" dirty="0"/>
              <a:t>action </a:t>
            </a:r>
            <a:r>
              <a:rPr lang="en-US" dirty="0" smtClean="0"/>
              <a:t>to foster</a:t>
            </a:r>
            <a:r>
              <a:rPr lang="en-US" dirty="0" smtClean="0"/>
              <a:t> </a:t>
            </a:r>
            <a:r>
              <a:rPr lang="en-US" dirty="0"/>
              <a:t>place-based green and just </a:t>
            </a:r>
            <a:r>
              <a:rPr lang="en-US" dirty="0" smtClean="0"/>
              <a:t>transitions.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Vision: </a:t>
            </a:r>
            <a:r>
              <a:rPr lang="en-US" sz="2000" dirty="0"/>
              <a:t>Stakeholders develop a shared systemic understanding of the challenge </a:t>
            </a:r>
            <a:r>
              <a:rPr lang="en-US" sz="2000" dirty="0" smtClean="0"/>
              <a:t>they </a:t>
            </a:r>
            <a:r>
              <a:rPr lang="en-US" sz="2000" dirty="0"/>
              <a:t>want to address </a:t>
            </a:r>
            <a:r>
              <a:rPr lang="en-US" sz="2000" dirty="0" smtClean="0"/>
              <a:t>and deliberate shared </a:t>
            </a:r>
            <a:r>
              <a:rPr lang="en-US" sz="2000" dirty="0"/>
              <a:t>vision of </a:t>
            </a:r>
            <a:r>
              <a:rPr lang="en-US" sz="2000" dirty="0" smtClean="0"/>
              <a:t>the desired future.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Action: Regional and local </a:t>
            </a:r>
            <a:r>
              <a:rPr lang="en-US" sz="2000" dirty="0"/>
              <a:t>actors collaborate in experimental spaces to explore, develop, test and </a:t>
            </a:r>
            <a:r>
              <a:rPr lang="en-US" sz="2000" dirty="0" smtClean="0"/>
              <a:t>scale </a:t>
            </a:r>
            <a:r>
              <a:rPr lang="en-US" sz="2000" dirty="0"/>
              <a:t>alternative </a:t>
            </a:r>
            <a:r>
              <a:rPr lang="en-US" sz="2000" dirty="0" smtClean="0"/>
              <a:t>practices which </a:t>
            </a:r>
            <a:r>
              <a:rPr lang="en-US" sz="2000" dirty="0"/>
              <a:t>open greener and fairer development </a:t>
            </a:r>
            <a:r>
              <a:rPr lang="en-US" sz="2000" dirty="0" smtClean="0"/>
              <a:t>pathways.</a:t>
            </a:r>
            <a:endParaRPr lang="en-US" sz="2000" dirty="0"/>
          </a:p>
          <a:p>
            <a:r>
              <a:rPr lang="en-US" sz="2000" dirty="0" smtClean="0"/>
              <a:t>Formative evaluation, learning and adoption of alternatives: </a:t>
            </a:r>
            <a:r>
              <a:rPr lang="en-US" sz="2000" dirty="0"/>
              <a:t>generation of new knowledge and evidence </a:t>
            </a:r>
            <a:r>
              <a:rPr lang="en-US" sz="2000" dirty="0" smtClean="0"/>
              <a:t>to </a:t>
            </a:r>
            <a:r>
              <a:rPr lang="en-US" sz="2000" dirty="0"/>
              <a:t>facilitate the adoption of alternatives and the acceleration of green and just </a:t>
            </a:r>
            <a:r>
              <a:rPr lang="en-US" sz="2000" dirty="0" smtClean="0"/>
              <a:t>transitions.</a:t>
            </a:r>
            <a:endParaRPr lang="en-US" sz="2000" dirty="0"/>
          </a:p>
        </p:txBody>
      </p:sp>
      <p:pic>
        <p:nvPicPr>
          <p:cNvPr id="7" name="Imat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463" y="3125973"/>
            <a:ext cx="3452812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244475" y="6537263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err="1" smtClean="0"/>
              <a:t>Generalitat</a:t>
            </a:r>
            <a:r>
              <a:rPr lang="en-US" sz="900" dirty="0" smtClean="0"/>
              <a:t> de </a:t>
            </a:r>
            <a:r>
              <a:rPr lang="en-US" sz="900" dirty="0" err="1" smtClean="0"/>
              <a:t>Catalunya</a:t>
            </a:r>
            <a:r>
              <a:rPr lang="en-US" sz="900" dirty="0" smtClean="0"/>
              <a:t> (2024)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686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446" y="496889"/>
            <a:ext cx="10414153" cy="782357"/>
          </a:xfrm>
        </p:spPr>
        <p:txBody>
          <a:bodyPr/>
          <a:lstStyle/>
          <a:p>
            <a:r>
              <a:rPr lang="en-US" sz="3600" dirty="0" smtClean="0"/>
              <a:t>Shared agenda in Lleida, Pyrenees and </a:t>
            </a:r>
            <a:r>
              <a:rPr lang="en-US" sz="3600" dirty="0" err="1" smtClean="0"/>
              <a:t>Aran</a:t>
            </a:r>
            <a:endParaRPr lang="en-GB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94447" y="1412594"/>
            <a:ext cx="9230627" cy="388190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/>
              <a:t>Shared </a:t>
            </a:r>
            <a:r>
              <a:rPr lang="en-US" sz="2000" dirty="0" smtClean="0"/>
              <a:t>agenda addresses </a:t>
            </a:r>
            <a:r>
              <a:rPr lang="en-US" sz="2000" dirty="0"/>
              <a:t>the </a:t>
            </a:r>
            <a:r>
              <a:rPr lang="en-US" sz="2000" dirty="0" smtClean="0"/>
              <a:t>local challenge </a:t>
            </a:r>
            <a:r>
              <a:rPr lang="en-US" sz="2000" dirty="0" smtClean="0"/>
              <a:t>of </a:t>
            </a:r>
            <a:r>
              <a:rPr lang="en-US" sz="2000" dirty="0" smtClean="0"/>
              <a:t>manure management.</a:t>
            </a: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sz="2000" dirty="0" smtClean="0"/>
              <a:t>Key milestones: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E</a:t>
            </a:r>
            <a:r>
              <a:rPr lang="en-US" sz="1600" dirty="0" smtClean="0"/>
              <a:t>ight </a:t>
            </a:r>
            <a:r>
              <a:rPr lang="en-US" sz="1600" dirty="0"/>
              <a:t>municipalities </a:t>
            </a:r>
            <a:r>
              <a:rPr lang="en-US" sz="1600" dirty="0" smtClean="0"/>
              <a:t>start a collaboration </a:t>
            </a:r>
            <a:r>
              <a:rPr lang="en-US" sz="1600" dirty="0" smtClean="0"/>
              <a:t>to </a:t>
            </a:r>
            <a:r>
              <a:rPr lang="en-US" sz="1600" dirty="0"/>
              <a:t>address </a:t>
            </a:r>
            <a:r>
              <a:rPr lang="en-US" sz="1600" dirty="0" smtClean="0"/>
              <a:t>the manure </a:t>
            </a:r>
            <a:r>
              <a:rPr lang="en-US" sz="1600" dirty="0"/>
              <a:t>problem </a:t>
            </a:r>
            <a:r>
              <a:rPr lang="en-US" sz="1600" dirty="0" smtClean="0"/>
              <a:t>in </a:t>
            </a:r>
            <a:r>
              <a:rPr lang="en-US" sz="1600" dirty="0" smtClean="0"/>
              <a:t>2018.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A local </a:t>
            </a:r>
            <a:r>
              <a:rPr lang="en-US" sz="1600" dirty="0" smtClean="0"/>
              <a:t>company </a:t>
            </a:r>
            <a:r>
              <a:rPr lang="en-US" sz="1600" dirty="0" smtClean="0"/>
              <a:t>- </a:t>
            </a:r>
            <a:r>
              <a:rPr lang="en-US" sz="1600" dirty="0" err="1" smtClean="0"/>
              <a:t>Alcarràs</a:t>
            </a:r>
            <a:r>
              <a:rPr lang="en-US" sz="1600" dirty="0" smtClean="0"/>
              <a:t> </a:t>
            </a:r>
            <a:r>
              <a:rPr lang="en-US" sz="1600" dirty="0" err="1" smtClean="0"/>
              <a:t>Bioproductors</a:t>
            </a:r>
            <a:r>
              <a:rPr lang="en-US" sz="1600" dirty="0" smtClean="0"/>
              <a:t> </a:t>
            </a:r>
            <a:r>
              <a:rPr lang="en-US" sz="1600" dirty="0" smtClean="0"/>
              <a:t>SAT - is </a:t>
            </a:r>
            <a:r>
              <a:rPr lang="en-US" sz="1600" dirty="0" err="1" smtClean="0"/>
              <a:t>etab</a:t>
            </a:r>
            <a:r>
              <a:rPr lang="en-US" sz="1600" dirty="0" err="1" smtClean="0"/>
              <a:t>lished</a:t>
            </a:r>
            <a:r>
              <a:rPr lang="en-US" sz="1600" dirty="0" smtClean="0"/>
              <a:t> </a:t>
            </a:r>
            <a:r>
              <a:rPr lang="en-US" sz="1600" dirty="0" smtClean="0"/>
              <a:t>in </a:t>
            </a:r>
            <a:r>
              <a:rPr lang="en-US" sz="1600" dirty="0" smtClean="0"/>
              <a:t>2019. AB SAT is </a:t>
            </a:r>
            <a:r>
              <a:rPr lang="en-US" sz="1600" dirty="0"/>
              <a:t>a collaborative undertaking of 150 local farming families. The families bought 17 hectares of land to install </a:t>
            </a:r>
            <a:r>
              <a:rPr lang="en-US" sz="1600" dirty="0" smtClean="0"/>
              <a:t>a </a:t>
            </a:r>
            <a:r>
              <a:rPr lang="en-US" sz="1600" dirty="0"/>
              <a:t>composting plant. </a:t>
            </a:r>
            <a:r>
              <a:rPr lang="en-US" sz="1600" dirty="0" smtClean="0"/>
              <a:t>Now AB SAT is an innovative company developing </a:t>
            </a:r>
            <a:r>
              <a:rPr lang="en-US" sz="1600" dirty="0"/>
              <a:t>innovative bio-based business models based on biopolymers, microalgae, bacterial cellulose and </a:t>
            </a:r>
            <a:r>
              <a:rPr lang="en-US" sz="1600" dirty="0" err="1"/>
              <a:t>biofertilizers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The SA process starts in 2019 with RIS3CAT providing the SA framework.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err="1"/>
              <a:t>Diputació</a:t>
            </a:r>
            <a:r>
              <a:rPr lang="en-US" sz="1600" dirty="0"/>
              <a:t> de Lleida takes a leading role in </a:t>
            </a:r>
            <a:r>
              <a:rPr lang="en-US" sz="1600" dirty="0" smtClean="0"/>
              <a:t>2019 in the process.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600" dirty="0" smtClean="0"/>
              <a:t>BIOHUBCAT </a:t>
            </a:r>
            <a:r>
              <a:rPr lang="en-US" sz="1600" dirty="0" smtClean="0"/>
              <a:t>is set up in </a:t>
            </a:r>
            <a:r>
              <a:rPr lang="en-US" sz="1600" dirty="0" smtClean="0"/>
              <a:t>Lleida </a:t>
            </a:r>
            <a:r>
              <a:rPr lang="en-US" sz="1600" dirty="0" smtClean="0"/>
              <a:t>in </a:t>
            </a:r>
            <a:r>
              <a:rPr lang="en-US" sz="1600" dirty="0" smtClean="0"/>
              <a:t>2023. The hub is the </a:t>
            </a:r>
            <a:r>
              <a:rPr lang="en-US" sz="1600" dirty="0" smtClean="0"/>
              <a:t>government-funded </a:t>
            </a:r>
            <a:r>
              <a:rPr lang="en-US" sz="1600" dirty="0" err="1" smtClean="0"/>
              <a:t>centre</a:t>
            </a:r>
            <a:r>
              <a:rPr lang="en-US" sz="1600" dirty="0" smtClean="0"/>
              <a:t>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providing </a:t>
            </a:r>
            <a:r>
              <a:rPr lang="en-US" sz="1600" dirty="0" smtClean="0"/>
              <a:t>services </a:t>
            </a:r>
            <a:r>
              <a:rPr lang="en-US" sz="1600" dirty="0" smtClean="0"/>
              <a:t>for </a:t>
            </a:r>
            <a:r>
              <a:rPr lang="en-US" sz="1600" dirty="0" smtClean="0"/>
              <a:t>circular bio-economy to actors of the whole region.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Since 2019 the </a:t>
            </a:r>
            <a:r>
              <a:rPr lang="en-US" sz="2000" dirty="0" smtClean="0"/>
              <a:t>SA </a:t>
            </a:r>
            <a:r>
              <a:rPr lang="en-US" sz="2000" dirty="0" smtClean="0"/>
              <a:t>has </a:t>
            </a:r>
            <a:r>
              <a:rPr lang="en-US" sz="2000" dirty="0" err="1" smtClean="0"/>
              <a:t>mobilised</a:t>
            </a:r>
            <a:r>
              <a:rPr lang="en-US" sz="2000" dirty="0" smtClean="0"/>
              <a:t> </a:t>
            </a:r>
            <a:r>
              <a:rPr lang="en-US" sz="2000" dirty="0" smtClean="0"/>
              <a:t>over €</a:t>
            </a:r>
            <a:r>
              <a:rPr lang="en-US" sz="2000" dirty="0"/>
              <a:t>16m </a:t>
            </a:r>
            <a:r>
              <a:rPr lang="en-US" sz="2000" dirty="0" smtClean="0"/>
              <a:t>from the </a:t>
            </a:r>
            <a:r>
              <a:rPr lang="en-US" sz="2000" dirty="0"/>
              <a:t>local,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regional </a:t>
            </a:r>
            <a:r>
              <a:rPr lang="en-US" sz="2000" dirty="0"/>
              <a:t>and </a:t>
            </a:r>
            <a:r>
              <a:rPr lang="en-US" sz="2000" dirty="0" smtClean="0"/>
              <a:t>EU </a:t>
            </a:r>
            <a:r>
              <a:rPr lang="en-US" sz="2000" dirty="0" smtClean="0"/>
              <a:t>funds</a:t>
            </a:r>
            <a:r>
              <a:rPr lang="en-US" sz="2000" dirty="0"/>
              <a:t>. </a:t>
            </a:r>
            <a:r>
              <a:rPr lang="en-US" sz="2000" dirty="0" smtClean="0"/>
              <a:t>Over </a:t>
            </a:r>
            <a:r>
              <a:rPr lang="en-US" sz="2000" dirty="0"/>
              <a:t>the next </a:t>
            </a:r>
            <a:r>
              <a:rPr lang="en-US" sz="2000" dirty="0" smtClean="0"/>
              <a:t>decade, </a:t>
            </a:r>
            <a:r>
              <a:rPr lang="en-US" sz="2000" dirty="0"/>
              <a:t>the SA is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expected </a:t>
            </a:r>
            <a:r>
              <a:rPr lang="en-US" sz="2000" dirty="0"/>
              <a:t>to </a:t>
            </a:r>
            <a:r>
              <a:rPr lang="en-US" sz="2000" dirty="0" smtClean="0"/>
              <a:t>attract </a:t>
            </a:r>
            <a:r>
              <a:rPr lang="en-US" sz="2000" dirty="0" smtClean="0"/>
              <a:t>public </a:t>
            </a:r>
            <a:r>
              <a:rPr lang="en-US" sz="2000" dirty="0"/>
              <a:t>and </a:t>
            </a:r>
            <a:r>
              <a:rPr lang="en-US" sz="2000" dirty="0" smtClean="0"/>
              <a:t>private investment up to €</a:t>
            </a:r>
            <a:r>
              <a:rPr lang="en-US" sz="2000" dirty="0"/>
              <a:t>350m.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244474" y="6537263"/>
            <a:ext cx="9051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err="1"/>
              <a:t>Diputació</a:t>
            </a:r>
            <a:r>
              <a:rPr lang="en-US" sz="900" dirty="0"/>
              <a:t> de Lleida </a:t>
            </a:r>
            <a:r>
              <a:rPr lang="en-US" sz="900" dirty="0" smtClean="0"/>
              <a:t>and </a:t>
            </a:r>
            <a:r>
              <a:rPr lang="en-US" sz="900" dirty="0" err="1" smtClean="0"/>
              <a:t>Generalitat</a:t>
            </a:r>
            <a:r>
              <a:rPr lang="en-US" sz="900" dirty="0" smtClean="0"/>
              <a:t> de </a:t>
            </a:r>
            <a:r>
              <a:rPr lang="en-US" sz="900" dirty="0" err="1" smtClean="0"/>
              <a:t>Catalunya</a:t>
            </a:r>
            <a:r>
              <a:rPr lang="en-US" sz="900" dirty="0" smtClean="0"/>
              <a:t> (2024</a:t>
            </a:r>
            <a:r>
              <a:rPr lang="en-US" sz="900" dirty="0"/>
              <a:t>); see </a:t>
            </a:r>
            <a:r>
              <a:rPr lang="en-US" sz="900" dirty="0">
                <a:hlinkClick r:id="rId2"/>
              </a:rPr>
              <a:t>https://lleidaterraoportunitats.com/en/2018-2024-trajectory</a:t>
            </a:r>
            <a:r>
              <a:rPr lang="en-US" sz="900" dirty="0" smtClean="0">
                <a:hlinkClick r:id="rId2"/>
              </a:rPr>
              <a:t>/</a:t>
            </a:r>
            <a:r>
              <a:rPr lang="en-US" sz="900" dirty="0" smtClean="0"/>
              <a:t> </a:t>
            </a:r>
            <a:endParaRPr lang="en-US" sz="900" dirty="0"/>
          </a:p>
        </p:txBody>
      </p:sp>
      <p:pic>
        <p:nvPicPr>
          <p:cNvPr id="9" name="Imat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84" y="4747035"/>
            <a:ext cx="3785980" cy="19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96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Zooming out: Challenge-oriented approach and </a:t>
            </a:r>
            <a:r>
              <a:rPr lang="en-US" sz="4800" dirty="0" smtClean="0"/>
              <a:t>EU Cohesion </a:t>
            </a:r>
            <a:r>
              <a:rPr lang="en-US" sz="4800" dirty="0"/>
              <a:t>Policy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2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4800" dirty="0"/>
              <a:t>Setting the scene: </a:t>
            </a:r>
            <a:r>
              <a:rPr lang="en-US" sz="4800" dirty="0" smtClean="0"/>
              <a:t>Can </a:t>
            </a:r>
            <a:r>
              <a:rPr lang="en-US" sz="4800" dirty="0"/>
              <a:t>smart specialisation </a:t>
            </a:r>
            <a:r>
              <a:rPr lang="en-US" sz="4800" dirty="0" smtClean="0"/>
              <a:t>and missions </a:t>
            </a:r>
            <a:r>
              <a:rPr lang="en-US" sz="4800" dirty="0"/>
              <a:t>fit together?</a:t>
            </a:r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47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674" y="1590493"/>
            <a:ext cx="8742137" cy="388190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 smtClean="0"/>
              <a:t>The focus on localised </a:t>
            </a:r>
            <a:r>
              <a:rPr lang="en-US" sz="2000" dirty="0"/>
              <a:t>societal </a:t>
            </a:r>
            <a:r>
              <a:rPr lang="en-US" sz="2000" dirty="0" smtClean="0"/>
              <a:t>challenges could become a powerful </a:t>
            </a:r>
            <a:r>
              <a:rPr lang="en-US" sz="2000" b="1" dirty="0" err="1" smtClean="0"/>
              <a:t>organising</a:t>
            </a:r>
            <a:r>
              <a:rPr lang="en-US" sz="2000" b="1" dirty="0" smtClean="0"/>
              <a:t> principle </a:t>
            </a:r>
            <a:r>
              <a:rPr lang="en-US" sz="2000" b="1" dirty="0"/>
              <a:t>for </a:t>
            </a:r>
            <a:r>
              <a:rPr lang="en-US" sz="2000" b="1" dirty="0" smtClean="0"/>
              <a:t>investment and cooperation </a:t>
            </a:r>
            <a:r>
              <a:rPr lang="en-US" sz="2000" dirty="0" smtClean="0"/>
              <a:t>in </a:t>
            </a:r>
            <a:r>
              <a:rPr lang="en-US" sz="2000" dirty="0"/>
              <a:t>complex and fragmented decision-making </a:t>
            </a:r>
            <a:r>
              <a:rPr lang="en-US" sz="2000" dirty="0" smtClean="0"/>
              <a:t>structures.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/>
              <a:t>challenge-oriented approach </a:t>
            </a:r>
            <a:r>
              <a:rPr lang="en-US" sz="2000" dirty="0" smtClean="0"/>
              <a:t>could reinvigorate </a:t>
            </a:r>
            <a:r>
              <a:rPr lang="en-US" sz="2000" dirty="0"/>
              <a:t>regional </a:t>
            </a:r>
            <a:r>
              <a:rPr lang="en-US" sz="2000" dirty="0" smtClean="0"/>
              <a:t>policy by: </a:t>
            </a:r>
          </a:p>
          <a:p>
            <a:pPr lvl="1">
              <a:spcAft>
                <a:spcPts val="600"/>
              </a:spcAft>
            </a:pPr>
            <a:r>
              <a:rPr lang="en-US" sz="1800" b="1" dirty="0"/>
              <a:t>R</a:t>
            </a:r>
            <a:r>
              <a:rPr lang="en-US" sz="1800" b="1" dirty="0" smtClean="0"/>
              <a:t>ebalancing </a:t>
            </a:r>
            <a:r>
              <a:rPr lang="en-US" sz="1800" b="1" dirty="0"/>
              <a:t>the goals </a:t>
            </a:r>
            <a:r>
              <a:rPr lang="en-US" sz="1800" b="1" dirty="0" smtClean="0"/>
              <a:t>and investment priorities </a:t>
            </a:r>
            <a:r>
              <a:rPr lang="en-US" sz="1800" dirty="0" smtClean="0"/>
              <a:t>to </a:t>
            </a:r>
            <a:r>
              <a:rPr lang="en-US" sz="1800" dirty="0"/>
              <a:t>address localised societal challenges which - when aligned with national and European goals - can </a:t>
            </a:r>
            <a:r>
              <a:rPr lang="en-US" sz="1800" dirty="0" err="1"/>
              <a:t>mobilise</a:t>
            </a:r>
            <a:r>
              <a:rPr lang="en-US" sz="1800" dirty="0"/>
              <a:t> </a:t>
            </a:r>
            <a:r>
              <a:rPr lang="en-US" sz="1800" dirty="0" smtClean="0"/>
              <a:t>support </a:t>
            </a:r>
            <a:r>
              <a:rPr lang="en-US" sz="1800" dirty="0"/>
              <a:t>across governance levels under the principle of subsidiarity </a:t>
            </a:r>
            <a:r>
              <a:rPr lang="en-US" sz="1800" dirty="0" smtClean="0"/>
              <a:t>and </a:t>
            </a:r>
            <a:r>
              <a:rPr lang="en-US" sz="1800" dirty="0"/>
              <a:t>enable </a:t>
            </a:r>
            <a:r>
              <a:rPr lang="en-US" sz="1800" dirty="0" smtClean="0"/>
              <a:t>impactful interregional collaborations; </a:t>
            </a:r>
          </a:p>
          <a:p>
            <a:pPr lvl="1">
              <a:spcAft>
                <a:spcPts val="600"/>
              </a:spcAft>
            </a:pPr>
            <a:r>
              <a:rPr lang="en-US" sz="1800" b="1" dirty="0" smtClean="0"/>
              <a:t>Rebalancing collaboration and partnerships </a:t>
            </a:r>
            <a:r>
              <a:rPr lang="en-US" sz="1800" dirty="0" smtClean="0"/>
              <a:t>to engage diverse groups of stakeholders concerned with the localised challenges (including, business </a:t>
            </a:r>
            <a:r>
              <a:rPr lang="en-US" sz="1800" dirty="0"/>
              <a:t>and social groups at risk </a:t>
            </a:r>
            <a:r>
              <a:rPr lang="en-US" sz="1800" dirty="0" smtClean="0"/>
              <a:t>or in </a:t>
            </a:r>
            <a:r>
              <a:rPr lang="en-US" sz="1800" dirty="0"/>
              <a:t>need of </a:t>
            </a:r>
            <a:r>
              <a:rPr lang="en-US" sz="1800" dirty="0" smtClean="0"/>
              <a:t>transformation</a:t>
            </a:r>
            <a:r>
              <a:rPr lang="en-US" sz="1800" dirty="0"/>
              <a:t>, and, on the other hand, pioneers </a:t>
            </a:r>
            <a:r>
              <a:rPr lang="en-US" sz="1800" dirty="0" smtClean="0"/>
              <a:t>and niche actors spearheading </a:t>
            </a:r>
            <a:r>
              <a:rPr lang="en-US" sz="1800" dirty="0"/>
              <a:t>the sustainability </a:t>
            </a:r>
            <a:r>
              <a:rPr lang="en-US" sz="1800" dirty="0" smtClean="0"/>
              <a:t>transition);</a:t>
            </a:r>
            <a:endParaRPr lang="en-US" sz="1800" dirty="0"/>
          </a:p>
          <a:p>
            <a:pPr lvl="1">
              <a:spcAft>
                <a:spcPts val="600"/>
              </a:spcAft>
            </a:pPr>
            <a:r>
              <a:rPr lang="en-US" sz="1800" b="1" dirty="0"/>
              <a:t>R</a:t>
            </a:r>
            <a:r>
              <a:rPr lang="en-US" sz="1800" b="1" dirty="0" smtClean="0"/>
              <a:t>ebalancing </a:t>
            </a:r>
            <a:r>
              <a:rPr lang="en-US" sz="1800" b="1" dirty="0"/>
              <a:t>policy </a:t>
            </a:r>
            <a:r>
              <a:rPr lang="en-US" sz="1800" b="1" dirty="0" smtClean="0"/>
              <a:t>mix </a:t>
            </a:r>
            <a:r>
              <a:rPr lang="en-US" sz="1800" dirty="0" smtClean="0"/>
              <a:t>to </a:t>
            </a:r>
            <a:r>
              <a:rPr lang="en-US" sz="1800" dirty="0"/>
              <a:t>leverage demand for challenge-oriented investments and extend public </a:t>
            </a:r>
            <a:r>
              <a:rPr lang="en-US" sz="1800" dirty="0" smtClean="0"/>
              <a:t>support to social innovation</a:t>
            </a:r>
            <a:r>
              <a:rPr lang="en-US" sz="1800" dirty="0"/>
              <a:t>, local production and absorption capabilities, and </a:t>
            </a:r>
            <a:r>
              <a:rPr lang="en-US" sz="1800" dirty="0" smtClean="0"/>
              <a:t>strengthening local innovation ecosystems.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09" y="607551"/>
            <a:ext cx="8905491" cy="782357"/>
          </a:xfrm>
        </p:spPr>
        <p:txBody>
          <a:bodyPr/>
          <a:lstStyle/>
          <a:p>
            <a:r>
              <a:rPr lang="en-US" sz="3600" dirty="0" smtClean="0"/>
              <a:t>Could challenge-oriented approach reinvigorate regional policy?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475" y="213880"/>
            <a:ext cx="2033881" cy="2753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032" y="3076575"/>
            <a:ext cx="2017324" cy="28368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B25AA5-F890-5847-BC9C-2859AA4B6838}"/>
              </a:ext>
            </a:extLst>
          </p:cNvPr>
          <p:cNvSpPr txBox="1"/>
          <p:nvPr/>
        </p:nvSpPr>
        <p:spPr>
          <a:xfrm>
            <a:off x="244474" y="6537263"/>
            <a:ext cx="9051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</a:t>
            </a:r>
            <a:r>
              <a:rPr lang="en-US" sz="900" dirty="0"/>
              <a:t>: </a:t>
            </a:r>
            <a:r>
              <a:rPr lang="en-US" sz="900" dirty="0" err="1" smtClean="0"/>
              <a:t>Molica</a:t>
            </a:r>
            <a:r>
              <a:rPr lang="en-US" sz="900" dirty="0" smtClean="0"/>
              <a:t>, </a:t>
            </a:r>
            <a:r>
              <a:rPr lang="en-US" sz="900" dirty="0" err="1" smtClean="0"/>
              <a:t>Pontikakis</a:t>
            </a:r>
            <a:r>
              <a:rPr lang="en-US" sz="900" dirty="0" smtClean="0"/>
              <a:t>, Miedzinski (2025); Reid, Steward, Miedzinski (2023)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584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AFC61-4A08-0B4E-B42E-186991A8F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788" y="1518925"/>
            <a:ext cx="9844738" cy="3881904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Directionality and system change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 S3 needs to embrace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localised sustainability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challenges and consider a wide variety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of innovation pathways to accelerate sustainability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transition.</a:t>
            </a: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Real-life experimentation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 S3 can become “policy space” to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deliberate, co-create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, experiment and scale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up place-based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challenge-oriented transformative innovation. </a:t>
            </a:r>
          </a:p>
          <a:p>
            <a:pPr>
              <a:spcAft>
                <a:spcPts val="1200"/>
              </a:spcAft>
            </a:pP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omprehensive policy mix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policy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mix needs to balance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supply and demand side instruments to combine support for portfolios of challenge-oriented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projects with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 systemic support for innovation capabilities and innovation ecosystems.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Multi-level governance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gov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rnance needs to create synergies between policies at different governance levels and orchestrate alignment between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bottom up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top down policy mechanisms.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Policy learning and reflexivity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 S3 needs to invest in monitoring and evaluation capturing transformative impacts and fostering policy learning between policy makers and relevant stakeholders. </a:t>
            </a:r>
          </a:p>
          <a:p>
            <a:pPr marL="0" indent="0">
              <a:spcAft>
                <a:spcPts val="1200"/>
              </a:spcAft>
              <a:buNone/>
            </a:pPr>
            <a:endParaRPr lang="en-US" sz="2000" b="1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1E067D-E88E-1F41-9932-48FF14231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561" y="558610"/>
            <a:ext cx="10515600" cy="782357"/>
          </a:xfrm>
        </p:spPr>
        <p:txBody>
          <a:bodyPr>
            <a:noAutofit/>
          </a:bodyPr>
          <a:lstStyle/>
          <a:p>
            <a:r>
              <a:rPr lang="en-US" sz="3600" dirty="0"/>
              <a:t>Towards </a:t>
            </a:r>
            <a:r>
              <a:rPr lang="en-US" sz="3600" dirty="0" smtClean="0"/>
              <a:t>challenge-oriented transformative </a:t>
            </a:r>
            <a:r>
              <a:rPr lang="en-US" sz="3600" dirty="0"/>
              <a:t>regional innovation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414278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87753" y="530887"/>
            <a:ext cx="10515600" cy="782357"/>
          </a:xfrm>
        </p:spPr>
        <p:txBody>
          <a:bodyPr/>
          <a:lstStyle/>
          <a:p>
            <a:r>
              <a:rPr lang="en-GB" sz="3600" dirty="0" smtClean="0"/>
              <a:t>Selected JRC publications</a:t>
            </a:r>
            <a:endParaRPr lang="en-GB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997"/>
          <a:stretch/>
        </p:blipFill>
        <p:spPr>
          <a:xfrm>
            <a:off x="5467223" y="1732878"/>
            <a:ext cx="1494659" cy="21280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104" y="1729229"/>
            <a:ext cx="1504700" cy="2131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5316878" y="4018502"/>
            <a:ext cx="1725447" cy="228135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1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990" y="4029828"/>
            <a:ext cx="1492818" cy="2197581"/>
          </a:xfrm>
          <a:prstGeom prst="rect">
            <a:avLst/>
          </a:prstGeom>
          <a:effectLst/>
        </p:spPr>
      </p:pic>
      <p:sp>
        <p:nvSpPr>
          <p:cNvPr id="13" name="Rectangle 12"/>
          <p:cNvSpPr/>
          <p:nvPr/>
        </p:nvSpPr>
        <p:spPr>
          <a:xfrm>
            <a:off x="7181849" y="4029827"/>
            <a:ext cx="1624349" cy="227003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1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6486" y="4062396"/>
            <a:ext cx="1524784" cy="216501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3332" y="1567788"/>
            <a:ext cx="3251399" cy="23005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0652" y="4062396"/>
            <a:ext cx="1618379" cy="228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0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9575" y="4646435"/>
            <a:ext cx="8941016" cy="1853519"/>
          </a:xfrm>
        </p:spPr>
        <p:txBody>
          <a:bodyPr wrap="square" anchor="b" anchorCtr="0"/>
          <a:lstStyle/>
          <a:p>
            <a:r>
              <a:rPr lang="en-US" sz="1050" b="1" dirty="0"/>
              <a:t>© European Union 2020</a:t>
            </a:r>
          </a:p>
          <a:p>
            <a:r>
              <a:rPr lang="en-US" sz="1050" dirty="0"/>
              <a:t>Unless otherwise noted the reuse of this presentation is </a:t>
            </a:r>
            <a:r>
              <a:rPr lang="en-US" sz="1050" dirty="0" err="1"/>
              <a:t>authorised</a:t>
            </a:r>
            <a:r>
              <a:rPr lang="en-US" sz="1050" dirty="0"/>
              <a:t> under the </a:t>
            </a:r>
            <a:r>
              <a:rPr lang="en-US" sz="1050" dirty="0">
                <a:hlinkClick r:id="rId3"/>
              </a:rPr>
              <a:t>CC BY 4.0 </a:t>
            </a:r>
            <a:r>
              <a:rPr lang="en-US" sz="1050" dirty="0"/>
              <a:t>license. For any use or reproduction of elements that are not owned by the EU, permission may need to be sought directly from the respective right holders.</a:t>
            </a:r>
          </a:p>
          <a:p>
            <a:r>
              <a:rPr lang="en-US" sz="1050" dirty="0"/>
              <a:t>Slide </a:t>
            </a:r>
            <a:r>
              <a:rPr lang="en-US" sz="1050" dirty="0">
                <a:solidFill>
                  <a:schemeClr val="accent6"/>
                </a:solidFill>
              </a:rPr>
              <a:t>xx</a:t>
            </a:r>
            <a:r>
              <a:rPr lang="en-US" sz="1050" dirty="0"/>
              <a:t>: </a:t>
            </a:r>
            <a:r>
              <a:rPr lang="en-US" sz="1050" dirty="0">
                <a:solidFill>
                  <a:schemeClr val="accent6"/>
                </a:solidFill>
              </a:rPr>
              <a:t>element concerned</a:t>
            </a:r>
            <a:r>
              <a:rPr lang="en-US" sz="1050" dirty="0"/>
              <a:t>, source</a:t>
            </a:r>
            <a:r>
              <a:rPr lang="en-US" sz="1050" dirty="0">
                <a:solidFill>
                  <a:schemeClr val="accent6"/>
                </a:solidFill>
              </a:rPr>
              <a:t>: e.g. Fotolia.com</a:t>
            </a:r>
            <a:r>
              <a:rPr lang="en-US" sz="1050" dirty="0"/>
              <a:t>; Slide </a:t>
            </a:r>
            <a:r>
              <a:rPr lang="en-US" sz="1050" dirty="0">
                <a:solidFill>
                  <a:schemeClr val="accent6"/>
                </a:solidFill>
              </a:rPr>
              <a:t>xx</a:t>
            </a:r>
            <a:r>
              <a:rPr lang="en-US" sz="1050" dirty="0"/>
              <a:t>: </a:t>
            </a:r>
            <a:r>
              <a:rPr lang="en-US" sz="1050" dirty="0">
                <a:solidFill>
                  <a:schemeClr val="accent6"/>
                </a:solidFill>
              </a:rPr>
              <a:t>element concerned</a:t>
            </a:r>
            <a:r>
              <a:rPr lang="en-US" sz="1050" dirty="0"/>
              <a:t>, source: </a:t>
            </a:r>
            <a:r>
              <a:rPr lang="en-US" sz="1050" dirty="0">
                <a:solidFill>
                  <a:schemeClr val="accent6"/>
                </a:solidFill>
              </a:rPr>
              <a:t>e.g. iStock.com</a:t>
            </a:r>
            <a:endParaRPr lang="en-GB" sz="1050" dirty="0">
              <a:solidFill>
                <a:schemeClr val="accent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4" y="4858246"/>
            <a:ext cx="1023496" cy="35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3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Keep in touch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70177" y="4714827"/>
            <a:ext cx="3617290" cy="361995"/>
          </a:xfrm>
        </p:spPr>
        <p:txBody>
          <a:bodyPr/>
          <a:lstStyle/>
          <a:p>
            <a:pPr marL="0" indent="0">
              <a:buNone/>
            </a:pPr>
            <a:r>
              <a:rPr lang="en-IE" sz="1600" dirty="0">
                <a:hlinkClick r:id="rId3"/>
              </a:rPr>
              <a:t>EU Spotify</a:t>
            </a:r>
            <a:endParaRPr lang="en-GB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22" y="1630238"/>
            <a:ext cx="684199" cy="75014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19504" y="1774881"/>
            <a:ext cx="14398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hlinkClick r:id="rId5"/>
              </a:rPr>
              <a:t>ec.europa.eu/</a:t>
            </a:r>
            <a:endParaRPr lang="en-IE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22" y="2635213"/>
            <a:ext cx="684199" cy="75014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19504" y="2841009"/>
            <a:ext cx="11657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hlinkClick r:id="rId6"/>
              </a:rPr>
              <a:t>europa.eu/</a:t>
            </a:r>
            <a:endParaRPr lang="en-GB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22" y="3587900"/>
            <a:ext cx="640631" cy="70223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19504" y="3736212"/>
            <a:ext cx="19752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1600" dirty="0">
                <a:hlinkClick r:id="rId8"/>
              </a:rPr>
              <a:t>@</a:t>
            </a:r>
            <a:r>
              <a:rPr lang="en-IE" sz="1600" dirty="0" err="1">
                <a:hlinkClick r:id="rId8"/>
              </a:rPr>
              <a:t>EU_Commission</a:t>
            </a:r>
            <a:r>
              <a:rPr lang="en-IE" sz="1600" dirty="0">
                <a:hlinkClick r:id="rId8"/>
              </a:rPr>
              <a:t> </a:t>
            </a:r>
            <a:endParaRPr lang="en-GB" sz="1200" dirty="0"/>
          </a:p>
        </p:txBody>
      </p:sp>
      <p:sp>
        <p:nvSpPr>
          <p:cNvPr id="10" name="Rectangle 9"/>
          <p:cNvSpPr/>
          <p:nvPr/>
        </p:nvSpPr>
        <p:spPr>
          <a:xfrm>
            <a:off x="1819504" y="471065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E" sz="1600" dirty="0">
                <a:hlinkClick r:id="rId9"/>
              </a:rPr>
              <a:t>@</a:t>
            </a:r>
            <a:r>
              <a:rPr lang="en-IE" sz="1600" dirty="0" err="1">
                <a:hlinkClick r:id="rId9"/>
              </a:rPr>
              <a:t>EuropeanCommission</a:t>
            </a:r>
            <a:r>
              <a:rPr lang="en-IE" sz="1600" dirty="0">
                <a:hlinkClick r:id="rId9"/>
              </a:rPr>
              <a:t> </a:t>
            </a:r>
            <a:endParaRPr lang="en-GB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22" y="4538287"/>
            <a:ext cx="620230" cy="68150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19504" y="566164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E" sz="1600" dirty="0">
                <a:hlinkClick r:id="rId11"/>
              </a:rPr>
              <a:t>European Commission</a:t>
            </a:r>
            <a:endParaRPr lang="en-GB" sz="1200" dirty="0">
              <a:hlinkClick r:id="rId11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22" y="5491270"/>
            <a:ext cx="620230" cy="6815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60" y="1661642"/>
            <a:ext cx="647562" cy="71153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56397" y="1792054"/>
            <a:ext cx="3798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600" dirty="0">
                <a:hlinkClick r:id="rId14"/>
              </a:rPr>
              <a:t>europeancommission</a:t>
            </a:r>
            <a:r>
              <a:rPr lang="en-IE" sz="1600" dirty="0"/>
              <a:t> </a:t>
            </a:r>
            <a:endParaRPr lang="en-GB" sz="1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348" y="2611751"/>
            <a:ext cx="568985" cy="623695"/>
          </a:xfrm>
          <a:prstGeom prst="rect">
            <a:avLst/>
          </a:prstGeom>
        </p:spPr>
      </p:pic>
      <p:sp>
        <p:nvSpPr>
          <p:cNvPr id="17" name="Rectangle 16">
            <a:hlinkClick r:id="rId16"/>
          </p:cNvPr>
          <p:cNvSpPr/>
          <p:nvPr/>
        </p:nvSpPr>
        <p:spPr>
          <a:xfrm>
            <a:off x="6156397" y="2749321"/>
            <a:ext cx="24657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hlinkClick r:id="rId16"/>
              </a:rPr>
              <a:t>@</a:t>
            </a:r>
            <a:r>
              <a:rPr lang="en-GB" sz="1600" dirty="0" err="1">
                <a:hlinkClick r:id="rId16"/>
              </a:rPr>
              <a:t>EuropeanCommission</a:t>
            </a:r>
            <a:endParaRPr lang="en-GB" sz="1200" dirty="0"/>
          </a:p>
        </p:txBody>
      </p:sp>
      <p:sp>
        <p:nvSpPr>
          <p:cNvPr id="18" name="Rectangle 17"/>
          <p:cNvSpPr/>
          <p:nvPr/>
        </p:nvSpPr>
        <p:spPr>
          <a:xfrm>
            <a:off x="6270177" y="3733427"/>
            <a:ext cx="9272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1600" dirty="0">
                <a:hlinkClick r:id="rId17"/>
              </a:rPr>
              <a:t>EUTube</a:t>
            </a:r>
            <a:endParaRPr lang="en-IE" sz="12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823" y="3542487"/>
            <a:ext cx="660728" cy="72600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661" y="4514763"/>
            <a:ext cx="695271" cy="76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4FE7AA-C78F-4B9B-BE90-829BEC379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188" y="509758"/>
            <a:ext cx="10515600" cy="782357"/>
          </a:xfrm>
        </p:spPr>
        <p:txBody>
          <a:bodyPr/>
          <a:lstStyle/>
          <a:p>
            <a:pPr>
              <a:defRPr/>
            </a:pPr>
            <a:r>
              <a:rPr lang="en-GB" sz="3600" dirty="0"/>
              <a:t>Revisiting boundaries of innovation policy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809221" y="1517565"/>
            <a:ext cx="5564526" cy="4405313"/>
          </a:xfrm>
          <a:prstGeom prst="rect">
            <a:avLst/>
          </a:prstGeom>
        </p:spPr>
        <p:txBody>
          <a:bodyPr/>
          <a:lstStyle/>
          <a:p>
            <a:r>
              <a:rPr lang="en-GB" sz="2000" dirty="0" smtClean="0">
                <a:cs typeface="Calibri Light" panose="020F0302020204030204" pitchFamily="34" charset="0"/>
              </a:rPr>
              <a:t>Innovation policies </a:t>
            </a:r>
            <a:r>
              <a:rPr lang="en-GB" sz="2000" dirty="0">
                <a:cs typeface="Calibri Light" panose="020F0302020204030204" pitchFamily="34" charset="0"/>
              </a:rPr>
              <a:t>are broadening their scope from </a:t>
            </a:r>
            <a:r>
              <a:rPr lang="en-GB" sz="2000" dirty="0" smtClean="0">
                <a:cs typeface="Calibri Light" panose="020F0302020204030204" pitchFamily="34" charset="0"/>
              </a:rPr>
              <a:t>R&amp;D </a:t>
            </a:r>
            <a:r>
              <a:rPr lang="en-GB" sz="2000" dirty="0" smtClean="0">
                <a:cs typeface="Calibri Light" panose="020F0302020204030204" pitchFamily="34" charset="0"/>
              </a:rPr>
              <a:t>and innovation system </a:t>
            </a:r>
            <a:r>
              <a:rPr lang="en-GB" sz="2000" dirty="0">
                <a:cs typeface="Calibri Light" panose="020F0302020204030204" pitchFamily="34" charset="0"/>
              </a:rPr>
              <a:t>towards </a:t>
            </a:r>
            <a:r>
              <a:rPr lang="en-GB" sz="2000" b="1" dirty="0">
                <a:cs typeface="Calibri Light" panose="020F0302020204030204" pitchFamily="34" charset="0"/>
              </a:rPr>
              <a:t>challenge-oriented approaches contributing to </a:t>
            </a:r>
            <a:r>
              <a:rPr lang="en-GB" sz="2000" b="1" dirty="0" smtClean="0">
                <a:cs typeface="Calibri Light" panose="020F0302020204030204" pitchFamily="34" charset="0"/>
              </a:rPr>
              <a:t>systemic </a:t>
            </a:r>
            <a:r>
              <a:rPr lang="en-GB" sz="2000" b="1" dirty="0">
                <a:cs typeface="Calibri Light" panose="020F0302020204030204" pitchFamily="34" charset="0"/>
              </a:rPr>
              <a:t>change</a:t>
            </a:r>
            <a:r>
              <a:rPr lang="en-GB" sz="2000" dirty="0">
                <a:cs typeface="Calibri Light" panose="020F0302020204030204" pitchFamily="34" charset="0"/>
              </a:rPr>
              <a:t>.</a:t>
            </a:r>
          </a:p>
          <a:p>
            <a:r>
              <a:rPr lang="en-GB" sz="2000" dirty="0">
                <a:cs typeface="Calibri Light" panose="020F0302020204030204" pitchFamily="34" charset="0"/>
              </a:rPr>
              <a:t>The shift towards challenge-oriented </a:t>
            </a:r>
            <a:r>
              <a:rPr lang="en-GB" sz="2000" dirty="0" smtClean="0">
                <a:cs typeface="Calibri Light" panose="020F0302020204030204" pitchFamily="34" charset="0"/>
              </a:rPr>
              <a:t>policy </a:t>
            </a:r>
            <a:r>
              <a:rPr lang="en-GB" sz="2000" dirty="0">
                <a:cs typeface="Calibri Light" panose="020F0302020204030204" pitchFamily="34" charset="0"/>
              </a:rPr>
              <a:t>broadens the understanding of innovation and widens the </a:t>
            </a:r>
            <a:r>
              <a:rPr lang="en-GB" sz="2000" dirty="0" smtClean="0">
                <a:cs typeface="Calibri Light" panose="020F0302020204030204" pitchFamily="34" charset="0"/>
              </a:rPr>
              <a:t>innovation</a:t>
            </a:r>
            <a:r>
              <a:rPr lang="en-GB" sz="2000" dirty="0" smtClean="0">
                <a:cs typeface="Calibri Light" panose="020F0302020204030204" pitchFamily="34" charset="0"/>
              </a:rPr>
              <a:t> </a:t>
            </a:r>
            <a:r>
              <a:rPr lang="en-GB" sz="2000" dirty="0">
                <a:cs typeface="Calibri Light" panose="020F0302020204030204" pitchFamily="34" charset="0"/>
              </a:rPr>
              <a:t>policy agenda.</a:t>
            </a: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877390" y="6238917"/>
            <a:ext cx="1572318" cy="23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GB" altLang="en-US" sz="905" dirty="0">
                <a:latin typeface="Avenir Next LT Pro" pitchFamily="34" charset="0"/>
              </a:rPr>
              <a:t>Source: Diercks et al. 2019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390" y="1444642"/>
            <a:ext cx="4521220" cy="4551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66" y="4053035"/>
            <a:ext cx="5171098" cy="2804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38" y="4546477"/>
            <a:ext cx="1532018" cy="215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20 CuadroTexto"/>
          <p:cNvSpPr txBox="1"/>
          <p:nvPr/>
        </p:nvSpPr>
        <p:spPr bwMode="auto">
          <a:xfrm>
            <a:off x="10210909" y="6412170"/>
            <a:ext cx="906501" cy="369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2EC8D1EA-0A6E-4154-98AB-BDC508C7CC0A}" type="slidenum">
              <a:rPr lang="de-AT" sz="1799" b="1">
                <a:solidFill>
                  <a:schemeClr val="bg1"/>
                </a:solidFill>
              </a:rPr>
              <a:t>5</a:t>
            </a:fld>
            <a:endParaRPr lang="es-ES" sz="1799" b="1" dirty="0">
              <a:solidFill>
                <a:schemeClr val="bg1"/>
              </a:solidFill>
            </a:endParaRPr>
          </a:p>
        </p:txBody>
      </p:sp>
      <p:grpSp>
        <p:nvGrpSpPr>
          <p:cNvPr id="15" name="Gruppieren 14"/>
          <p:cNvGrpSpPr/>
          <p:nvPr/>
        </p:nvGrpSpPr>
        <p:grpSpPr>
          <a:xfrm>
            <a:off x="644275" y="1612340"/>
            <a:ext cx="8189172" cy="5245660"/>
            <a:chOff x="279986" y="4630043"/>
            <a:chExt cx="2814453" cy="2164827"/>
          </a:xfrm>
        </p:grpSpPr>
        <p:grpSp>
          <p:nvGrpSpPr>
            <p:cNvPr id="16" name="Gruppieren 15"/>
            <p:cNvGrpSpPr/>
            <p:nvPr/>
          </p:nvGrpSpPr>
          <p:grpSpPr>
            <a:xfrm>
              <a:off x="989529" y="4630043"/>
              <a:ext cx="2104910" cy="2089146"/>
              <a:chOff x="519336" y="4262813"/>
              <a:chExt cx="2385009" cy="2213042"/>
            </a:xfrm>
          </p:grpSpPr>
          <p:pic>
            <p:nvPicPr>
              <p:cNvPr id="23" name="Grafik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336" y="5578382"/>
                <a:ext cx="2385009" cy="897473"/>
              </a:xfrm>
              <a:prstGeom prst="rect">
                <a:avLst/>
              </a:prstGeom>
            </p:spPr>
          </p:pic>
          <p:pic>
            <p:nvPicPr>
              <p:cNvPr id="24" name="Grafik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042" y="4262813"/>
                <a:ext cx="2279597" cy="1315569"/>
              </a:xfrm>
              <a:prstGeom prst="rect">
                <a:avLst/>
              </a:prstGeom>
            </p:spPr>
          </p:pic>
        </p:grpSp>
        <p:sp>
          <p:nvSpPr>
            <p:cNvPr id="22" name="Textfeld 21"/>
            <p:cNvSpPr txBox="1"/>
            <p:nvPr/>
          </p:nvSpPr>
          <p:spPr>
            <a:xfrm>
              <a:off x="279986" y="6693257"/>
              <a:ext cx="889359" cy="10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1000" dirty="0"/>
                <a:t>Source: Wittmann et </a:t>
              </a:r>
              <a:r>
                <a:rPr lang="de-AT" sz="1000" dirty="0" smtClean="0"/>
                <a:t>al. (2020)</a:t>
              </a:r>
              <a:endParaRPr lang="de-AT" sz="10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209" y="582280"/>
            <a:ext cx="10515600" cy="782357"/>
          </a:xfrm>
        </p:spPr>
        <p:txBody>
          <a:bodyPr/>
          <a:lstStyle/>
          <a:p>
            <a:r>
              <a:rPr lang="en-US" sz="3600" dirty="0" smtClean="0"/>
              <a:t>Mission-oriented policy approaches have evolved</a:t>
            </a:r>
            <a:br>
              <a:rPr lang="en-US" sz="3600" dirty="0" smtClean="0"/>
            </a:br>
            <a:r>
              <a:rPr lang="en-US" sz="3600" dirty="0" smtClean="0"/>
              <a:t>to address societal challenges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3190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20 CuadroTexto"/>
          <p:cNvSpPr txBox="1"/>
          <p:nvPr/>
        </p:nvSpPr>
        <p:spPr bwMode="auto">
          <a:xfrm>
            <a:off x="10210909" y="6412170"/>
            <a:ext cx="906501" cy="369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2EC8D1EA-0A6E-4154-98AB-BDC508C7CC0A}" type="slidenum">
              <a:rPr lang="de-AT" sz="1799" b="1">
                <a:solidFill>
                  <a:schemeClr val="bg1"/>
                </a:solidFill>
              </a:rPr>
              <a:t>6</a:t>
            </a:fld>
            <a:endParaRPr lang="es-ES" sz="1799" b="1" dirty="0">
              <a:solidFill>
                <a:schemeClr val="bg1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4B5CA56-14E1-26F7-6942-DCF324443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032" y="62757"/>
            <a:ext cx="6139280" cy="6718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2737" y="575879"/>
            <a:ext cx="4624493" cy="782357"/>
          </a:xfrm>
        </p:spPr>
        <p:txBody>
          <a:bodyPr/>
          <a:lstStyle/>
          <a:p>
            <a:r>
              <a:rPr lang="nn-NO" sz="3600" dirty="0"/>
              <a:t>OECD </a:t>
            </a:r>
            <a:r>
              <a:rPr lang="nn-NO" sz="3600" dirty="0" smtClean="0"/>
              <a:t/>
            </a:r>
            <a:br>
              <a:rPr lang="nn-NO" sz="3600" dirty="0" smtClean="0"/>
            </a:br>
            <a:r>
              <a:rPr lang="nn-NO" sz="3600" dirty="0" smtClean="0"/>
              <a:t>Mission Action Lab</a:t>
            </a:r>
            <a:endParaRPr lang="en-GB" sz="3600" dirty="0"/>
          </a:p>
        </p:txBody>
      </p:sp>
      <p:sp>
        <p:nvSpPr>
          <p:cNvPr id="6" name="Rectangle 5"/>
          <p:cNvSpPr/>
          <p:nvPr/>
        </p:nvSpPr>
        <p:spPr>
          <a:xfrm>
            <a:off x="-1416" y="6534993"/>
            <a:ext cx="10294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en-US" sz="1000" dirty="0"/>
              <a:t>Source</a:t>
            </a:r>
            <a:r>
              <a:rPr lang="en-GB" altLang="en-US" sz="1000" dirty="0" smtClean="0"/>
              <a:t>: OECD</a:t>
            </a:r>
            <a:endParaRPr lang="en-GB" altLang="en-US" sz="1000" dirty="0"/>
          </a:p>
        </p:txBody>
      </p:sp>
      <p:sp>
        <p:nvSpPr>
          <p:cNvPr id="14" name="Content Placeholder 1"/>
          <p:cNvSpPr>
            <a:spLocks noGrp="1"/>
          </p:cNvSpPr>
          <p:nvPr>
            <p:ph idx="1"/>
          </p:nvPr>
        </p:nvSpPr>
        <p:spPr>
          <a:xfrm>
            <a:off x="7652737" y="1540533"/>
            <a:ext cx="2904274" cy="832999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Analytical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framework for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analysing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 cases of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mission-oriented policy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approaches </a:t>
            </a:r>
            <a:endParaRPr lang="en-US" sz="2000" dirty="0" smtClean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N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ot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meant as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 one-size-fits-all design blueprint,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but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 analytical reference framework.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8675" y="1464602"/>
            <a:ext cx="9115425" cy="388190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  <a:defRPr/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Smart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specialisation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(S3)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strategies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are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integrated,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place-based</a:t>
            </a:r>
            <a:b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economic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transformation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agendas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: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Focused on policy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support and investments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key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priorities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,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challenges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needs for knowledge-based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development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Built on territorial strengths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, competitive advantages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potential for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excellence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Supporting technological and practice-based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innovation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aim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to stimulate private sector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investment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Engaging stakeholders in identifying and shaping priority areas (Entrepreneurial Discovery Process)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Evidence-based with monitoring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evaluation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system.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was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inspired by evolutionary economics and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evolutionary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approaches to industrial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innovation policy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. Since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the early 2010s,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has become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central concept underpinning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regional innovation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strategies and innovation-oriented operational programmes of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EU Cohesion Policy.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5350" y="431614"/>
            <a:ext cx="10515600" cy="782357"/>
          </a:xfrm>
        </p:spPr>
        <p:txBody>
          <a:bodyPr/>
          <a:lstStyle/>
          <a:p>
            <a:r>
              <a:rPr lang="en-GB" sz="3600" dirty="0"/>
              <a:t>Smart specialisation in a nutshell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E23288-4EB0-3640-A161-C6E7A4CDA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910" y="682245"/>
            <a:ext cx="3330640" cy="451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5472" y="1385555"/>
            <a:ext cx="8925753" cy="3881904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Political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policy challenges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concerned primarily with economic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growth and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competitiveness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D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irectionality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sustainability transitions not embedded in S3:</a:t>
            </a:r>
            <a:b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few strong policy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incentives to align S3 with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challenge-oriented transformative policy approaches (such as MOIP).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Conceptual challenges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Possible disconnect between the choice of S3 priority areas and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/>
            </a:r>
            <a:b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</a:b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the local problems and opportunities driven by sustainability challenges 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Conventional EDP not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equipped to foster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challenge-oriented approaches to exploring innovation pathways towards sustainability.</a:t>
            </a: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Implementation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challenges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Capability and implementation challenges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 institutionally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weaker regions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policy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mix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limited to supply-side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instruments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R&amp;D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and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innovation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S3 governance rarely includes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civil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society,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citizens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cs typeface="Calibri Light" panose="020F0302020204030204" pitchFamily="34" charset="0"/>
              </a:rPr>
              <a:t>or vulnerable groups.</a:t>
            </a:r>
            <a:endParaRPr lang="en-US" dirty="0">
              <a:solidFill>
                <a:schemeClr val="tx1">
                  <a:lumMod val="50000"/>
                </a:schemeClr>
              </a:solidFill>
              <a:cs typeface="Calibri Light" panose="020F0302020204030204" pitchFamily="34" charset="0"/>
            </a:endParaRPr>
          </a:p>
          <a:p>
            <a:pPr lvl="1">
              <a:spcAft>
                <a:spcPts val="600"/>
              </a:spcAft>
            </a:pP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E4A18F-9BD2-774C-9FB2-5AEB4A174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472" y="444760"/>
            <a:ext cx="10515600" cy="782357"/>
          </a:xfrm>
        </p:spPr>
        <p:txBody>
          <a:bodyPr/>
          <a:lstStyle/>
          <a:p>
            <a:r>
              <a:rPr lang="en-GB" sz="3600" dirty="0"/>
              <a:t>Is S3 fit for supporting transformative innovation?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997"/>
          <a:stretch/>
        </p:blipFill>
        <p:spPr>
          <a:xfrm>
            <a:off x="9839880" y="1519728"/>
            <a:ext cx="1937133" cy="27579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3324" y="4436149"/>
            <a:ext cx="2130243" cy="150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9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8D3CE-B486-7147-A95B-1C7123428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422" y="477109"/>
            <a:ext cx="10600176" cy="782357"/>
          </a:xfrm>
        </p:spPr>
        <p:txBody>
          <a:bodyPr>
            <a:noAutofit/>
          </a:bodyPr>
          <a:lstStyle/>
          <a:p>
            <a:r>
              <a:rPr lang="en-US" sz="3600" dirty="0" smtClean="0"/>
              <a:t>Reimagining S3 </a:t>
            </a:r>
            <a:r>
              <a:rPr lang="en-US" sz="3600" dirty="0" smtClean="0"/>
              <a:t>for</a:t>
            </a:r>
            <a:r>
              <a:rPr lang="en-US" sz="3600" dirty="0"/>
              <a:t> </a:t>
            </a:r>
            <a:r>
              <a:rPr lang="en-US" sz="3600" dirty="0" smtClean="0"/>
              <a:t>transformative</a:t>
            </a:r>
            <a:r>
              <a:rPr lang="en-US" sz="3600" dirty="0" smtClean="0"/>
              <a:t> innovation </a:t>
            </a:r>
            <a:r>
              <a:rPr lang="en-US" sz="3600" dirty="0" smtClean="0"/>
              <a:t>policy</a:t>
            </a:r>
            <a:endParaRPr lang="en-US" sz="3600" cap="all" dirty="0"/>
          </a:p>
        </p:txBody>
      </p:sp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6D8838D9-716A-8149-8582-29B295CD3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3283"/>
              </p:ext>
            </p:extLst>
          </p:nvPr>
        </p:nvGraphicFramePr>
        <p:xfrm>
          <a:off x="856422" y="1508977"/>
          <a:ext cx="10173528" cy="44478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8353">
                  <a:extLst>
                    <a:ext uri="{9D8B030D-6E8A-4147-A177-3AD203B41FA5}">
                      <a16:colId xmlns:a16="http://schemas.microsoft.com/office/drawing/2014/main" val="102089134"/>
                    </a:ext>
                  </a:extLst>
                </a:gridCol>
                <a:gridCol w="7115175">
                  <a:extLst>
                    <a:ext uri="{9D8B030D-6E8A-4147-A177-3AD203B41FA5}">
                      <a16:colId xmlns:a16="http://schemas.microsoft.com/office/drawing/2014/main" val="3520031102"/>
                    </a:ext>
                  </a:extLst>
                </a:gridCol>
              </a:tblGrid>
              <a:tr h="12437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Shared direction </a:t>
                      </a:r>
                      <a:b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</a:b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towards </a:t>
                      </a:r>
                      <a:r>
                        <a:rPr lang="en-US" sz="18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societal </a:t>
                      </a:r>
                      <a:r>
                        <a:rPr lang="en-US" sz="1800" b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challenges</a:t>
                      </a:r>
                      <a:endParaRPr lang="en-US" sz="1800" b="1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180000" marR="180000" marT="72000" marB="72000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Localised societal</a:t>
                      </a:r>
                      <a:r>
                        <a:rPr lang="en-US" sz="18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challenges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as an overarching strategic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orientation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of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smart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pecialisation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giving a shared direction and the sense of urgency to the discovery process and the selection of S3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priorities.</a:t>
                      </a:r>
                      <a:endParaRPr lang="en-US" sz="18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2000" marR="72000" marT="72000" marB="72000" anchor="ctr"/>
                </a:tc>
                <a:extLst>
                  <a:ext uri="{0D108BD9-81ED-4DB2-BD59-A6C34878D82A}">
                    <a16:rowId xmlns:a16="http://schemas.microsoft.com/office/drawing/2014/main" val="872080396"/>
                  </a:ext>
                </a:extLst>
              </a:tr>
              <a:tr h="1337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Whole-system </a:t>
                      </a:r>
                      <a:b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</a:b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transformation </a:t>
                      </a:r>
                      <a:b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</a:b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towards sustainability</a:t>
                      </a:r>
                    </a:p>
                  </a:txBody>
                  <a:tcPr marL="180000" marR="180000" marT="72000" marB="72000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Foster innovations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contributing to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sociotechnical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and social-ecological transitions needed to accomplish the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transition</a:t>
                      </a:r>
                      <a:endParaRPr lang="en-US" sz="18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Embrace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complex, multi-actor, multi-scalar and often uncertain nature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of </a:t>
                      </a:r>
                      <a:r>
                        <a:rPr lang="en-US" sz="18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sustainability </a:t>
                      </a:r>
                      <a:r>
                        <a:rPr lang="en-US" sz="18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transitions.</a:t>
                      </a:r>
                      <a:endParaRPr lang="en-US" sz="18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2000" marR="72000" marT="72000" marB="72000" anchor="ctr"/>
                </a:tc>
                <a:extLst>
                  <a:ext uri="{0D108BD9-81ED-4DB2-BD59-A6C34878D82A}">
                    <a16:rowId xmlns:a16="http://schemas.microsoft.com/office/drawing/2014/main" val="2953212321"/>
                  </a:ext>
                </a:extLst>
              </a:tr>
              <a:tr h="1583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Responsibility and reflexivity</a:t>
                      </a:r>
                    </a:p>
                  </a:txBody>
                  <a:tcPr marL="180000" marR="180000" marT="72000" marB="72000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Localised Sustainable</a:t>
                      </a:r>
                      <a:r>
                        <a:rPr lang="en-US" sz="180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Development</a:t>
                      </a: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Goals (SDGs) as </a:t>
                      </a:r>
                      <a:r>
                        <a:rPr lang="en-US" sz="18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 compass helping S3 to navigate difficult ethical and moral choices while considering short- and long-term sustainability impacts </a:t>
                      </a: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of </a:t>
                      </a:r>
                      <a:r>
                        <a:rPr lang="en-US" sz="18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its priorities and </a:t>
                      </a: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actions</a:t>
                      </a:r>
                      <a:endParaRPr lang="en-US" sz="18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Nurture</a:t>
                      </a:r>
                      <a:r>
                        <a:rPr lang="en-US" sz="180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learning </a:t>
                      </a:r>
                      <a:r>
                        <a:rPr lang="en-US" sz="180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and reflexivity about possible impacts of transition on vulnerable groups and territories (‘just transitions</a:t>
                      </a:r>
                      <a:r>
                        <a:rPr lang="en-US" sz="18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Calibri Light" panose="020F0302020204030204" pitchFamily="34" charset="0"/>
                        </a:rPr>
                        <a:t>’).</a:t>
                      </a:r>
                      <a:endParaRPr lang="en-US" sz="1800" kern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72000" marR="72000" marT="72000" marB="72000" anchor="ctr"/>
                </a:tc>
                <a:extLst>
                  <a:ext uri="{0D108BD9-81ED-4DB2-BD59-A6C34878D82A}">
                    <a16:rowId xmlns:a16="http://schemas.microsoft.com/office/drawing/2014/main" val="2758299537"/>
                  </a:ext>
                </a:extLst>
              </a:tr>
            </a:tbl>
          </a:graphicData>
        </a:graphic>
      </p:graphicFrame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17585" y="6010002"/>
            <a:ext cx="296748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GB" altLang="en-US" sz="1000" dirty="0">
                <a:latin typeface="Avenir Next LT Pro" pitchFamily="34" charset="0"/>
              </a:rPr>
              <a:t>Source: </a:t>
            </a:r>
            <a:r>
              <a:rPr lang="en-GB" altLang="en-US" sz="1000" dirty="0" smtClean="0">
                <a:latin typeface="Avenir Next LT Pro" pitchFamily="34" charset="0"/>
              </a:rPr>
              <a:t>Adapted from Miedzinski </a:t>
            </a:r>
            <a:r>
              <a:rPr lang="en-GB" altLang="en-US" sz="1000" dirty="0">
                <a:latin typeface="Avenir Next LT Pro" pitchFamily="34" charset="0"/>
              </a:rPr>
              <a:t>et al. </a:t>
            </a:r>
            <a:r>
              <a:rPr lang="en-GB" altLang="en-US" sz="1000" dirty="0" smtClean="0">
                <a:latin typeface="Avenir Next LT Pro" pitchFamily="34" charset="0"/>
              </a:rPr>
              <a:t>(2021)</a:t>
            </a:r>
            <a:endParaRPr lang="en-GB" altLang="en-US" sz="1000" dirty="0">
              <a:latin typeface="Avenir Next LT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0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.potx" id="{4E874F3A-6BB1-4334-AA3C-CB69D53C2FB0}" vid="{CFDAC62F-BBD6-4674-995E-7A3058955A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1435</TotalTime>
  <Words>2797</Words>
  <Application>Microsoft Office PowerPoint</Application>
  <PresentationFormat>Widescreen</PresentationFormat>
  <Paragraphs>244</Paragraphs>
  <Slides>34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Avenir Next LT Pro</vt:lpstr>
      <vt:lpstr>Calibri</vt:lpstr>
      <vt:lpstr>Calibri Light</vt:lpstr>
      <vt:lpstr>Times New Roman</vt:lpstr>
      <vt:lpstr>Office Theme</vt:lpstr>
      <vt:lpstr>Mission-oriented innovation policies  and implications for S3</vt:lpstr>
      <vt:lpstr>This presentation</vt:lpstr>
      <vt:lpstr>Setting the scene: Can smart specialisation and missions fit together?</vt:lpstr>
      <vt:lpstr>Revisiting boundaries of innovation policy</vt:lpstr>
      <vt:lpstr>Mission-oriented policy approaches have evolved to address societal challenges</vt:lpstr>
      <vt:lpstr>OECD  Mission Action Lab</vt:lpstr>
      <vt:lpstr>Smart specialisation in a nutshell</vt:lpstr>
      <vt:lpstr>Is S3 fit for supporting transformative innovation?</vt:lpstr>
      <vt:lpstr>Reimagining S3 for transformative innovation policy</vt:lpstr>
      <vt:lpstr>Drawing lessons for S3 from research  on sustainability transitions</vt:lpstr>
      <vt:lpstr>Reorienting S3 towards societal challenges  is possible but requires policy innovation</vt:lpstr>
      <vt:lpstr>Zooming out: Mapping regional  and local involvement in EU missions</vt:lpstr>
      <vt:lpstr>Regional and local dimension of EU missions</vt:lpstr>
      <vt:lpstr>Mapping regional engagement in the EU missions </vt:lpstr>
      <vt:lpstr>PowerPoint Presentation</vt:lpstr>
      <vt:lpstr>PowerPoint Presentation</vt:lpstr>
      <vt:lpstr>PowerPoint Presentation</vt:lpstr>
      <vt:lpstr>Key findings and messages</vt:lpstr>
      <vt:lpstr>PowerPoint Presentation</vt:lpstr>
      <vt:lpstr>Zooming in: Mission-oriented approach in the Czech and Catalan smart specialization strategies</vt:lpstr>
      <vt:lpstr>S3 missions in the Czech national S3:  Missions as a challenge-oriented framework</vt:lpstr>
      <vt:lpstr>PowerPoint Presentation</vt:lpstr>
      <vt:lpstr>PowerPoint Presentation</vt:lpstr>
      <vt:lpstr>Missions in the Czech S3:  Embedding missions in S3 in practice</vt:lpstr>
      <vt:lpstr>Catalonia’s RIS3CAT 2030:  Shared agendas as ecosystem-based missions </vt:lpstr>
      <vt:lpstr>RIS3CAT 2030: the logic of action</vt:lpstr>
      <vt:lpstr>Shared agendas as ecosystem-based missions </vt:lpstr>
      <vt:lpstr>Shared agenda in Lleida, Pyrenees and Aran</vt:lpstr>
      <vt:lpstr>Zooming out: Challenge-oriented approach and EU Cohesion Policy</vt:lpstr>
      <vt:lpstr>Could challenge-oriented approach reinvigorate regional policy?</vt:lpstr>
      <vt:lpstr>Towards challenge-oriented transformative regional innovation strategies</vt:lpstr>
      <vt:lpstr>Selected JRC publications</vt:lpstr>
      <vt:lpstr>Thank you</vt:lpstr>
      <vt:lpstr>Keep in touch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MIEDZINSKI Michal (JRC-SEVILLA)</dc:creator>
  <cp:lastModifiedBy>MIEDZINSKI Michal (JRC-SEVILLA)</cp:lastModifiedBy>
  <cp:revision>101</cp:revision>
  <dcterms:created xsi:type="dcterms:W3CDTF">2025-01-29T11:38:23Z</dcterms:created>
  <dcterms:modified xsi:type="dcterms:W3CDTF">2025-01-30T15:41:00Z</dcterms:modified>
</cp:coreProperties>
</file>