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90" r:id="rId2"/>
  </p:sldMasterIdLst>
  <p:notesMasterIdLst>
    <p:notesMasterId r:id="rId10"/>
  </p:notesMasterIdLst>
  <p:handoutMasterIdLst>
    <p:handoutMasterId r:id="rId11"/>
  </p:handoutMasterIdLst>
  <p:sldIdLst>
    <p:sldId id="324" r:id="rId3"/>
    <p:sldId id="376" r:id="rId4"/>
    <p:sldId id="377" r:id="rId5"/>
    <p:sldId id="378" r:id="rId6"/>
    <p:sldId id="380" r:id="rId7"/>
    <p:sldId id="381" r:id="rId8"/>
    <p:sldId id="383" r:id="rId9"/>
  </p:sldIdLst>
  <p:sldSz cx="9144000" cy="5145088"/>
  <p:notesSz cx="6797675" cy="9928225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 autoAdjust="0"/>
    <p:restoredTop sz="94665"/>
  </p:normalViewPr>
  <p:slideViewPr>
    <p:cSldViewPr>
      <p:cViewPr>
        <p:scale>
          <a:sx n="100" d="100"/>
          <a:sy n="100" d="100"/>
        </p:scale>
        <p:origin x="-1014" y="-25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7ACCE-F377-4A63-B41D-0849261FB78B}" type="datetimeFigureOut">
              <a:rPr lang="el-GR" smtClean="0"/>
              <a:t>21/10/2019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102A9-D4C0-4451-B181-0793AB17BA5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193699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E31C7-8ED3-4FEF-AD58-40D0BBF02E88}" type="datetimeFigureOut">
              <a:rPr lang="el-GR" smtClean="0"/>
              <a:t>21/10/2019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981EBC-50BD-4A3B-AAB4-D8C9762322F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1181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8818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3280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46428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437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10023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6709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78942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57774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9916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509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166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021105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9694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9771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6910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562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366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61987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395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617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122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03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JECTS\Parousiaseis\Dimosiotita_2014\templ_mesa_2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" b="13589"/>
          <a:stretch/>
        </p:blipFill>
        <p:spPr bwMode="auto">
          <a:xfrm>
            <a:off x="-1" y="0"/>
            <a:ext cx="9144000" cy="44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ODUser\Desktop\EU_EDET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0" y="4516760"/>
            <a:ext cx="1763688" cy="58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PROJECTS\NEW PERIOD site\new ESPA logo\ESPA1420_rgb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959" y="4473327"/>
            <a:ext cx="1044624" cy="62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templ_plain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1286049"/>
          </a:xfrm>
        </p:spPr>
        <p:txBody>
          <a:bodyPr/>
          <a:lstStyle/>
          <a:p>
            <a:endParaRPr lang="el-GR" sz="36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98426"/>
            <a:ext cx="8229600" cy="4497388"/>
          </a:xfrm>
        </p:spPr>
        <p:txBody>
          <a:bodyPr/>
          <a:lstStyle/>
          <a:p>
            <a:pPr marL="0" indent="0" algn="ctr">
              <a:buNone/>
            </a:pPr>
            <a:r>
              <a:rPr lang="el-GR" sz="3600" b="1" dirty="0"/>
              <a:t/>
            </a:r>
            <a:br>
              <a:rPr lang="el-GR" sz="3600" b="1" dirty="0"/>
            </a:br>
            <a:endParaRPr lang="el-GR" sz="3600" b="1" dirty="0" smtClean="0"/>
          </a:p>
          <a:p>
            <a:pPr marL="0" indent="0" algn="ctr">
              <a:buNone/>
            </a:pPr>
            <a:endParaRPr lang="el-GR" altLang="en-US" sz="1800" b="1" dirty="0" smtClean="0"/>
          </a:p>
          <a:p>
            <a:pPr marL="0" indent="0" algn="ctr">
              <a:buNone/>
            </a:pPr>
            <a:r>
              <a:rPr lang="el-GR" altLang="en-US" sz="2800" b="1" dirty="0" smtClean="0"/>
              <a:t>Η επιχειρηματικότητα στην προγραμματική περίοδο 2021-2027</a:t>
            </a:r>
          </a:p>
          <a:p>
            <a:pPr marL="0" indent="0" algn="ctr" eaLnBrk="1" hangingPunct="1">
              <a:buNone/>
            </a:pPr>
            <a:r>
              <a:rPr lang="el-GR" sz="2200" b="1" dirty="0" smtClean="0">
                <a:solidFill>
                  <a:schemeClr val="tx2"/>
                </a:solidFill>
                <a:latin typeface="Calibri" pitchFamily="34" charset="0"/>
              </a:rPr>
              <a:t>84η </a:t>
            </a:r>
            <a:r>
              <a:rPr lang="el-GR" altLang="en-US" sz="2200" b="1" dirty="0">
                <a:solidFill>
                  <a:schemeClr val="tx2"/>
                </a:solidFill>
                <a:latin typeface="Calibri" pitchFamily="34" charset="0"/>
              </a:rPr>
              <a:t>Διεθνής </a:t>
            </a:r>
            <a:r>
              <a:rPr lang="el-GR" altLang="en-US" sz="2200" b="1" dirty="0" smtClean="0">
                <a:solidFill>
                  <a:schemeClr val="tx2"/>
                </a:solidFill>
                <a:latin typeface="Calibri" pitchFamily="34" charset="0"/>
              </a:rPr>
              <a:t>Έκθεση Θεσσαλονίκης</a:t>
            </a:r>
            <a:endParaRPr lang="en-US" altLang="en-US" sz="22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0" indent="0" algn="ctr" eaLnBrk="1" hangingPunct="1">
              <a:buNone/>
            </a:pPr>
            <a:r>
              <a:rPr lang="el-GR" altLang="en-US" sz="2200" dirty="0" smtClean="0">
                <a:solidFill>
                  <a:schemeClr val="tx2"/>
                </a:solidFill>
                <a:latin typeface="Calibri" pitchFamily="34" charset="0"/>
              </a:rPr>
              <a:t>8 Σεπτεμβρίου 2019</a:t>
            </a:r>
            <a:endParaRPr lang="en-US" altLang="en-US" sz="2200" dirty="0" smtClean="0">
              <a:solidFill>
                <a:srgbClr val="4D4D4D"/>
              </a:solidFill>
              <a:latin typeface="Calibri" pitchFamily="34" charset="0"/>
            </a:endParaRPr>
          </a:p>
          <a:p>
            <a:pPr marL="0" indent="0" algn="ctr" eaLnBrk="1" hangingPunct="1">
              <a:buNone/>
            </a:pPr>
            <a:r>
              <a:rPr lang="el-GR" altLang="en-US" sz="2200" dirty="0" smtClean="0">
                <a:solidFill>
                  <a:srgbClr val="4D4D4D"/>
                </a:solidFill>
                <a:latin typeface="Calibri" pitchFamily="34" charset="0"/>
              </a:rPr>
              <a:t>Μαρία Κωστοπούλου</a:t>
            </a:r>
            <a:endParaRPr lang="el-GR" altLang="en-US" sz="2200" dirty="0">
              <a:solidFill>
                <a:srgbClr val="4D4D4D"/>
              </a:solidFill>
              <a:latin typeface="Calibri" pitchFamily="34" charset="0"/>
            </a:endParaRPr>
          </a:p>
          <a:p>
            <a:pPr marL="0" indent="0" algn="ctr" eaLnBrk="1" hangingPunct="1">
              <a:buNone/>
            </a:pPr>
            <a:r>
              <a:rPr lang="el-GR" altLang="en-US" sz="2200" dirty="0" smtClean="0">
                <a:solidFill>
                  <a:srgbClr val="4D4D4D"/>
                </a:solidFill>
                <a:latin typeface="Calibri" pitchFamily="34" charset="0"/>
              </a:rPr>
              <a:t>Αναπληρώτρια Προϊσταμένη της Ειδική </a:t>
            </a:r>
            <a:r>
              <a:rPr lang="el-GR" altLang="en-US" sz="2200" dirty="0">
                <a:solidFill>
                  <a:srgbClr val="4D4D4D"/>
                </a:solidFill>
                <a:latin typeface="Calibri" pitchFamily="34" charset="0"/>
              </a:rPr>
              <a:t>Υπηρεσία Στρατηγικής, Σχεδιασμού  και Αξιολόγησης </a:t>
            </a:r>
          </a:p>
          <a:p>
            <a:pPr algn="ctr" eaLnBrk="1" hangingPunct="1"/>
            <a:endParaRPr lang="el-GR" altLang="en-US" sz="2000" dirty="0">
              <a:solidFill>
                <a:schemeClr val="tx2"/>
              </a:solidFill>
              <a:latin typeface="Calibri" pitchFamily="34" charset="0"/>
            </a:endParaRPr>
          </a:p>
          <a:p>
            <a:pPr algn="ctr" eaLnBrk="1" hangingPunct="1"/>
            <a:endParaRPr lang="el-GR" altLang="en-US" dirty="0">
              <a:solidFill>
                <a:schemeClr val="tx2"/>
              </a:solidFill>
              <a:latin typeface="Calibri" pitchFamily="34" charset="0"/>
            </a:endParaRPr>
          </a:p>
          <a:p>
            <a:pPr algn="ctr" eaLnBrk="1" hangingPunct="1"/>
            <a:endParaRPr lang="el-GR" altLang="en-US" sz="4000" dirty="0">
              <a:solidFill>
                <a:srgbClr val="4D4D4D"/>
              </a:solidFill>
              <a:latin typeface="Calibri" pitchFamily="34" charset="0"/>
            </a:endParaRP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l-GR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12304"/>
            <a:ext cx="235267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77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/>
              <a:t>5 Στόχοι Πολιτικής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el-GR" sz="2400" dirty="0" smtClean="0"/>
              <a:t>Μια εξυπνότερη Ευρώπη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sz="2400" dirty="0" smtClean="0"/>
              <a:t>Μια πιο πράσινη Ευρώπη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sz="2400" dirty="0"/>
              <a:t>Μια πιο διασυνδεδεμένη </a:t>
            </a:r>
            <a:r>
              <a:rPr lang="el-GR" sz="2400" dirty="0" smtClean="0"/>
              <a:t>Ευρώπη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sz="2400" dirty="0"/>
              <a:t>Μια πιο κοινωνική </a:t>
            </a:r>
            <a:r>
              <a:rPr lang="el-GR" sz="2400" dirty="0" smtClean="0"/>
              <a:t>Ευρώπη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sz="2400" b="1" dirty="0">
                <a:solidFill>
                  <a:srgbClr val="FF0000"/>
                </a:solidFill>
              </a:rPr>
              <a:t>Μια Ευρώπη πιο κοντά στους πολίτες της</a:t>
            </a:r>
            <a:endParaRPr lang="el-GR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l-GR" sz="2200" dirty="0"/>
          </a:p>
        </p:txBody>
      </p:sp>
    </p:spTree>
    <p:extLst>
      <p:ext uri="{BB962C8B-B14F-4D97-AF65-F5344CB8AC3E}">
        <p14:creationId xmlns:p14="http://schemas.microsoft.com/office/powerpoint/2010/main" val="4283082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/>
              <a:t>Ειδικοί Στόχοι ΕΤΠΑ στο πλαίσιο του Στόχου Πολιτικής 1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z="2400" dirty="0" smtClean="0"/>
              <a:t>Ενίσχυση των ικανοτήτων έρευνας και καινοτομίας και αξιοποίηση των προηγμένων τεχνολογιών.</a:t>
            </a:r>
          </a:p>
          <a:p>
            <a:pPr lvl="0"/>
            <a:r>
              <a:rPr lang="el-GR" sz="2400" dirty="0" smtClean="0"/>
              <a:t>Εκμετάλλευση των οφελών της ψηφιοποίησης για τους πολίτες, τις επιχειρήσεις και τις κυβερνήσεις.</a:t>
            </a:r>
          </a:p>
          <a:p>
            <a:pPr lvl="0"/>
            <a:r>
              <a:rPr lang="el-GR" sz="2400" dirty="0" smtClean="0"/>
              <a:t>Ενίσχυση της ανάπτυξης και της ανταγωνιστικότητας των ΜΜΕ.</a:t>
            </a:r>
          </a:p>
          <a:p>
            <a:pPr lvl="0"/>
            <a:r>
              <a:rPr lang="el-GR" sz="2400" dirty="0" smtClean="0"/>
              <a:t>Ανάπτυξη δεξιοτήτων για την έξυπνη εξειδίκευση, τη βιομηχανική μετάβαση και την επιχειρηματικότητα.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981635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/>
              <a:t>Ειδικοί Στόχοι ΕΤΠΑ στο πλαίσιο του Στόχου Πολιτικής 2 σχετικοί με την επιχειρηματικότητα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z="2400" dirty="0" smtClean="0"/>
              <a:t>Προώθηση μέτρων ενεργειακής απόδοσης.</a:t>
            </a:r>
          </a:p>
          <a:p>
            <a:pPr lvl="0"/>
            <a:r>
              <a:rPr lang="el-GR" sz="2400" dirty="0" smtClean="0"/>
              <a:t>Προαγωγή των ανανεώσιμων πηγών ενέργειας.</a:t>
            </a:r>
          </a:p>
          <a:p>
            <a:pPr lvl="0"/>
            <a:r>
              <a:rPr lang="el-GR" sz="2400" dirty="0" smtClean="0"/>
              <a:t>Ανάπτυξη έξυπνων ενεργειακών συστημάτων, δικτύων και εξοπλισμού αποθήκευσης σε τοπικό επίπεδο.</a:t>
            </a:r>
          </a:p>
          <a:p>
            <a:pPr lvl="0"/>
            <a:r>
              <a:rPr lang="el-GR" sz="2400" dirty="0" smtClean="0">
                <a:solidFill>
                  <a:srgbClr val="C00000"/>
                </a:solidFill>
              </a:rPr>
              <a:t>Προώθηση της μετάβασης σε μια κυκλική οικονομία.</a:t>
            </a:r>
          </a:p>
          <a:p>
            <a:pPr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299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/>
              <a:t>Θεματική συγκέντρωση ΕΤΠΑ</a:t>
            </a:r>
            <a:endParaRPr lang="el-GR" sz="2800" b="1" dirty="0"/>
          </a:p>
        </p:txBody>
      </p:sp>
      <p:graphicFrame>
        <p:nvGraphicFramePr>
          <p:cNvPr id="4" name="3 - Θέση περιεχομένου"/>
          <p:cNvGraphicFramePr>
            <a:graphicFrameLocks noGrp="1"/>
          </p:cNvGraphicFramePr>
          <p:nvPr>
            <p:ph idx="1"/>
          </p:nvPr>
        </p:nvGraphicFramePr>
        <p:xfrm>
          <a:off x="457200" y="988367"/>
          <a:ext cx="8229600" cy="32373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/>
                <a:gridCol w="2743200"/>
                <a:gridCol w="2743200"/>
              </a:tblGrid>
              <a:tr h="1417678">
                <a:tc>
                  <a:txBody>
                    <a:bodyPr/>
                    <a:lstStyle/>
                    <a:p>
                      <a:r>
                        <a:rPr lang="el-GR" dirty="0" smtClean="0"/>
                        <a:t>Χώρες  με Ακαθάριστο Εθνικό Εισόδημα (ως ποσοστό του μέσου όρου της ΕΕ)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Ελάχιστο ποσοστό πόρων του ΕΤΠΑ που διατίθεται για τον</a:t>
                      </a:r>
                      <a:r>
                        <a:rPr lang="el-GR" baseline="0" dirty="0" smtClean="0"/>
                        <a:t> Στόχο Πολιτικής  1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 smtClean="0"/>
                        <a:t>Ελάχιστο ποσοστό πόρων του ΕΤΠΑ που διατίθεται για τον</a:t>
                      </a:r>
                      <a:r>
                        <a:rPr lang="el-GR" baseline="0" dirty="0" smtClean="0"/>
                        <a:t> Στόχο Πολιτικής  2</a:t>
                      </a:r>
                      <a:endParaRPr lang="el-GR" dirty="0" smtClean="0"/>
                    </a:p>
                    <a:p>
                      <a:endParaRPr lang="el-GR" dirty="0"/>
                    </a:p>
                  </a:txBody>
                  <a:tcPr/>
                </a:tc>
              </a:tr>
              <a:tr h="481177">
                <a:tc>
                  <a:txBody>
                    <a:bodyPr/>
                    <a:lstStyle/>
                    <a:p>
                      <a:r>
                        <a:rPr lang="el-GR" dirty="0" smtClean="0"/>
                        <a:t>Κάτω του 75%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35%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30%</a:t>
                      </a:r>
                      <a:endParaRPr lang="el-GR" dirty="0"/>
                    </a:p>
                  </a:txBody>
                  <a:tcPr/>
                </a:tc>
              </a:tr>
              <a:tr h="653031">
                <a:tc>
                  <a:txBody>
                    <a:bodyPr/>
                    <a:lstStyle/>
                    <a:p>
                      <a:r>
                        <a:rPr lang="el-GR" dirty="0" smtClean="0"/>
                        <a:t>Μεταξύ του 75% και του 100%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45%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30%</a:t>
                      </a:r>
                      <a:endParaRPr lang="el-GR" dirty="0"/>
                    </a:p>
                  </a:txBody>
                  <a:tcPr/>
                </a:tc>
              </a:tr>
              <a:tr h="381802">
                <a:tc>
                  <a:txBody>
                    <a:bodyPr/>
                    <a:lstStyle/>
                    <a:p>
                      <a:r>
                        <a:rPr lang="el-GR" dirty="0" smtClean="0"/>
                        <a:t>Άνω του 100%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60%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Οι Στόχοι Πολιτικής 1 και 2 τουλάχιστον 85%.</a:t>
                      </a:r>
                      <a:endParaRPr lang="el-G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310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b="1" dirty="0" smtClean="0"/>
              <a:t>Διαθέσιμοι πόροι</a:t>
            </a:r>
            <a:r>
              <a:rPr lang="en-US" sz="2800" b="1" dirty="0" smtClean="0"/>
              <a:t> </a:t>
            </a:r>
            <a:r>
              <a:rPr lang="el-GR" sz="2800" b="1" dirty="0" smtClean="0"/>
              <a:t>για την περίοδο 2021-2027  -πρόταση Ευρωπαϊκής Επιτροπής</a:t>
            </a:r>
            <a:endParaRPr lang="el-GR" sz="2800" b="1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2300" dirty="0" smtClean="0"/>
              <a:t>Πόροι διαθέσιμοι για την Ελλάδα</a:t>
            </a:r>
            <a:r>
              <a:rPr lang="en-US" sz="2300" dirty="0" smtClean="0"/>
              <a:t> </a:t>
            </a:r>
            <a:r>
              <a:rPr lang="el-GR" sz="2300" dirty="0" smtClean="0"/>
              <a:t>από τα Ταμεία</a:t>
            </a:r>
            <a:r>
              <a:rPr lang="en-US" sz="2300" dirty="0" smtClean="0"/>
              <a:t>:</a:t>
            </a:r>
            <a:r>
              <a:rPr lang="el-GR" sz="2300" dirty="0" smtClean="0"/>
              <a:t> 19.138 </a:t>
            </a:r>
            <a:r>
              <a:rPr lang="el-GR" sz="2300" dirty="0"/>
              <a:t>εκατ. ευρώ σε σταθερές τιμές του 2018 ή 21.582 εκατ. ευρώ σε τρέχουσες </a:t>
            </a:r>
            <a:r>
              <a:rPr lang="el-GR" sz="2300" dirty="0" smtClean="0"/>
              <a:t>τιμές.</a:t>
            </a:r>
            <a:endParaRPr lang="el-GR" sz="2300" dirty="0"/>
          </a:p>
          <a:p>
            <a:r>
              <a:rPr lang="el-GR" sz="2300" dirty="0" smtClean="0"/>
              <a:t>Πόροι ΕΤΠΑ</a:t>
            </a:r>
            <a:r>
              <a:rPr lang="en-US" sz="2300" dirty="0" smtClean="0"/>
              <a:t>: </a:t>
            </a:r>
            <a:r>
              <a:rPr lang="el-GR" sz="2300" dirty="0" smtClean="0"/>
              <a:t>10.222 </a:t>
            </a:r>
            <a:r>
              <a:rPr lang="el-GR" sz="2300" dirty="0"/>
              <a:t>εκατ. ευρώ σε σταθερές τιμές του 2018 ή 11.528 εκατ. ευρώ σε τρέχουσες τιμές.</a:t>
            </a:r>
          </a:p>
          <a:p>
            <a:r>
              <a:rPr lang="el-GR" sz="2300" dirty="0" smtClean="0"/>
              <a:t>Ελάχιστοι πόροι του ΕΤΠΑ για τον Στόχο </a:t>
            </a:r>
            <a:r>
              <a:rPr lang="el-GR" sz="2300" dirty="0"/>
              <a:t>Πολιτικής </a:t>
            </a:r>
            <a:r>
              <a:rPr lang="el-GR" sz="2300" dirty="0" smtClean="0"/>
              <a:t>1</a:t>
            </a:r>
            <a:r>
              <a:rPr lang="en-US" sz="2300" dirty="0" smtClean="0"/>
              <a:t>:</a:t>
            </a:r>
            <a:r>
              <a:rPr lang="el-GR" sz="2300" dirty="0" smtClean="0"/>
              <a:t> </a:t>
            </a:r>
            <a:r>
              <a:rPr lang="el-GR" sz="2300" dirty="0"/>
              <a:t>3.577,7 εκατ. ευρώ σε σταθερές τιμές του 2018 ή 4.034,8 εκατ. ευρώ σε τρέχουσες τιμές. Στο ποσό αυτό πρέπει να προστεθεί και η εθνική δημόσια </a:t>
            </a:r>
            <a:r>
              <a:rPr lang="el-GR" sz="2300" dirty="0" smtClean="0"/>
              <a:t>δαπάνη.</a:t>
            </a:r>
            <a:endParaRPr lang="el-GR" sz="23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4097389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72594"/>
          </a:xfrm>
        </p:spPr>
        <p:txBody>
          <a:bodyPr/>
          <a:lstStyle/>
          <a:p>
            <a:pPr marL="0" indent="0" algn="ctr">
              <a:buNone/>
            </a:pPr>
            <a:endParaRPr lang="el-GR" sz="2800" b="1" dirty="0"/>
          </a:p>
          <a:p>
            <a:pPr marL="0" indent="0" algn="ctr">
              <a:buNone/>
            </a:pPr>
            <a:r>
              <a:rPr lang="el-GR" sz="2800" dirty="0" smtClean="0"/>
              <a:t>Ευχαριστώ πολύ για την προσοχή σας</a:t>
            </a:r>
            <a:r>
              <a:rPr lang="en-US" sz="2800" dirty="0" smtClean="0"/>
              <a:t>.</a:t>
            </a:r>
            <a:endParaRPr lang="el-GR" sz="2800" dirty="0" smtClean="0"/>
          </a:p>
          <a:p>
            <a:pPr marL="0" indent="0" algn="ctr">
              <a:buNone/>
            </a:pPr>
            <a:r>
              <a:rPr lang="en-US" sz="2800" dirty="0" smtClean="0"/>
              <a:t>mkostopoulou@mnec.gr</a:t>
            </a:r>
            <a:endParaRPr lang="el-GR" sz="2800" dirty="0" smtClean="0"/>
          </a:p>
        </p:txBody>
      </p:sp>
    </p:spTree>
    <p:extLst>
      <p:ext uri="{BB962C8B-B14F-4D97-AF65-F5344CB8AC3E}">
        <p14:creationId xmlns:p14="http://schemas.microsoft.com/office/powerpoint/2010/main" val="171060107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l-G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l-G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l-G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altLang="el-G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7106</TotalTime>
  <Words>311</Words>
  <Application>Microsoft Office PowerPoint</Application>
  <PresentationFormat>Προσαρμογή</PresentationFormat>
  <Paragraphs>46</Paragraphs>
  <Slides>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2</vt:i4>
      </vt:variant>
      <vt:variant>
        <vt:lpstr>Τίτλοι διαφανειών</vt:lpstr>
      </vt:variant>
      <vt:variant>
        <vt:i4>7</vt:i4>
      </vt:variant>
    </vt:vector>
  </HeadingPairs>
  <TitlesOfParts>
    <vt:vector size="9" baseType="lpstr">
      <vt:lpstr>Custom Design</vt:lpstr>
      <vt:lpstr>1_Custom Design</vt:lpstr>
      <vt:lpstr>Παρουσίαση του PowerPoint</vt:lpstr>
      <vt:lpstr>5 Στόχοι Πολιτικής</vt:lpstr>
      <vt:lpstr>Ειδικοί Στόχοι ΕΤΠΑ στο πλαίσιο του Στόχου Πολιτικής 1</vt:lpstr>
      <vt:lpstr>Ειδικοί Στόχοι ΕΤΠΑ στο πλαίσιο του Στόχου Πολιτικής 2 σχετικοί με την επιχειρηματικότητα</vt:lpstr>
      <vt:lpstr>Θεματική συγκέντρωση ΕΤΠΑ</vt:lpstr>
      <vt:lpstr>Διαθέσιμοι πόροι για την περίοδο 2021-2027  -πρόταση Ευρωπαϊκής Επιτροπής</vt:lpstr>
      <vt:lpstr>Παρουσίαση του PowerPoint</vt:lpstr>
    </vt:vector>
  </TitlesOfParts>
  <Company>MOD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dikal</dc:creator>
  <cp:lastModifiedBy>Κωστοπούλου, Μαρία</cp:lastModifiedBy>
  <cp:revision>512</cp:revision>
  <cp:lastPrinted>2017-05-11T13:44:49Z</cp:lastPrinted>
  <dcterms:created xsi:type="dcterms:W3CDTF">2013-11-14T10:46:32Z</dcterms:created>
  <dcterms:modified xsi:type="dcterms:W3CDTF">2019-10-21T06:55:35Z</dcterms:modified>
</cp:coreProperties>
</file>