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3" r:id="rId1"/>
    <p:sldMasterId id="2147483675" r:id="rId2"/>
    <p:sldMasterId id="2147483678" r:id="rId3"/>
  </p:sldMasterIdLst>
  <p:notesMasterIdLst>
    <p:notesMasterId r:id="rId21"/>
  </p:notesMasterIdLst>
  <p:sldIdLst>
    <p:sldId id="260" r:id="rId4"/>
    <p:sldId id="392" r:id="rId5"/>
    <p:sldId id="411" r:id="rId6"/>
    <p:sldId id="410" r:id="rId7"/>
    <p:sldId id="404" r:id="rId8"/>
    <p:sldId id="378" r:id="rId9"/>
    <p:sldId id="408" r:id="rId10"/>
    <p:sldId id="395" r:id="rId11"/>
    <p:sldId id="409" r:id="rId12"/>
    <p:sldId id="407" r:id="rId13"/>
    <p:sldId id="406" r:id="rId14"/>
    <p:sldId id="402" r:id="rId15"/>
    <p:sldId id="405" r:id="rId16"/>
    <p:sldId id="401" r:id="rId17"/>
    <p:sldId id="399" r:id="rId18"/>
    <p:sldId id="412" r:id="rId19"/>
    <p:sldId id="270" r:id="rId20"/>
  </p:sldIdLst>
  <p:sldSz cx="24239538" cy="13716000"/>
  <p:notesSz cx="6797675" cy="9928225"/>
  <p:embeddedFontLst>
    <p:embeddedFont>
      <p:font typeface="Myriad Pro" panose="020B0503030403020204" charset="0"/>
      <p:regular r:id="rId22"/>
      <p:bold r:id="rId23"/>
      <p:boldItalic r:id="rId24"/>
    </p:embeddedFont>
    <p:embeddedFont>
      <p:font typeface="Myriad Pro Cond" panose="020B0506030403020204" charset="0"/>
      <p:regular r:id="rId25"/>
      <p:bold r:id="rId26"/>
      <p:italic r:id="rId27"/>
      <p:boldItalic r:id="rId28"/>
    </p:embeddedFont>
    <p:embeddedFont>
      <p:font typeface="Myriad Pro Light" panose="020B0403030403020204" charset="0"/>
      <p:regular r:id="rId29"/>
      <p:bold r:id="rId30"/>
      <p:boldItalic r:id="rId31"/>
    </p:embeddedFont>
    <p:embeddedFont>
      <p:font typeface="Trebuchet MS" panose="020B0603020202020204" pitchFamily="34" charset="0"/>
      <p:regular r:id="rId32"/>
      <p:bold r:id="rId33"/>
      <p:italic r:id="rId34"/>
      <p:boldItalic r:id="rId35"/>
    </p:embeddedFont>
  </p:embeddedFontLst>
  <p:defaultTextStyle>
    <a:defPPr>
      <a:defRPr lang="el-GR"/>
    </a:defPPr>
    <a:lvl1pPr marL="0" algn="l" defTabSz="1821805" rtl="0" eaLnBrk="1" latinLnBrk="0" hangingPunct="1">
      <a:defRPr sz="3586" kern="1200">
        <a:solidFill>
          <a:schemeClr val="tx1"/>
        </a:solidFill>
        <a:latin typeface="+mn-lt"/>
        <a:ea typeface="+mn-ea"/>
        <a:cs typeface="+mn-cs"/>
      </a:defRPr>
    </a:lvl1pPr>
    <a:lvl2pPr marL="910903" algn="l" defTabSz="1821805" rtl="0" eaLnBrk="1" latinLnBrk="0" hangingPunct="1">
      <a:defRPr sz="3586" kern="1200">
        <a:solidFill>
          <a:schemeClr val="tx1"/>
        </a:solidFill>
        <a:latin typeface="+mn-lt"/>
        <a:ea typeface="+mn-ea"/>
        <a:cs typeface="+mn-cs"/>
      </a:defRPr>
    </a:lvl2pPr>
    <a:lvl3pPr marL="1821805" algn="l" defTabSz="1821805" rtl="0" eaLnBrk="1" latinLnBrk="0" hangingPunct="1">
      <a:defRPr sz="3586" kern="1200">
        <a:solidFill>
          <a:schemeClr val="tx1"/>
        </a:solidFill>
        <a:latin typeface="+mn-lt"/>
        <a:ea typeface="+mn-ea"/>
        <a:cs typeface="+mn-cs"/>
      </a:defRPr>
    </a:lvl3pPr>
    <a:lvl4pPr marL="2732708" algn="l" defTabSz="1821805" rtl="0" eaLnBrk="1" latinLnBrk="0" hangingPunct="1">
      <a:defRPr sz="3586" kern="1200">
        <a:solidFill>
          <a:schemeClr val="tx1"/>
        </a:solidFill>
        <a:latin typeface="+mn-lt"/>
        <a:ea typeface="+mn-ea"/>
        <a:cs typeface="+mn-cs"/>
      </a:defRPr>
    </a:lvl4pPr>
    <a:lvl5pPr marL="3643609" algn="l" defTabSz="1821805" rtl="0" eaLnBrk="1" latinLnBrk="0" hangingPunct="1">
      <a:defRPr sz="3586" kern="1200">
        <a:solidFill>
          <a:schemeClr val="tx1"/>
        </a:solidFill>
        <a:latin typeface="+mn-lt"/>
        <a:ea typeface="+mn-ea"/>
        <a:cs typeface="+mn-cs"/>
      </a:defRPr>
    </a:lvl5pPr>
    <a:lvl6pPr marL="4554513" algn="l" defTabSz="1821805" rtl="0" eaLnBrk="1" latinLnBrk="0" hangingPunct="1">
      <a:defRPr sz="3586" kern="1200">
        <a:solidFill>
          <a:schemeClr val="tx1"/>
        </a:solidFill>
        <a:latin typeface="+mn-lt"/>
        <a:ea typeface="+mn-ea"/>
        <a:cs typeface="+mn-cs"/>
      </a:defRPr>
    </a:lvl6pPr>
    <a:lvl7pPr marL="5465414" algn="l" defTabSz="1821805" rtl="0" eaLnBrk="1" latinLnBrk="0" hangingPunct="1">
      <a:defRPr sz="3586" kern="1200">
        <a:solidFill>
          <a:schemeClr val="tx1"/>
        </a:solidFill>
        <a:latin typeface="+mn-lt"/>
        <a:ea typeface="+mn-ea"/>
        <a:cs typeface="+mn-cs"/>
      </a:defRPr>
    </a:lvl7pPr>
    <a:lvl8pPr marL="6376318" algn="l" defTabSz="1821805" rtl="0" eaLnBrk="1" latinLnBrk="0" hangingPunct="1">
      <a:defRPr sz="3586" kern="1200">
        <a:solidFill>
          <a:schemeClr val="tx1"/>
        </a:solidFill>
        <a:latin typeface="+mn-lt"/>
        <a:ea typeface="+mn-ea"/>
        <a:cs typeface="+mn-cs"/>
      </a:defRPr>
    </a:lvl8pPr>
    <a:lvl9pPr marL="7287221" algn="l" defTabSz="1821805" rtl="0" eaLnBrk="1" latinLnBrk="0" hangingPunct="1">
      <a:defRPr sz="3586"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CA4C"/>
    <a:srgbClr val="0D4F8C"/>
    <a:srgbClr val="19BEDE"/>
    <a:srgbClr val="3399FF"/>
    <a:srgbClr val="2AB6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1AEAB8-D86B-4739-8736-A9737A86275D}" v="1" dt="2026-03-03T15:16:09.6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248" autoAdjust="0"/>
    <p:restoredTop sz="94660"/>
  </p:normalViewPr>
  <p:slideViewPr>
    <p:cSldViewPr snapToGrid="0">
      <p:cViewPr varScale="1">
        <p:scale>
          <a:sx n="37" d="100"/>
          <a:sy n="37" d="100"/>
        </p:scale>
        <p:origin x="1020" y="78"/>
      </p:cViewPr>
      <p:guideLst/>
    </p:cSldViewPr>
  </p:slideViewPr>
  <p:notesTextViewPr>
    <p:cViewPr>
      <p:scale>
        <a:sx n="1" d="1"/>
        <a:sy n="1" d="1"/>
      </p:scale>
      <p:origin x="0" y="0"/>
    </p:cViewPr>
  </p:notesTextViewPr>
  <p:notesViewPr>
    <p:cSldViewPr snapToGrid="0">
      <p:cViewPr varScale="1">
        <p:scale>
          <a:sx n="82" d="100"/>
          <a:sy n="82" d="100"/>
        </p:scale>
        <p:origin x="3876"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5.fntdata"/><Relationship Id="rId39" Type="http://schemas.openxmlformats.org/officeDocument/2006/relationships/tableStyles" Target="tableStyles.xml"/><Relationship Id="rId21" Type="http://schemas.openxmlformats.org/officeDocument/2006/relationships/notesMaster" Target="notesMasters/notesMaster1.xml"/><Relationship Id="rId34" Type="http://schemas.openxmlformats.org/officeDocument/2006/relationships/font" Target="fonts/font13.fnt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10.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1" y="1"/>
            <a:ext cx="2945659" cy="498135"/>
          </a:xfrm>
          <a:prstGeom prst="rect">
            <a:avLst/>
          </a:prstGeom>
        </p:spPr>
        <p:txBody>
          <a:bodyPr vert="horz" lIns="91440" tIns="45720" rIns="91440" bIns="45720" rtlCol="0"/>
          <a:lstStyle>
            <a:lvl1pPr algn="l">
              <a:defRPr sz="1200"/>
            </a:lvl1pPr>
          </a:lstStyle>
          <a:p>
            <a:endParaRPr lang="el-GR"/>
          </a:p>
        </p:txBody>
      </p:sp>
      <p:sp>
        <p:nvSpPr>
          <p:cNvPr id="3" name="Θέση ημερομηνίας 2"/>
          <p:cNvSpPr>
            <a:spLocks noGrp="1"/>
          </p:cNvSpPr>
          <p:nvPr>
            <p:ph type="dt" idx="1"/>
          </p:nvPr>
        </p:nvSpPr>
        <p:spPr>
          <a:xfrm>
            <a:off x="3850444" y="1"/>
            <a:ext cx="2945659" cy="498135"/>
          </a:xfrm>
          <a:prstGeom prst="rect">
            <a:avLst/>
          </a:prstGeom>
        </p:spPr>
        <p:txBody>
          <a:bodyPr vert="horz" lIns="91440" tIns="45720" rIns="91440" bIns="45720" rtlCol="0"/>
          <a:lstStyle>
            <a:lvl1pPr algn="r">
              <a:defRPr sz="1200"/>
            </a:lvl1pPr>
          </a:lstStyle>
          <a:p>
            <a:fld id="{CB85BDC8-5624-B640-A51D-7D100401FBD8}" type="datetimeFigureOut">
              <a:rPr lang="el-GR" smtClean="0"/>
              <a:t>4/3/2026</a:t>
            </a:fld>
            <a:endParaRPr lang="el-GR"/>
          </a:p>
        </p:txBody>
      </p:sp>
      <p:sp>
        <p:nvSpPr>
          <p:cNvPr id="4" name="Θέση εικόνας διαφάνειας 3"/>
          <p:cNvSpPr>
            <a:spLocks noGrp="1" noRot="1" noChangeAspect="1"/>
          </p:cNvSpPr>
          <p:nvPr>
            <p:ph type="sldImg" idx="2"/>
          </p:nvPr>
        </p:nvSpPr>
        <p:spPr>
          <a:xfrm>
            <a:off x="436563" y="1239838"/>
            <a:ext cx="5924550" cy="3352800"/>
          </a:xfrm>
          <a:prstGeom prst="rect">
            <a:avLst/>
          </a:prstGeom>
          <a:noFill/>
          <a:ln w="12700">
            <a:solidFill>
              <a:prstClr val="black"/>
            </a:solidFill>
          </a:ln>
        </p:spPr>
        <p:txBody>
          <a:bodyPr vert="horz" lIns="91440" tIns="45720" rIns="91440" bIns="45720" rtlCol="0" anchor="ctr"/>
          <a:lstStyle/>
          <a:p>
            <a:endParaRPr lang="el-GR"/>
          </a:p>
        </p:txBody>
      </p:sp>
      <p:sp>
        <p:nvSpPr>
          <p:cNvPr id="5" name="Θέση σημειώσεων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6" name="Θέση υποσέλιδου 5"/>
          <p:cNvSpPr>
            <a:spLocks noGrp="1"/>
          </p:cNvSpPr>
          <p:nvPr>
            <p:ph type="ftr" sz="quarter" idx="4"/>
          </p:nvPr>
        </p:nvSpPr>
        <p:spPr>
          <a:xfrm>
            <a:off x="1" y="9430091"/>
            <a:ext cx="2945659" cy="498134"/>
          </a:xfrm>
          <a:prstGeom prst="rect">
            <a:avLst/>
          </a:prstGeom>
        </p:spPr>
        <p:txBody>
          <a:bodyPr vert="horz" lIns="91440" tIns="45720" rIns="91440" bIns="45720" rtlCol="0" anchor="b"/>
          <a:lstStyle>
            <a:lvl1pPr algn="l">
              <a:defRPr sz="1200"/>
            </a:lvl1pPr>
          </a:lstStyle>
          <a:p>
            <a:endParaRPr lang="el-GR"/>
          </a:p>
        </p:txBody>
      </p:sp>
      <p:sp>
        <p:nvSpPr>
          <p:cNvPr id="7" name="Θέση αριθμού διαφάνειας 6"/>
          <p:cNvSpPr>
            <a:spLocks noGrp="1"/>
          </p:cNvSpPr>
          <p:nvPr>
            <p:ph type="sldNum" sz="quarter" idx="5"/>
          </p:nvPr>
        </p:nvSpPr>
        <p:spPr>
          <a:xfrm>
            <a:off x="3850444" y="9430091"/>
            <a:ext cx="2945659" cy="498134"/>
          </a:xfrm>
          <a:prstGeom prst="rect">
            <a:avLst/>
          </a:prstGeom>
        </p:spPr>
        <p:txBody>
          <a:bodyPr vert="horz" lIns="91440" tIns="45720" rIns="91440" bIns="45720" rtlCol="0" anchor="b"/>
          <a:lstStyle>
            <a:lvl1pPr algn="r">
              <a:defRPr sz="1200"/>
            </a:lvl1pPr>
          </a:lstStyle>
          <a:p>
            <a:fld id="{B5230455-3940-E94B-B680-5585781AEA90}" type="slidenum">
              <a:rPr lang="el-GR" smtClean="0"/>
              <a:t>‹#›</a:t>
            </a:fld>
            <a:endParaRPr lang="el-GR"/>
          </a:p>
        </p:txBody>
      </p:sp>
    </p:spTree>
    <p:extLst>
      <p:ext uri="{BB962C8B-B14F-4D97-AF65-F5344CB8AC3E}">
        <p14:creationId xmlns:p14="http://schemas.microsoft.com/office/powerpoint/2010/main" val="2891467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Διαφάνεια τίτλου">
    <p:spTree>
      <p:nvGrpSpPr>
        <p:cNvPr id="1" name=""/>
        <p:cNvGrpSpPr/>
        <p:nvPr/>
      </p:nvGrpSpPr>
      <p:grpSpPr>
        <a:xfrm>
          <a:off x="0" y="0"/>
          <a:ext cx="0" cy="0"/>
          <a:chOff x="0" y="0"/>
          <a:chExt cx="0" cy="0"/>
        </a:xfrm>
      </p:grpSpPr>
      <p:sp>
        <p:nvSpPr>
          <p:cNvPr id="4" name="Θέση ημερομηνίας 3">
            <a:extLst>
              <a:ext uri="{FF2B5EF4-FFF2-40B4-BE49-F238E27FC236}">
                <a16:creationId xmlns:a16="http://schemas.microsoft.com/office/drawing/2014/main" id="{6752D1B5-BA53-6481-474E-2EE7A6D1FF12}"/>
              </a:ext>
            </a:extLst>
          </p:cNvPr>
          <p:cNvSpPr>
            <a:spLocks noGrp="1"/>
          </p:cNvSpPr>
          <p:nvPr>
            <p:ph type="dt" sz="half" idx="10"/>
          </p:nvPr>
        </p:nvSpPr>
        <p:spPr/>
        <p:txBody>
          <a:bodyPr/>
          <a:lstStyle/>
          <a:p>
            <a:fld id="{FA18AEA9-71C6-468C-BEB2-7FB1CAECB70F}" type="datetimeFigureOut">
              <a:rPr lang="el-GR" smtClean="0"/>
              <a:t>4/3/2026</a:t>
            </a:fld>
            <a:endParaRPr lang="el-GR"/>
          </a:p>
        </p:txBody>
      </p:sp>
      <p:sp>
        <p:nvSpPr>
          <p:cNvPr id="5" name="Θέση υποσέλιδου 4">
            <a:extLst>
              <a:ext uri="{FF2B5EF4-FFF2-40B4-BE49-F238E27FC236}">
                <a16:creationId xmlns:a16="http://schemas.microsoft.com/office/drawing/2014/main" id="{DB707AFC-FF13-3D18-A576-6BFF1AD4DF51}"/>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EBA11A37-CB44-6D2D-E490-97C6255F48DB}"/>
              </a:ext>
            </a:extLst>
          </p:cNvPr>
          <p:cNvSpPr>
            <a:spLocks noGrp="1"/>
          </p:cNvSpPr>
          <p:nvPr>
            <p:ph type="sldNum" sz="quarter" idx="12"/>
          </p:nvPr>
        </p:nvSpPr>
        <p:spPr/>
        <p:txBody>
          <a:bodyPr/>
          <a:lstStyle/>
          <a:p>
            <a:fld id="{F8B1DC26-6129-45E6-B3DE-8F39747A7F71}" type="slidenum">
              <a:rPr lang="el-GR" smtClean="0"/>
              <a:t>‹#›</a:t>
            </a:fld>
            <a:endParaRPr lang="el-GR"/>
          </a:p>
        </p:txBody>
      </p:sp>
      <p:sp>
        <p:nvSpPr>
          <p:cNvPr id="7" name="Θέση τίτλου 1">
            <a:extLst>
              <a:ext uri="{FF2B5EF4-FFF2-40B4-BE49-F238E27FC236}">
                <a16:creationId xmlns:a16="http://schemas.microsoft.com/office/drawing/2014/main" id="{7E16175E-F3D0-4B46-2EE5-9C896A109045}"/>
              </a:ext>
            </a:extLst>
          </p:cNvPr>
          <p:cNvSpPr>
            <a:spLocks noGrp="1"/>
          </p:cNvSpPr>
          <p:nvPr>
            <p:ph type="title"/>
          </p:nvPr>
        </p:nvSpPr>
        <p:spPr>
          <a:xfrm>
            <a:off x="1406758" y="1775281"/>
            <a:ext cx="20906602" cy="2651126"/>
          </a:xfrm>
          <a:prstGeom prst="rect">
            <a:avLst/>
          </a:prstGeom>
        </p:spPr>
        <p:txBody>
          <a:bodyPr vert="horz" lIns="91440" tIns="45720" rIns="91440" bIns="45720" rtlCol="0" anchor="ctr">
            <a:normAutofit/>
          </a:bodyPr>
          <a:lstStyle/>
          <a:p>
            <a:r>
              <a:rPr lang="el-GR" dirty="0"/>
              <a:t>Κάντε κλικ για να επεξεργαστείτε τον τίτλο υποδείγματος</a:t>
            </a:r>
          </a:p>
        </p:txBody>
      </p:sp>
    </p:spTree>
    <p:extLst>
      <p:ext uri="{BB962C8B-B14F-4D97-AF65-F5344CB8AC3E}">
        <p14:creationId xmlns:p14="http://schemas.microsoft.com/office/powerpoint/2010/main" val="31351459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1_Μόνο τίτλο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2538F63-D0B7-F242-B11E-217E108FB75D}"/>
              </a:ext>
            </a:extLst>
          </p:cNvPr>
          <p:cNvSpPr>
            <a:spLocks noGrp="1"/>
          </p:cNvSpPr>
          <p:nvPr>
            <p:ph type="title"/>
          </p:nvPr>
        </p:nvSpPr>
        <p:spPr>
          <a:xfrm>
            <a:off x="1666468" y="730251"/>
            <a:ext cx="20906602" cy="2651126"/>
          </a:xfrm>
          <a:prstGeom prst="rect">
            <a:avLst/>
          </a:prstGeom>
        </p:spPr>
        <p:txBody>
          <a:bodyPr/>
          <a:lstStyle>
            <a:lvl1pPr>
              <a:defRPr>
                <a:solidFill>
                  <a:srgbClr val="19BEDE"/>
                </a:solidFill>
                <a:latin typeface="Trebuchet MS" panose="020B0603020202020204" pitchFamily="34" charset="0"/>
              </a:defRPr>
            </a:lvl1pPr>
          </a:lstStyle>
          <a:p>
            <a:r>
              <a:rPr lang="el-GR" dirty="0"/>
              <a:t>Κάντε κλικ για να επεξεργαστείτε τον τίτλο υποδείγματος</a:t>
            </a:r>
          </a:p>
        </p:txBody>
      </p:sp>
    </p:spTree>
    <p:extLst>
      <p:ext uri="{BB962C8B-B14F-4D97-AF65-F5344CB8AC3E}">
        <p14:creationId xmlns:p14="http://schemas.microsoft.com/office/powerpoint/2010/main" val="28739376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8819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1_Περιεχόμενο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84F22B7-AABD-BD40-B43B-EEBB5BFCBA5F}"/>
              </a:ext>
            </a:extLst>
          </p:cNvPr>
          <p:cNvSpPr>
            <a:spLocks noGrp="1"/>
          </p:cNvSpPr>
          <p:nvPr>
            <p:ph type="title"/>
          </p:nvPr>
        </p:nvSpPr>
        <p:spPr>
          <a:xfrm>
            <a:off x="1669627" y="914400"/>
            <a:ext cx="7817881" cy="3200400"/>
          </a:xfrm>
          <a:prstGeom prst="rect">
            <a:avLst/>
          </a:prstGeom>
        </p:spPr>
        <p:txBody>
          <a:bodyPr anchor="b"/>
          <a:lstStyle>
            <a:lvl1pPr>
              <a:defRPr sz="6362"/>
            </a:lvl1p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13C8B233-910C-2646-8277-96769BD5BA64}"/>
              </a:ext>
            </a:extLst>
          </p:cNvPr>
          <p:cNvSpPr>
            <a:spLocks noGrp="1"/>
          </p:cNvSpPr>
          <p:nvPr>
            <p:ph idx="1"/>
          </p:nvPr>
        </p:nvSpPr>
        <p:spPr>
          <a:xfrm>
            <a:off x="10304961" y="1974851"/>
            <a:ext cx="12271266" cy="9747250"/>
          </a:xfrm>
          <a:prstGeom prst="rect">
            <a:avLst/>
          </a:prstGeom>
        </p:spPr>
        <p:txBody>
          <a:bodyPr/>
          <a:lstStyle>
            <a:lvl1pPr>
              <a:defRPr sz="6362"/>
            </a:lvl1pPr>
            <a:lvl2pPr>
              <a:defRPr sz="5567"/>
            </a:lvl2pPr>
            <a:lvl3pPr>
              <a:defRPr sz="4772"/>
            </a:lvl3pPr>
            <a:lvl4pPr>
              <a:defRPr sz="3976"/>
            </a:lvl4pPr>
            <a:lvl5pPr>
              <a:defRPr sz="3976"/>
            </a:lvl5pPr>
            <a:lvl6pPr>
              <a:defRPr sz="3976"/>
            </a:lvl6pPr>
            <a:lvl7pPr>
              <a:defRPr sz="3976"/>
            </a:lvl7pPr>
            <a:lvl8pPr>
              <a:defRPr sz="3976"/>
            </a:lvl8pPr>
            <a:lvl9pPr>
              <a:defRPr sz="3976"/>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κειμένου 3">
            <a:extLst>
              <a:ext uri="{FF2B5EF4-FFF2-40B4-BE49-F238E27FC236}">
                <a16:creationId xmlns:a16="http://schemas.microsoft.com/office/drawing/2014/main" id="{6DF32913-5D8F-C44E-A202-534B792B71CA}"/>
              </a:ext>
            </a:extLst>
          </p:cNvPr>
          <p:cNvSpPr>
            <a:spLocks noGrp="1"/>
          </p:cNvSpPr>
          <p:nvPr>
            <p:ph type="body" sz="half" idx="2"/>
          </p:nvPr>
        </p:nvSpPr>
        <p:spPr>
          <a:xfrm>
            <a:off x="1669627" y="4114800"/>
            <a:ext cx="7817881" cy="7623176"/>
          </a:xfrm>
          <a:prstGeom prst="rect">
            <a:avLst/>
          </a:prstGeom>
        </p:spPr>
        <p:txBody>
          <a:bodyPr/>
          <a:lstStyle>
            <a:lvl1pPr marL="0" indent="0">
              <a:buNone/>
              <a:defRPr sz="3181"/>
            </a:lvl1pPr>
            <a:lvl2pPr marL="909005" indent="0">
              <a:buNone/>
              <a:defRPr sz="2783"/>
            </a:lvl2pPr>
            <a:lvl3pPr marL="1818010" indent="0">
              <a:buNone/>
              <a:defRPr sz="2386"/>
            </a:lvl3pPr>
            <a:lvl4pPr marL="2727015" indent="0">
              <a:buNone/>
              <a:defRPr sz="1988"/>
            </a:lvl4pPr>
            <a:lvl5pPr marL="3636020" indent="0">
              <a:buNone/>
              <a:defRPr sz="1988"/>
            </a:lvl5pPr>
            <a:lvl6pPr marL="4545025" indent="0">
              <a:buNone/>
              <a:defRPr sz="1988"/>
            </a:lvl6pPr>
            <a:lvl7pPr marL="5454030" indent="0">
              <a:buNone/>
              <a:defRPr sz="1988"/>
            </a:lvl7pPr>
            <a:lvl8pPr marL="6363035" indent="0">
              <a:buNone/>
              <a:defRPr sz="1988"/>
            </a:lvl8pPr>
            <a:lvl9pPr marL="7272040" indent="0">
              <a:buNone/>
              <a:defRPr sz="1988"/>
            </a:lvl9pPr>
          </a:lstStyle>
          <a:p>
            <a:pPr lvl="0"/>
            <a:r>
              <a:rPr lang="el-GR"/>
              <a:t>Στυλ κειμένου υποδείγματος</a:t>
            </a:r>
          </a:p>
        </p:txBody>
      </p:sp>
    </p:spTree>
    <p:extLst>
      <p:ext uri="{BB962C8B-B14F-4D97-AF65-F5344CB8AC3E}">
        <p14:creationId xmlns:p14="http://schemas.microsoft.com/office/powerpoint/2010/main" val="31004659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1_Εικόνα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DAC7F9E-7A02-504C-B2E7-61A1BCAFCC9F}"/>
              </a:ext>
            </a:extLst>
          </p:cNvPr>
          <p:cNvSpPr>
            <a:spLocks noGrp="1"/>
          </p:cNvSpPr>
          <p:nvPr>
            <p:ph type="title"/>
          </p:nvPr>
        </p:nvSpPr>
        <p:spPr>
          <a:xfrm>
            <a:off x="1669627" y="914400"/>
            <a:ext cx="7817881" cy="3200400"/>
          </a:xfrm>
          <a:prstGeom prst="rect">
            <a:avLst/>
          </a:prstGeom>
        </p:spPr>
        <p:txBody>
          <a:bodyPr anchor="b"/>
          <a:lstStyle>
            <a:lvl1pPr>
              <a:defRPr sz="6362"/>
            </a:lvl1pPr>
          </a:lstStyle>
          <a:p>
            <a:r>
              <a:rPr lang="el-GR"/>
              <a:t>Κάντε κλικ για να επεξεργαστείτε τον τίτλο υποδείγματος</a:t>
            </a:r>
          </a:p>
        </p:txBody>
      </p:sp>
      <p:sp>
        <p:nvSpPr>
          <p:cNvPr id="3" name="Θέση εικόνας 2">
            <a:extLst>
              <a:ext uri="{FF2B5EF4-FFF2-40B4-BE49-F238E27FC236}">
                <a16:creationId xmlns:a16="http://schemas.microsoft.com/office/drawing/2014/main" id="{DCDD2421-F46C-FA45-B1C4-EAD6356D3610}"/>
              </a:ext>
            </a:extLst>
          </p:cNvPr>
          <p:cNvSpPr>
            <a:spLocks noGrp="1"/>
          </p:cNvSpPr>
          <p:nvPr>
            <p:ph type="pic" idx="1"/>
          </p:nvPr>
        </p:nvSpPr>
        <p:spPr>
          <a:xfrm>
            <a:off x="10304961" y="1974851"/>
            <a:ext cx="12271266" cy="9747250"/>
          </a:xfrm>
          <a:prstGeom prst="rect">
            <a:avLst/>
          </a:prstGeom>
        </p:spPr>
        <p:txBody>
          <a:bodyPr/>
          <a:lstStyle>
            <a:lvl1pPr marL="0" indent="0">
              <a:buNone/>
              <a:defRPr sz="6362"/>
            </a:lvl1pPr>
            <a:lvl2pPr marL="909005" indent="0">
              <a:buNone/>
              <a:defRPr sz="5567"/>
            </a:lvl2pPr>
            <a:lvl3pPr marL="1818010" indent="0">
              <a:buNone/>
              <a:defRPr sz="4772"/>
            </a:lvl3pPr>
            <a:lvl4pPr marL="2727015" indent="0">
              <a:buNone/>
              <a:defRPr sz="3976"/>
            </a:lvl4pPr>
            <a:lvl5pPr marL="3636020" indent="0">
              <a:buNone/>
              <a:defRPr sz="3976"/>
            </a:lvl5pPr>
            <a:lvl6pPr marL="4545025" indent="0">
              <a:buNone/>
              <a:defRPr sz="3976"/>
            </a:lvl6pPr>
            <a:lvl7pPr marL="5454030" indent="0">
              <a:buNone/>
              <a:defRPr sz="3976"/>
            </a:lvl7pPr>
            <a:lvl8pPr marL="6363035" indent="0">
              <a:buNone/>
              <a:defRPr sz="3976"/>
            </a:lvl8pPr>
            <a:lvl9pPr marL="7272040" indent="0">
              <a:buNone/>
              <a:defRPr sz="3976"/>
            </a:lvl9pPr>
          </a:lstStyle>
          <a:p>
            <a:endParaRPr lang="el-GR"/>
          </a:p>
        </p:txBody>
      </p:sp>
      <p:sp>
        <p:nvSpPr>
          <p:cNvPr id="4" name="Θέση κειμένου 3">
            <a:extLst>
              <a:ext uri="{FF2B5EF4-FFF2-40B4-BE49-F238E27FC236}">
                <a16:creationId xmlns:a16="http://schemas.microsoft.com/office/drawing/2014/main" id="{F52F8B60-2ACD-3748-A864-81E74B6B106C}"/>
              </a:ext>
            </a:extLst>
          </p:cNvPr>
          <p:cNvSpPr>
            <a:spLocks noGrp="1"/>
          </p:cNvSpPr>
          <p:nvPr>
            <p:ph type="body" sz="half" idx="2"/>
          </p:nvPr>
        </p:nvSpPr>
        <p:spPr>
          <a:xfrm>
            <a:off x="1669627" y="4114800"/>
            <a:ext cx="7817881" cy="7623176"/>
          </a:xfrm>
          <a:prstGeom prst="rect">
            <a:avLst/>
          </a:prstGeom>
        </p:spPr>
        <p:txBody>
          <a:bodyPr/>
          <a:lstStyle>
            <a:lvl1pPr marL="0" indent="0">
              <a:buNone/>
              <a:defRPr sz="3181"/>
            </a:lvl1pPr>
            <a:lvl2pPr marL="909005" indent="0">
              <a:buNone/>
              <a:defRPr sz="2783"/>
            </a:lvl2pPr>
            <a:lvl3pPr marL="1818010" indent="0">
              <a:buNone/>
              <a:defRPr sz="2386"/>
            </a:lvl3pPr>
            <a:lvl4pPr marL="2727015" indent="0">
              <a:buNone/>
              <a:defRPr sz="1988"/>
            </a:lvl4pPr>
            <a:lvl5pPr marL="3636020" indent="0">
              <a:buNone/>
              <a:defRPr sz="1988"/>
            </a:lvl5pPr>
            <a:lvl6pPr marL="4545025" indent="0">
              <a:buNone/>
              <a:defRPr sz="1988"/>
            </a:lvl6pPr>
            <a:lvl7pPr marL="5454030" indent="0">
              <a:buNone/>
              <a:defRPr sz="1988"/>
            </a:lvl7pPr>
            <a:lvl8pPr marL="6363035" indent="0">
              <a:buNone/>
              <a:defRPr sz="1988"/>
            </a:lvl8pPr>
            <a:lvl9pPr marL="7272040" indent="0">
              <a:buNone/>
              <a:defRPr sz="1988"/>
            </a:lvl9pPr>
          </a:lstStyle>
          <a:p>
            <a:pPr lvl="0"/>
            <a:r>
              <a:rPr lang="el-GR"/>
              <a:t>Στυλ κειμένου υποδείγματος</a:t>
            </a:r>
          </a:p>
        </p:txBody>
      </p:sp>
    </p:spTree>
    <p:extLst>
      <p:ext uri="{BB962C8B-B14F-4D97-AF65-F5344CB8AC3E}">
        <p14:creationId xmlns:p14="http://schemas.microsoft.com/office/powerpoint/2010/main" val="14652247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1_Τίτλος και Κατακόρυφο κεί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2D9B0FE-285C-9746-8B26-D1DC405709EF}"/>
              </a:ext>
            </a:extLst>
          </p:cNvPr>
          <p:cNvSpPr>
            <a:spLocks noGrp="1"/>
          </p:cNvSpPr>
          <p:nvPr>
            <p:ph type="title"/>
          </p:nvPr>
        </p:nvSpPr>
        <p:spPr>
          <a:xfrm>
            <a:off x="1666468" y="730251"/>
            <a:ext cx="20906602" cy="2651126"/>
          </a:xfrm>
          <a:prstGeom prst="rect">
            <a:avLst/>
          </a:prstGeom>
        </p:spPr>
        <p:txBody>
          <a:bodyPr/>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E4636B7C-90F9-B342-9F16-FECFE820BA7C}"/>
              </a:ext>
            </a:extLst>
          </p:cNvPr>
          <p:cNvSpPr>
            <a:spLocks noGrp="1"/>
          </p:cNvSpPr>
          <p:nvPr>
            <p:ph type="body" orient="vert" idx="1"/>
          </p:nvPr>
        </p:nvSpPr>
        <p:spPr>
          <a:xfrm>
            <a:off x="1666468" y="3651250"/>
            <a:ext cx="20906602" cy="8702676"/>
          </a:xfrm>
          <a:prstGeom prst="rect">
            <a:avLst/>
          </a:prstGeo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Tree>
    <p:extLst>
      <p:ext uri="{BB962C8B-B14F-4D97-AF65-F5344CB8AC3E}">
        <p14:creationId xmlns:p14="http://schemas.microsoft.com/office/powerpoint/2010/main" val="4615490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1_Κατακόρυφος τίτλος και Κείμενο">
    <p:spTree>
      <p:nvGrpSpPr>
        <p:cNvPr id="1" name=""/>
        <p:cNvGrpSpPr/>
        <p:nvPr/>
      </p:nvGrpSpPr>
      <p:grpSpPr>
        <a:xfrm>
          <a:off x="0" y="0"/>
          <a:ext cx="0" cy="0"/>
          <a:chOff x="0" y="0"/>
          <a:chExt cx="0" cy="0"/>
        </a:xfrm>
      </p:grpSpPr>
      <p:sp>
        <p:nvSpPr>
          <p:cNvPr id="2" name="Κατακόρυφος τίτλος 1">
            <a:extLst>
              <a:ext uri="{FF2B5EF4-FFF2-40B4-BE49-F238E27FC236}">
                <a16:creationId xmlns:a16="http://schemas.microsoft.com/office/drawing/2014/main" id="{A79AD7DA-E083-B342-81C9-AA3FCC7F29F7}"/>
              </a:ext>
            </a:extLst>
          </p:cNvPr>
          <p:cNvSpPr>
            <a:spLocks noGrp="1"/>
          </p:cNvSpPr>
          <p:nvPr>
            <p:ph type="title" orient="vert"/>
          </p:nvPr>
        </p:nvSpPr>
        <p:spPr>
          <a:xfrm>
            <a:off x="17346420" y="730250"/>
            <a:ext cx="5226650" cy="11623676"/>
          </a:xfrm>
          <a:prstGeom prst="rect">
            <a:avLst/>
          </a:prstGeom>
        </p:spPr>
        <p:txBody>
          <a:bodyPr vert="eaVert"/>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79DAF0CC-4FF9-0440-8739-1E98345FA6BC}"/>
              </a:ext>
            </a:extLst>
          </p:cNvPr>
          <p:cNvSpPr>
            <a:spLocks noGrp="1"/>
          </p:cNvSpPr>
          <p:nvPr>
            <p:ph type="body" orient="vert" idx="1"/>
          </p:nvPr>
        </p:nvSpPr>
        <p:spPr>
          <a:xfrm>
            <a:off x="1666468" y="730250"/>
            <a:ext cx="15376957" cy="11623676"/>
          </a:xfrm>
          <a:prstGeom prst="rect">
            <a:avLst/>
          </a:prstGeo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Tree>
    <p:extLst>
      <p:ext uri="{BB962C8B-B14F-4D97-AF65-F5344CB8AC3E}">
        <p14:creationId xmlns:p14="http://schemas.microsoft.com/office/powerpoint/2010/main" val="21501903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33312B16-8557-4743-8EE6-3DDFEC79069C}" type="datetimeFigureOut">
              <a:rPr lang="el-GR" smtClean="0"/>
              <a:t>4/3/2026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38625708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1653843" y="3419477"/>
            <a:ext cx="20906602" cy="5705474"/>
          </a:xfrm>
        </p:spPr>
        <p:txBody>
          <a:bodyPr anchor="b"/>
          <a:lstStyle>
            <a:lvl1pPr>
              <a:defRPr sz="11929"/>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653843" y="9178927"/>
            <a:ext cx="20906602" cy="3000374"/>
          </a:xfrm>
        </p:spPr>
        <p:txBody>
          <a:bodyPr/>
          <a:lstStyle>
            <a:lvl1pPr marL="0" indent="0">
              <a:buNone/>
              <a:defRPr sz="4772">
                <a:solidFill>
                  <a:schemeClr val="tx1">
                    <a:tint val="75000"/>
                  </a:schemeClr>
                </a:solidFill>
              </a:defRPr>
            </a:lvl1pPr>
            <a:lvl2pPr marL="909005" indent="0">
              <a:buNone/>
              <a:defRPr sz="3976">
                <a:solidFill>
                  <a:schemeClr val="tx1">
                    <a:tint val="75000"/>
                  </a:schemeClr>
                </a:solidFill>
              </a:defRPr>
            </a:lvl2pPr>
            <a:lvl3pPr marL="1818010" indent="0">
              <a:buNone/>
              <a:defRPr sz="3579">
                <a:solidFill>
                  <a:schemeClr val="tx1">
                    <a:tint val="75000"/>
                  </a:schemeClr>
                </a:solidFill>
              </a:defRPr>
            </a:lvl3pPr>
            <a:lvl4pPr marL="2727015" indent="0">
              <a:buNone/>
              <a:defRPr sz="3181">
                <a:solidFill>
                  <a:schemeClr val="tx1">
                    <a:tint val="75000"/>
                  </a:schemeClr>
                </a:solidFill>
              </a:defRPr>
            </a:lvl4pPr>
            <a:lvl5pPr marL="3636020" indent="0">
              <a:buNone/>
              <a:defRPr sz="3181">
                <a:solidFill>
                  <a:schemeClr val="tx1">
                    <a:tint val="75000"/>
                  </a:schemeClr>
                </a:solidFill>
              </a:defRPr>
            </a:lvl5pPr>
            <a:lvl6pPr marL="4545025" indent="0">
              <a:buNone/>
              <a:defRPr sz="3181">
                <a:solidFill>
                  <a:schemeClr val="tx1">
                    <a:tint val="75000"/>
                  </a:schemeClr>
                </a:solidFill>
              </a:defRPr>
            </a:lvl6pPr>
            <a:lvl7pPr marL="5454030" indent="0">
              <a:buNone/>
              <a:defRPr sz="3181">
                <a:solidFill>
                  <a:schemeClr val="tx1">
                    <a:tint val="75000"/>
                  </a:schemeClr>
                </a:solidFill>
              </a:defRPr>
            </a:lvl7pPr>
            <a:lvl8pPr marL="6363035" indent="0">
              <a:buNone/>
              <a:defRPr sz="3181">
                <a:solidFill>
                  <a:schemeClr val="tx1">
                    <a:tint val="75000"/>
                  </a:schemeClr>
                </a:solidFill>
              </a:defRPr>
            </a:lvl8pPr>
            <a:lvl9pPr marL="7272040" indent="0">
              <a:buNone/>
              <a:defRPr sz="3181">
                <a:solidFill>
                  <a:schemeClr val="tx1">
                    <a:tint val="75000"/>
                  </a:schemeClr>
                </a:solidFill>
              </a:defRPr>
            </a:lvl9pPr>
          </a:lstStyle>
          <a:p>
            <a:pPr lvl="0"/>
            <a:r>
              <a:rPr lang="el-GR"/>
              <a:t>Στυλ κειμένου υποδείγματος</a:t>
            </a:r>
          </a:p>
        </p:txBody>
      </p:sp>
      <p:sp>
        <p:nvSpPr>
          <p:cNvPr id="4" name="Date Placeholder 3"/>
          <p:cNvSpPr>
            <a:spLocks noGrp="1"/>
          </p:cNvSpPr>
          <p:nvPr>
            <p:ph type="dt" sz="half" idx="10"/>
          </p:nvPr>
        </p:nvSpPr>
        <p:spPr/>
        <p:txBody>
          <a:bodyPr/>
          <a:lstStyle/>
          <a:p>
            <a:fld id="{33312B16-8557-4743-8EE6-3DDFEC79069C}" type="datetimeFigureOut">
              <a:rPr lang="el-GR" smtClean="0"/>
              <a:t>4/3/2026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1051991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sz="half" idx="1"/>
          </p:nvPr>
        </p:nvSpPr>
        <p:spPr>
          <a:xfrm>
            <a:off x="1666468" y="3651250"/>
            <a:ext cx="10301804" cy="87026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Content Placeholder 3"/>
          <p:cNvSpPr>
            <a:spLocks noGrp="1"/>
          </p:cNvSpPr>
          <p:nvPr>
            <p:ph sz="half" idx="2"/>
          </p:nvPr>
        </p:nvSpPr>
        <p:spPr>
          <a:xfrm>
            <a:off x="12271266" y="3651250"/>
            <a:ext cx="10301804" cy="87026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Date Placeholder 4"/>
          <p:cNvSpPr>
            <a:spLocks noGrp="1"/>
          </p:cNvSpPr>
          <p:nvPr>
            <p:ph type="dt" sz="half" idx="10"/>
          </p:nvPr>
        </p:nvSpPr>
        <p:spPr/>
        <p:txBody>
          <a:bodyPr/>
          <a:lstStyle/>
          <a:p>
            <a:fld id="{33312B16-8557-4743-8EE6-3DDFEC79069C}" type="datetimeFigureOut">
              <a:rPr lang="el-GR" smtClean="0"/>
              <a:t>4/3/2026</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14865447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1669625" y="730251"/>
            <a:ext cx="20906602" cy="2651126"/>
          </a:xfrm>
        </p:spPr>
        <p:txBody>
          <a:body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669626" y="3362326"/>
            <a:ext cx="10254460" cy="1647824"/>
          </a:xfrm>
        </p:spPr>
        <p:txBody>
          <a:bodyPr anchor="b"/>
          <a:lstStyle>
            <a:lvl1pPr marL="0" indent="0">
              <a:buNone/>
              <a:defRPr sz="4772" b="1"/>
            </a:lvl1pPr>
            <a:lvl2pPr marL="909005" indent="0">
              <a:buNone/>
              <a:defRPr sz="3976" b="1"/>
            </a:lvl2pPr>
            <a:lvl3pPr marL="1818010" indent="0">
              <a:buNone/>
              <a:defRPr sz="3579" b="1"/>
            </a:lvl3pPr>
            <a:lvl4pPr marL="2727015" indent="0">
              <a:buNone/>
              <a:defRPr sz="3181" b="1"/>
            </a:lvl4pPr>
            <a:lvl5pPr marL="3636020" indent="0">
              <a:buNone/>
              <a:defRPr sz="3181" b="1"/>
            </a:lvl5pPr>
            <a:lvl6pPr marL="4545025" indent="0">
              <a:buNone/>
              <a:defRPr sz="3181" b="1"/>
            </a:lvl6pPr>
            <a:lvl7pPr marL="5454030" indent="0">
              <a:buNone/>
              <a:defRPr sz="3181" b="1"/>
            </a:lvl7pPr>
            <a:lvl8pPr marL="6363035" indent="0">
              <a:buNone/>
              <a:defRPr sz="3181" b="1"/>
            </a:lvl8pPr>
            <a:lvl9pPr marL="7272040" indent="0">
              <a:buNone/>
              <a:defRPr sz="3181" b="1"/>
            </a:lvl9pPr>
          </a:lstStyle>
          <a:p>
            <a:pPr lvl="0"/>
            <a:r>
              <a:rPr lang="el-GR"/>
              <a:t>Στυλ κειμένου υποδείγματος</a:t>
            </a:r>
          </a:p>
        </p:txBody>
      </p:sp>
      <p:sp>
        <p:nvSpPr>
          <p:cNvPr id="4" name="Content Placeholder 3"/>
          <p:cNvSpPr>
            <a:spLocks noGrp="1"/>
          </p:cNvSpPr>
          <p:nvPr>
            <p:ph sz="half" idx="2"/>
          </p:nvPr>
        </p:nvSpPr>
        <p:spPr>
          <a:xfrm>
            <a:off x="1669626" y="5010150"/>
            <a:ext cx="10254460" cy="73691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Text Placeholder 4"/>
          <p:cNvSpPr>
            <a:spLocks noGrp="1"/>
          </p:cNvSpPr>
          <p:nvPr>
            <p:ph type="body" sz="quarter" idx="3"/>
          </p:nvPr>
        </p:nvSpPr>
        <p:spPr>
          <a:xfrm>
            <a:off x="12271266" y="3362326"/>
            <a:ext cx="10304961" cy="1647824"/>
          </a:xfrm>
        </p:spPr>
        <p:txBody>
          <a:bodyPr anchor="b"/>
          <a:lstStyle>
            <a:lvl1pPr marL="0" indent="0">
              <a:buNone/>
              <a:defRPr sz="4772" b="1"/>
            </a:lvl1pPr>
            <a:lvl2pPr marL="909005" indent="0">
              <a:buNone/>
              <a:defRPr sz="3976" b="1"/>
            </a:lvl2pPr>
            <a:lvl3pPr marL="1818010" indent="0">
              <a:buNone/>
              <a:defRPr sz="3579" b="1"/>
            </a:lvl3pPr>
            <a:lvl4pPr marL="2727015" indent="0">
              <a:buNone/>
              <a:defRPr sz="3181" b="1"/>
            </a:lvl4pPr>
            <a:lvl5pPr marL="3636020" indent="0">
              <a:buNone/>
              <a:defRPr sz="3181" b="1"/>
            </a:lvl5pPr>
            <a:lvl6pPr marL="4545025" indent="0">
              <a:buNone/>
              <a:defRPr sz="3181" b="1"/>
            </a:lvl6pPr>
            <a:lvl7pPr marL="5454030" indent="0">
              <a:buNone/>
              <a:defRPr sz="3181" b="1"/>
            </a:lvl7pPr>
            <a:lvl8pPr marL="6363035" indent="0">
              <a:buNone/>
              <a:defRPr sz="3181" b="1"/>
            </a:lvl8pPr>
            <a:lvl9pPr marL="7272040" indent="0">
              <a:buNone/>
              <a:defRPr sz="3181" b="1"/>
            </a:lvl9pPr>
          </a:lstStyle>
          <a:p>
            <a:pPr lvl="0"/>
            <a:r>
              <a:rPr lang="el-GR"/>
              <a:t>Στυλ κειμένου υποδείγματος</a:t>
            </a:r>
          </a:p>
        </p:txBody>
      </p:sp>
      <p:sp>
        <p:nvSpPr>
          <p:cNvPr id="6" name="Content Placeholder 5"/>
          <p:cNvSpPr>
            <a:spLocks noGrp="1"/>
          </p:cNvSpPr>
          <p:nvPr>
            <p:ph sz="quarter" idx="4"/>
          </p:nvPr>
        </p:nvSpPr>
        <p:spPr>
          <a:xfrm>
            <a:off x="12271266" y="5010150"/>
            <a:ext cx="10304961" cy="73691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7" name="Date Placeholder 6"/>
          <p:cNvSpPr>
            <a:spLocks noGrp="1"/>
          </p:cNvSpPr>
          <p:nvPr>
            <p:ph type="dt" sz="half" idx="10"/>
          </p:nvPr>
        </p:nvSpPr>
        <p:spPr/>
        <p:txBody>
          <a:bodyPr/>
          <a:lstStyle/>
          <a:p>
            <a:fld id="{33312B16-8557-4743-8EE6-3DDFEC79069C}" type="datetimeFigureOut">
              <a:rPr lang="el-GR" smtClean="0"/>
              <a:t>4/3/2026</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364005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Τίτλος και περιεχόμενο">
    <p:spTree>
      <p:nvGrpSpPr>
        <p:cNvPr id="1" name=""/>
        <p:cNvGrpSpPr/>
        <p:nvPr/>
      </p:nvGrpSpPr>
      <p:grpSpPr>
        <a:xfrm>
          <a:off x="0" y="0"/>
          <a:ext cx="0" cy="0"/>
          <a:chOff x="0" y="0"/>
          <a:chExt cx="0" cy="0"/>
        </a:xfrm>
      </p:grpSpPr>
      <p:sp>
        <p:nvSpPr>
          <p:cNvPr id="2" name="Ορθογώνιο 1">
            <a:extLst>
              <a:ext uri="{FF2B5EF4-FFF2-40B4-BE49-F238E27FC236}">
                <a16:creationId xmlns:a16="http://schemas.microsoft.com/office/drawing/2014/main" id="{7A8E5444-4922-EAFD-BA12-BEAFFDFE3351}"/>
              </a:ext>
            </a:extLst>
          </p:cNvPr>
          <p:cNvSpPr/>
          <p:nvPr userDrawn="1"/>
        </p:nvSpPr>
        <p:spPr>
          <a:xfrm>
            <a:off x="9077311" y="1845425"/>
            <a:ext cx="6084916" cy="3042459"/>
          </a:xfrm>
          <a:prstGeom prst="rect">
            <a:avLst/>
          </a:prstGeom>
          <a:solidFill>
            <a:srgbClr val="0D4F8C"/>
          </a:solidFill>
          <a:ln>
            <a:solidFill>
              <a:srgbClr val="0D4F8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4" name="Εικόνα 3" descr="Εικόνα που περιέχει κείμενο, γραμματοσειρά, στιγμιότυπο οθόνης, λογότυπο&#10;&#10;Περιγραφή που δημιουργήθηκε αυτόματα">
            <a:extLst>
              <a:ext uri="{FF2B5EF4-FFF2-40B4-BE49-F238E27FC236}">
                <a16:creationId xmlns:a16="http://schemas.microsoft.com/office/drawing/2014/main" id="{D5BFE4CC-0242-11C8-EA76-4A871118E49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12973" y="2421162"/>
            <a:ext cx="3413592" cy="1890983"/>
          </a:xfrm>
          <a:prstGeom prst="rect">
            <a:avLst/>
          </a:prstGeom>
        </p:spPr>
      </p:pic>
    </p:spTree>
    <p:extLst>
      <p:ext uri="{BB962C8B-B14F-4D97-AF65-F5344CB8AC3E}">
        <p14:creationId xmlns:p14="http://schemas.microsoft.com/office/powerpoint/2010/main" val="25037468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a:t>Κάντε κλικ για να επεξεργαστείτε τον τίτλο υποδείγματος</a:t>
            </a:r>
            <a:endParaRPr lang="en-US" dirty="0"/>
          </a:p>
        </p:txBody>
      </p:sp>
      <p:sp>
        <p:nvSpPr>
          <p:cNvPr id="3" name="Date Placeholder 2"/>
          <p:cNvSpPr>
            <a:spLocks noGrp="1"/>
          </p:cNvSpPr>
          <p:nvPr>
            <p:ph type="dt" sz="half" idx="10"/>
          </p:nvPr>
        </p:nvSpPr>
        <p:spPr/>
        <p:txBody>
          <a:bodyPr/>
          <a:lstStyle/>
          <a:p>
            <a:fld id="{33312B16-8557-4743-8EE6-3DDFEC79069C}" type="datetimeFigureOut">
              <a:rPr lang="el-GR" smtClean="0"/>
              <a:t>4/3/2026</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11322538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as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312B16-8557-4743-8EE6-3DDFEC79069C}" type="datetimeFigureOut">
              <a:rPr lang="el-GR" smtClean="0"/>
              <a:t>4/3/2026</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759652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xof">
    <p:spTree>
      <p:nvGrpSpPr>
        <p:cNvPr id="1" name=""/>
        <p:cNvGrpSpPr/>
        <p:nvPr/>
      </p:nvGrpSpPr>
      <p:grpSpPr>
        <a:xfrm>
          <a:off x="0" y="0"/>
          <a:ext cx="0" cy="0"/>
          <a:chOff x="0" y="0"/>
          <a:chExt cx="0" cy="0"/>
        </a:xfrm>
      </p:grpSpPr>
      <p:sp>
        <p:nvSpPr>
          <p:cNvPr id="2" name="Title 1"/>
          <p:cNvSpPr>
            <a:spLocks noGrp="1"/>
          </p:cNvSpPr>
          <p:nvPr>
            <p:ph type="ctrTitle"/>
          </p:nvPr>
        </p:nvSpPr>
        <p:spPr>
          <a:xfrm>
            <a:off x="3029942" y="2244726"/>
            <a:ext cx="18179654" cy="4775200"/>
          </a:xfrm>
        </p:spPr>
        <p:txBody>
          <a:bodyPr anchor="b"/>
          <a:lstStyle>
            <a:lvl1pPr algn="ctr">
              <a:defRPr sz="11929"/>
            </a:lvl1pPr>
          </a:lstStyle>
          <a:p>
            <a:r>
              <a:rPr lang="el-GR"/>
              <a:t>Κάντε κλικ για να επεξεργαστείτε τον τίτλο υποδείγματος</a:t>
            </a:r>
            <a:endParaRPr lang="en-US" dirty="0"/>
          </a:p>
        </p:txBody>
      </p:sp>
      <p:sp>
        <p:nvSpPr>
          <p:cNvPr id="3" name="Subtitle 2"/>
          <p:cNvSpPr>
            <a:spLocks noGrp="1"/>
          </p:cNvSpPr>
          <p:nvPr>
            <p:ph type="subTitle" idx="1"/>
          </p:nvPr>
        </p:nvSpPr>
        <p:spPr>
          <a:xfrm>
            <a:off x="3029942" y="7204076"/>
            <a:ext cx="18179654" cy="3311524"/>
          </a:xfrm>
        </p:spPr>
        <p:txBody>
          <a:bodyPr/>
          <a:lstStyle>
            <a:lvl1pPr marL="0" indent="0" algn="ctr">
              <a:buNone/>
              <a:defRPr sz="4772"/>
            </a:lvl1pPr>
            <a:lvl2pPr marL="909005" indent="0" algn="ctr">
              <a:buNone/>
              <a:defRPr sz="3976"/>
            </a:lvl2pPr>
            <a:lvl3pPr marL="1818010" indent="0" algn="ctr">
              <a:buNone/>
              <a:defRPr sz="3579"/>
            </a:lvl3pPr>
            <a:lvl4pPr marL="2727015" indent="0" algn="ctr">
              <a:buNone/>
              <a:defRPr sz="3181"/>
            </a:lvl4pPr>
            <a:lvl5pPr marL="3636020" indent="0" algn="ctr">
              <a:buNone/>
              <a:defRPr sz="3181"/>
            </a:lvl5pPr>
            <a:lvl6pPr marL="4545025" indent="0" algn="ctr">
              <a:buNone/>
              <a:defRPr sz="3181"/>
            </a:lvl6pPr>
            <a:lvl7pPr marL="5454030" indent="0" algn="ctr">
              <a:buNone/>
              <a:defRPr sz="3181"/>
            </a:lvl7pPr>
            <a:lvl8pPr marL="6363035" indent="0" algn="ctr">
              <a:buNone/>
              <a:defRPr sz="3181"/>
            </a:lvl8pPr>
            <a:lvl9pPr marL="7272040" indent="0" algn="ctr">
              <a:buNone/>
              <a:defRPr sz="3181"/>
            </a:lvl9pPr>
          </a:lstStyle>
          <a:p>
            <a:r>
              <a:rPr lang="el-GR"/>
              <a:t>Κάντε κλικ για να επεξεργαστείτε τον υπότιτλο του υποδείγματος</a:t>
            </a:r>
            <a:endParaRPr lang="en-US" dirty="0"/>
          </a:p>
        </p:txBody>
      </p:sp>
      <p:sp>
        <p:nvSpPr>
          <p:cNvPr id="4" name="Date Placeholder 3"/>
          <p:cNvSpPr>
            <a:spLocks noGrp="1"/>
          </p:cNvSpPr>
          <p:nvPr>
            <p:ph type="dt" sz="half" idx="10"/>
          </p:nvPr>
        </p:nvSpPr>
        <p:spPr/>
        <p:txBody>
          <a:bodyPr/>
          <a:lstStyle/>
          <a:p>
            <a:fld id="{33312B16-8557-4743-8EE6-3DDFEC79069C}" type="datetimeFigureOut">
              <a:rPr lang="el-GR" smtClean="0"/>
              <a:t>4/3/2026</a:t>
            </a:fld>
            <a:endParaRPr lang="el-GR" dirty="0"/>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pic>
        <p:nvPicPr>
          <p:cNvPr id="13" name="Εικόνα 12">
            <a:extLst>
              <a:ext uri="{FF2B5EF4-FFF2-40B4-BE49-F238E27FC236}">
                <a16:creationId xmlns:a16="http://schemas.microsoft.com/office/drawing/2014/main" id="{317E4E07-77B0-594A-A681-C9E24D7493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7254"/>
            <a:ext cx="24239538" cy="13658745"/>
          </a:xfrm>
          <a:prstGeom prst="rect">
            <a:avLst/>
          </a:prstGeom>
        </p:spPr>
      </p:pic>
      <p:pic>
        <p:nvPicPr>
          <p:cNvPr id="10" name="Εικόνα 9" descr="Εικόνα που περιέχει κείμενο, γραμματοσειρά, στιγμιότυπο οθόνης, λογότυπο&#10;&#10;Περιγραφή που δημιουργήθηκε αυτόματα">
            <a:extLst>
              <a:ext uri="{FF2B5EF4-FFF2-40B4-BE49-F238E27FC236}">
                <a16:creationId xmlns:a16="http://schemas.microsoft.com/office/drawing/2014/main" id="{08B51141-27C6-DEB4-8F59-B4599F839C3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24585" y="774311"/>
            <a:ext cx="6057117" cy="1353674"/>
          </a:xfrm>
          <a:prstGeom prst="rect">
            <a:avLst/>
          </a:prstGeom>
        </p:spPr>
      </p:pic>
    </p:spTree>
    <p:extLst>
      <p:ext uri="{BB962C8B-B14F-4D97-AF65-F5344CB8AC3E}">
        <p14:creationId xmlns:p14="http://schemas.microsoft.com/office/powerpoint/2010/main" val="33360459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isth">
    <p:spTree>
      <p:nvGrpSpPr>
        <p:cNvPr id="1" name=""/>
        <p:cNvGrpSpPr/>
        <p:nvPr/>
      </p:nvGrpSpPr>
      <p:grpSpPr>
        <a:xfrm>
          <a:off x="0" y="0"/>
          <a:ext cx="0" cy="0"/>
          <a:chOff x="0" y="0"/>
          <a:chExt cx="0" cy="0"/>
        </a:xfrm>
      </p:grpSpPr>
      <p:sp>
        <p:nvSpPr>
          <p:cNvPr id="2" name="Title 1"/>
          <p:cNvSpPr>
            <a:spLocks noGrp="1"/>
          </p:cNvSpPr>
          <p:nvPr>
            <p:ph type="ctrTitle"/>
          </p:nvPr>
        </p:nvSpPr>
        <p:spPr>
          <a:xfrm>
            <a:off x="3029942" y="2244726"/>
            <a:ext cx="18179654" cy="4775200"/>
          </a:xfrm>
        </p:spPr>
        <p:txBody>
          <a:bodyPr anchor="b"/>
          <a:lstStyle>
            <a:lvl1pPr algn="ctr">
              <a:defRPr sz="11929"/>
            </a:lvl1pPr>
          </a:lstStyle>
          <a:p>
            <a:r>
              <a:rPr lang="el-GR"/>
              <a:t>Κάντε κλικ για να επεξεργαστείτε τον τίτλο υποδείγματος</a:t>
            </a:r>
            <a:endParaRPr lang="en-US" dirty="0"/>
          </a:p>
        </p:txBody>
      </p:sp>
      <p:sp>
        <p:nvSpPr>
          <p:cNvPr id="3" name="Subtitle 2"/>
          <p:cNvSpPr>
            <a:spLocks noGrp="1"/>
          </p:cNvSpPr>
          <p:nvPr>
            <p:ph type="subTitle" idx="1"/>
          </p:nvPr>
        </p:nvSpPr>
        <p:spPr>
          <a:xfrm>
            <a:off x="3029942" y="7204076"/>
            <a:ext cx="18179654" cy="3311524"/>
          </a:xfrm>
        </p:spPr>
        <p:txBody>
          <a:bodyPr/>
          <a:lstStyle>
            <a:lvl1pPr marL="0" indent="0" algn="ctr">
              <a:buNone/>
              <a:defRPr sz="4772"/>
            </a:lvl1pPr>
            <a:lvl2pPr marL="909005" indent="0" algn="ctr">
              <a:buNone/>
              <a:defRPr sz="3976"/>
            </a:lvl2pPr>
            <a:lvl3pPr marL="1818010" indent="0" algn="ctr">
              <a:buNone/>
              <a:defRPr sz="3579"/>
            </a:lvl3pPr>
            <a:lvl4pPr marL="2727015" indent="0" algn="ctr">
              <a:buNone/>
              <a:defRPr sz="3181"/>
            </a:lvl4pPr>
            <a:lvl5pPr marL="3636020" indent="0" algn="ctr">
              <a:buNone/>
              <a:defRPr sz="3181"/>
            </a:lvl5pPr>
            <a:lvl6pPr marL="4545025" indent="0" algn="ctr">
              <a:buNone/>
              <a:defRPr sz="3181"/>
            </a:lvl6pPr>
            <a:lvl7pPr marL="5454030" indent="0" algn="ctr">
              <a:buNone/>
              <a:defRPr sz="3181"/>
            </a:lvl7pPr>
            <a:lvl8pPr marL="6363035" indent="0" algn="ctr">
              <a:buNone/>
              <a:defRPr sz="3181"/>
            </a:lvl8pPr>
            <a:lvl9pPr marL="7272040" indent="0" algn="ctr">
              <a:buNone/>
              <a:defRPr sz="3181"/>
            </a:lvl9pPr>
          </a:lstStyle>
          <a:p>
            <a:r>
              <a:rPr lang="el-GR"/>
              <a:t>Κάντε κλικ για να επεξεργαστείτε τον υπότιτλο του υποδείγματος</a:t>
            </a:r>
            <a:endParaRPr lang="en-US" dirty="0"/>
          </a:p>
        </p:txBody>
      </p:sp>
      <p:sp>
        <p:nvSpPr>
          <p:cNvPr id="4" name="Date Placeholder 3"/>
          <p:cNvSpPr>
            <a:spLocks noGrp="1"/>
          </p:cNvSpPr>
          <p:nvPr>
            <p:ph type="dt" sz="half" idx="10"/>
          </p:nvPr>
        </p:nvSpPr>
        <p:spPr/>
        <p:txBody>
          <a:bodyPr/>
          <a:lstStyle/>
          <a:p>
            <a:fld id="{33312B16-8557-4743-8EE6-3DDFEC79069C}" type="datetimeFigureOut">
              <a:rPr lang="el-GR" smtClean="0"/>
              <a:t>4/3/2026</a:t>
            </a:fld>
            <a:endParaRPr lang="el-GR" dirty="0"/>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pic>
        <p:nvPicPr>
          <p:cNvPr id="13" name="Εικόνα 12">
            <a:extLst>
              <a:ext uri="{FF2B5EF4-FFF2-40B4-BE49-F238E27FC236}">
                <a16:creationId xmlns:a16="http://schemas.microsoft.com/office/drawing/2014/main" id="{317E4E07-77B0-594A-A681-C9E24D7493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0630"/>
            <a:ext cx="24239538" cy="13675370"/>
          </a:xfrm>
          <a:prstGeom prst="rect">
            <a:avLst/>
          </a:prstGeom>
        </p:spPr>
      </p:pic>
      <p:pic>
        <p:nvPicPr>
          <p:cNvPr id="8" name="Εικόνα 7" descr="Εικόνα που περιέχει κείμενο, γραμματοσειρά, στιγμιότυπο οθόνης, λογότυπο&#10;&#10;Περιγραφή που δημιουργήθηκε αυτόματα">
            <a:extLst>
              <a:ext uri="{FF2B5EF4-FFF2-40B4-BE49-F238E27FC236}">
                <a16:creationId xmlns:a16="http://schemas.microsoft.com/office/drawing/2014/main" id="{710987BD-AF7D-A6BE-6D5B-397E990C412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00145" y="3200400"/>
            <a:ext cx="5996015" cy="1340019"/>
          </a:xfrm>
          <a:prstGeom prst="rect">
            <a:avLst/>
          </a:prstGeom>
        </p:spPr>
      </p:pic>
    </p:spTree>
    <p:extLst>
      <p:ext uri="{BB962C8B-B14F-4D97-AF65-F5344CB8AC3E}">
        <p14:creationId xmlns:p14="http://schemas.microsoft.com/office/powerpoint/2010/main" val="14764689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1FD8487-9D61-484B-BB8C-E42E61A4CB13}"/>
              </a:ext>
            </a:extLst>
          </p:cNvPr>
          <p:cNvSpPr>
            <a:spLocks noGrp="1"/>
          </p:cNvSpPr>
          <p:nvPr>
            <p:ph type="ctrTitle"/>
          </p:nvPr>
        </p:nvSpPr>
        <p:spPr>
          <a:xfrm>
            <a:off x="3029942" y="2244726"/>
            <a:ext cx="18179654" cy="4775200"/>
          </a:xfrm>
          <a:prstGeom prst="rect">
            <a:avLst/>
          </a:prstGeom>
        </p:spPr>
        <p:txBody>
          <a:bodyPr anchor="b">
            <a:normAutofit/>
          </a:bodyPr>
          <a:lstStyle>
            <a:lvl1pPr algn="ctr" defTabSz="1817964" rtl="0" eaLnBrk="1" latinLnBrk="0" hangingPunct="1">
              <a:lnSpc>
                <a:spcPct val="90000"/>
              </a:lnSpc>
              <a:spcBef>
                <a:spcPct val="0"/>
              </a:spcBef>
              <a:buNone/>
              <a:defRPr lang="el-GR" sz="8800" kern="1200" dirty="0">
                <a:solidFill>
                  <a:srgbClr val="19BEDE"/>
                </a:solidFill>
                <a:latin typeface="Trebuchet MS" panose="020B0603020202020204" pitchFamily="34" charset="0"/>
                <a:ea typeface="+mj-ea"/>
                <a:cs typeface="+mj-cs"/>
              </a:defRPr>
            </a:lvl1pPr>
          </a:lstStyle>
          <a:p>
            <a:r>
              <a:rPr lang="el-GR" dirty="0"/>
              <a:t>Κάντε κλικ για να επεξεργαστείτε τον τίτλο υποδείγματος</a:t>
            </a:r>
          </a:p>
        </p:txBody>
      </p:sp>
      <p:sp>
        <p:nvSpPr>
          <p:cNvPr id="3" name="Υπότιτλος 2">
            <a:extLst>
              <a:ext uri="{FF2B5EF4-FFF2-40B4-BE49-F238E27FC236}">
                <a16:creationId xmlns:a16="http://schemas.microsoft.com/office/drawing/2014/main" id="{EE864BF2-6C89-2246-AFF5-EF3976E4FEAF}"/>
              </a:ext>
            </a:extLst>
          </p:cNvPr>
          <p:cNvSpPr>
            <a:spLocks noGrp="1"/>
          </p:cNvSpPr>
          <p:nvPr>
            <p:ph type="subTitle" idx="1"/>
          </p:nvPr>
        </p:nvSpPr>
        <p:spPr>
          <a:xfrm>
            <a:off x="3029942" y="7204076"/>
            <a:ext cx="18179654" cy="3311524"/>
          </a:xfrm>
          <a:prstGeom prst="rect">
            <a:avLst/>
          </a:prstGeom>
        </p:spPr>
        <p:txBody>
          <a:bodyPr/>
          <a:lstStyle>
            <a:lvl1pPr marL="0" indent="0" algn="ctr">
              <a:buNone/>
              <a:defRPr sz="4772">
                <a:solidFill>
                  <a:srgbClr val="0D4F8C"/>
                </a:solidFill>
                <a:latin typeface="Trebuchet MS" panose="020B0603020202020204" pitchFamily="34" charset="0"/>
              </a:defRPr>
            </a:lvl1pPr>
            <a:lvl2pPr marL="909005" indent="0" algn="ctr">
              <a:buNone/>
              <a:defRPr sz="3976"/>
            </a:lvl2pPr>
            <a:lvl3pPr marL="1818010" indent="0" algn="ctr">
              <a:buNone/>
              <a:defRPr sz="3579"/>
            </a:lvl3pPr>
            <a:lvl4pPr marL="2727015" indent="0" algn="ctr">
              <a:buNone/>
              <a:defRPr sz="3181"/>
            </a:lvl4pPr>
            <a:lvl5pPr marL="3636020" indent="0" algn="ctr">
              <a:buNone/>
              <a:defRPr sz="3181"/>
            </a:lvl5pPr>
            <a:lvl6pPr marL="4545025" indent="0" algn="ctr">
              <a:buNone/>
              <a:defRPr sz="3181"/>
            </a:lvl6pPr>
            <a:lvl7pPr marL="5454030" indent="0" algn="ctr">
              <a:buNone/>
              <a:defRPr sz="3181"/>
            </a:lvl7pPr>
            <a:lvl8pPr marL="6363035" indent="0" algn="ctr">
              <a:buNone/>
              <a:defRPr sz="3181"/>
            </a:lvl8pPr>
            <a:lvl9pPr marL="7272040" indent="0" algn="ctr">
              <a:buNone/>
              <a:defRPr sz="3181"/>
            </a:lvl9pPr>
          </a:lstStyle>
          <a:p>
            <a:r>
              <a:rPr lang="el-GR" dirty="0"/>
              <a:t>Κάντε κλικ για να επεξεργαστείτε τον υπότιτλο του υποδείγματος</a:t>
            </a:r>
          </a:p>
        </p:txBody>
      </p:sp>
    </p:spTree>
    <p:extLst>
      <p:ext uri="{BB962C8B-B14F-4D97-AF65-F5344CB8AC3E}">
        <p14:creationId xmlns:p14="http://schemas.microsoft.com/office/powerpoint/2010/main" val="3915415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Τίτλος και περιεχό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9CB91A0-D815-7746-ACA8-0558A82CD9C3}"/>
              </a:ext>
            </a:extLst>
          </p:cNvPr>
          <p:cNvSpPr>
            <a:spLocks noGrp="1"/>
          </p:cNvSpPr>
          <p:nvPr>
            <p:ph type="title"/>
          </p:nvPr>
        </p:nvSpPr>
        <p:spPr>
          <a:xfrm>
            <a:off x="1666468" y="730251"/>
            <a:ext cx="20906602" cy="1131800"/>
          </a:xfrm>
          <a:prstGeom prst="rect">
            <a:avLst/>
          </a:prstGeom>
        </p:spPr>
        <p:txBody>
          <a:bodyPr>
            <a:normAutofit/>
          </a:bodyPr>
          <a:lstStyle>
            <a:lvl1pPr>
              <a:defRPr sz="6000">
                <a:solidFill>
                  <a:srgbClr val="19BEDE"/>
                </a:solidFill>
                <a:latin typeface="Trebuchet MS" panose="020B0603020202020204" pitchFamily="34" charset="0"/>
              </a:defRPr>
            </a:lvl1pPr>
          </a:lstStyle>
          <a:p>
            <a:r>
              <a:rPr lang="el-GR" dirty="0"/>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C38BDAA8-7888-ED4B-B89C-9CBA272AA0C4}"/>
              </a:ext>
            </a:extLst>
          </p:cNvPr>
          <p:cNvSpPr>
            <a:spLocks noGrp="1"/>
          </p:cNvSpPr>
          <p:nvPr>
            <p:ph idx="1"/>
          </p:nvPr>
        </p:nvSpPr>
        <p:spPr>
          <a:xfrm>
            <a:off x="1666468" y="2576945"/>
            <a:ext cx="20906602" cy="9776981"/>
          </a:xfrm>
          <a:prstGeom prst="rect">
            <a:avLst/>
          </a:prstGeom>
        </p:spPr>
        <p:txBody>
          <a:bodyPr/>
          <a:lstStyle>
            <a:lvl1pPr>
              <a:defRPr sz="4800">
                <a:solidFill>
                  <a:srgbClr val="0D4F8C"/>
                </a:solidFill>
                <a:latin typeface="Trebuchet MS" panose="020B0603020202020204" pitchFamily="34" charset="0"/>
              </a:defRPr>
            </a:lvl1pPr>
            <a:lvl2pPr>
              <a:defRPr sz="4400">
                <a:solidFill>
                  <a:srgbClr val="0D4F8C"/>
                </a:solidFill>
                <a:latin typeface="Trebuchet MS" panose="020B0603020202020204" pitchFamily="34" charset="0"/>
              </a:defRPr>
            </a:lvl2pPr>
            <a:lvl3pPr>
              <a:defRPr>
                <a:solidFill>
                  <a:srgbClr val="0D4F8C"/>
                </a:solidFill>
                <a:latin typeface="Trebuchet MS" panose="020B0603020202020204" pitchFamily="34" charset="0"/>
              </a:defRPr>
            </a:lvl3pPr>
            <a:lvl4pPr>
              <a:defRPr>
                <a:solidFill>
                  <a:srgbClr val="0D4F8C"/>
                </a:solidFill>
                <a:latin typeface="Trebuchet MS" panose="020B0603020202020204" pitchFamily="34" charset="0"/>
              </a:defRPr>
            </a:lvl4pPr>
            <a:lvl5pPr>
              <a:defRPr>
                <a:solidFill>
                  <a:srgbClr val="0D4F8C"/>
                </a:solidFill>
                <a:latin typeface="Trebuchet MS" panose="020B0603020202020204" pitchFamily="34" charset="0"/>
              </a:defRPr>
            </a:lvl5pPr>
          </a:lstStyle>
          <a:p>
            <a:pPr lvl="0"/>
            <a:r>
              <a:rPr lang="el-GR" dirty="0"/>
              <a:t>Στυλ κειμένου υποδείγματος</a:t>
            </a:r>
          </a:p>
          <a:p>
            <a:pPr lvl="1"/>
            <a:r>
              <a:rPr lang="el-GR" dirty="0"/>
              <a:t>Δεύτερο επίπεδο</a:t>
            </a:r>
          </a:p>
          <a:p>
            <a:pPr lvl="2"/>
            <a:r>
              <a:rPr lang="el-GR" dirty="0"/>
              <a:t>Τρίτο επίπεδο</a:t>
            </a:r>
          </a:p>
          <a:p>
            <a:pPr lvl="3"/>
            <a:r>
              <a:rPr lang="el-GR" dirty="0"/>
              <a:t>Τέταρτο επίπεδο</a:t>
            </a:r>
          </a:p>
          <a:p>
            <a:pPr lvl="4"/>
            <a:r>
              <a:rPr lang="el-GR" dirty="0"/>
              <a:t>Πέμπτο επίπεδο</a:t>
            </a:r>
          </a:p>
        </p:txBody>
      </p:sp>
    </p:spTree>
    <p:extLst>
      <p:ext uri="{BB962C8B-B14F-4D97-AF65-F5344CB8AC3E}">
        <p14:creationId xmlns:p14="http://schemas.microsoft.com/office/powerpoint/2010/main" val="502552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1_Κεφαλίδα ενότητα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52CA66A-1971-3745-A403-92564599CACE}"/>
              </a:ext>
            </a:extLst>
          </p:cNvPr>
          <p:cNvSpPr>
            <a:spLocks noGrp="1"/>
          </p:cNvSpPr>
          <p:nvPr>
            <p:ph type="title"/>
          </p:nvPr>
        </p:nvSpPr>
        <p:spPr>
          <a:xfrm>
            <a:off x="1653843" y="3419477"/>
            <a:ext cx="20906602" cy="5705474"/>
          </a:xfrm>
          <a:prstGeom prst="rect">
            <a:avLst/>
          </a:prstGeom>
        </p:spPr>
        <p:txBody>
          <a:bodyPr anchor="b"/>
          <a:lstStyle>
            <a:lvl1pPr>
              <a:defRPr sz="11929">
                <a:solidFill>
                  <a:srgbClr val="19BEDE"/>
                </a:solidFill>
                <a:latin typeface="Trebuchet MS" panose="020B0603020202020204" pitchFamily="34" charset="0"/>
              </a:defRPr>
            </a:lvl1pPr>
          </a:lstStyle>
          <a:p>
            <a:r>
              <a:rPr lang="el-GR" dirty="0"/>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11AED08D-2086-DB4B-A44B-CEEB3287E225}"/>
              </a:ext>
            </a:extLst>
          </p:cNvPr>
          <p:cNvSpPr>
            <a:spLocks noGrp="1"/>
          </p:cNvSpPr>
          <p:nvPr>
            <p:ph type="body" idx="1"/>
          </p:nvPr>
        </p:nvSpPr>
        <p:spPr>
          <a:xfrm>
            <a:off x="1653843" y="9178927"/>
            <a:ext cx="20906602" cy="3000374"/>
          </a:xfrm>
          <a:prstGeom prst="rect">
            <a:avLst/>
          </a:prstGeom>
        </p:spPr>
        <p:txBody>
          <a:bodyPr/>
          <a:lstStyle>
            <a:lvl1pPr marL="0" indent="0">
              <a:buNone/>
              <a:defRPr sz="4772">
                <a:solidFill>
                  <a:schemeClr val="tx1">
                    <a:tint val="75000"/>
                  </a:schemeClr>
                </a:solidFill>
                <a:latin typeface="Trebuchet MS" panose="020B0603020202020204" pitchFamily="34" charset="0"/>
              </a:defRPr>
            </a:lvl1pPr>
            <a:lvl2pPr marL="909005" indent="0">
              <a:buNone/>
              <a:defRPr sz="3976">
                <a:solidFill>
                  <a:schemeClr val="tx1">
                    <a:tint val="75000"/>
                  </a:schemeClr>
                </a:solidFill>
              </a:defRPr>
            </a:lvl2pPr>
            <a:lvl3pPr marL="1818010" indent="0">
              <a:buNone/>
              <a:defRPr sz="3579">
                <a:solidFill>
                  <a:schemeClr val="tx1">
                    <a:tint val="75000"/>
                  </a:schemeClr>
                </a:solidFill>
              </a:defRPr>
            </a:lvl3pPr>
            <a:lvl4pPr marL="2727015" indent="0">
              <a:buNone/>
              <a:defRPr sz="3181">
                <a:solidFill>
                  <a:schemeClr val="tx1">
                    <a:tint val="75000"/>
                  </a:schemeClr>
                </a:solidFill>
              </a:defRPr>
            </a:lvl4pPr>
            <a:lvl5pPr marL="3636020" indent="0">
              <a:buNone/>
              <a:defRPr sz="3181">
                <a:solidFill>
                  <a:schemeClr val="tx1">
                    <a:tint val="75000"/>
                  </a:schemeClr>
                </a:solidFill>
              </a:defRPr>
            </a:lvl5pPr>
            <a:lvl6pPr marL="4545025" indent="0">
              <a:buNone/>
              <a:defRPr sz="3181">
                <a:solidFill>
                  <a:schemeClr val="tx1">
                    <a:tint val="75000"/>
                  </a:schemeClr>
                </a:solidFill>
              </a:defRPr>
            </a:lvl6pPr>
            <a:lvl7pPr marL="5454030" indent="0">
              <a:buNone/>
              <a:defRPr sz="3181">
                <a:solidFill>
                  <a:schemeClr val="tx1">
                    <a:tint val="75000"/>
                  </a:schemeClr>
                </a:solidFill>
              </a:defRPr>
            </a:lvl7pPr>
            <a:lvl8pPr marL="6363035" indent="0">
              <a:buNone/>
              <a:defRPr sz="3181">
                <a:solidFill>
                  <a:schemeClr val="tx1">
                    <a:tint val="75000"/>
                  </a:schemeClr>
                </a:solidFill>
              </a:defRPr>
            </a:lvl8pPr>
            <a:lvl9pPr marL="7272040" indent="0">
              <a:buNone/>
              <a:defRPr sz="3181">
                <a:solidFill>
                  <a:schemeClr val="tx1">
                    <a:tint val="75000"/>
                  </a:schemeClr>
                </a:solidFill>
              </a:defRPr>
            </a:lvl9pPr>
          </a:lstStyle>
          <a:p>
            <a:pPr lvl="0"/>
            <a:r>
              <a:rPr lang="el-GR" dirty="0"/>
              <a:t>Στυλ κειμένου υποδείγματος</a:t>
            </a:r>
          </a:p>
        </p:txBody>
      </p:sp>
    </p:spTree>
    <p:extLst>
      <p:ext uri="{BB962C8B-B14F-4D97-AF65-F5344CB8AC3E}">
        <p14:creationId xmlns:p14="http://schemas.microsoft.com/office/powerpoint/2010/main" val="41807864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1_Δύο περιεχόμεν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133454B-536C-8547-B386-167DF34C5FDD}"/>
              </a:ext>
            </a:extLst>
          </p:cNvPr>
          <p:cNvSpPr>
            <a:spLocks noGrp="1"/>
          </p:cNvSpPr>
          <p:nvPr>
            <p:ph type="title"/>
          </p:nvPr>
        </p:nvSpPr>
        <p:spPr>
          <a:xfrm>
            <a:off x="1666468" y="730251"/>
            <a:ext cx="20906602" cy="2651126"/>
          </a:xfrm>
          <a:prstGeom prst="rect">
            <a:avLst/>
          </a:prstGeom>
        </p:spPr>
        <p:txBody>
          <a:bodyPr/>
          <a:lstStyle>
            <a:lvl1pPr>
              <a:defRPr>
                <a:solidFill>
                  <a:srgbClr val="19BEDE"/>
                </a:solidFill>
                <a:latin typeface="Trebuchet MS" panose="020B0603020202020204" pitchFamily="34" charset="0"/>
              </a:defRPr>
            </a:lvl1pPr>
          </a:lstStyle>
          <a:p>
            <a:r>
              <a:rPr lang="el-GR" dirty="0"/>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4AD16F91-E89B-AF44-A663-D2508142488F}"/>
              </a:ext>
            </a:extLst>
          </p:cNvPr>
          <p:cNvSpPr>
            <a:spLocks noGrp="1"/>
          </p:cNvSpPr>
          <p:nvPr>
            <p:ph sz="half" idx="1"/>
          </p:nvPr>
        </p:nvSpPr>
        <p:spPr>
          <a:xfrm>
            <a:off x="1666468" y="3651250"/>
            <a:ext cx="10301804" cy="8702676"/>
          </a:xfrm>
          <a:prstGeom prst="rect">
            <a:avLst/>
          </a:prstGeom>
        </p:spPr>
        <p:txBody>
          <a:bodyPr/>
          <a:lstStyle>
            <a:lvl1pPr>
              <a:defRPr>
                <a:latin typeface="Trebuchet MS" panose="020B0603020202020204" pitchFamily="34" charset="0"/>
              </a:defRPr>
            </a:lvl1pPr>
            <a:lvl2pPr>
              <a:defRPr>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el-GR" dirty="0"/>
              <a:t>Στυλ κειμένου υποδείγματος</a:t>
            </a:r>
          </a:p>
          <a:p>
            <a:pPr lvl="1"/>
            <a:r>
              <a:rPr lang="el-GR" dirty="0"/>
              <a:t>Δεύτερο επίπεδο</a:t>
            </a:r>
          </a:p>
          <a:p>
            <a:pPr lvl="2"/>
            <a:r>
              <a:rPr lang="el-GR" dirty="0"/>
              <a:t>Τρίτο επίπεδο</a:t>
            </a:r>
          </a:p>
          <a:p>
            <a:pPr lvl="3"/>
            <a:r>
              <a:rPr lang="el-GR" dirty="0"/>
              <a:t>Τέταρτο επίπεδο</a:t>
            </a:r>
          </a:p>
          <a:p>
            <a:pPr lvl="4"/>
            <a:r>
              <a:rPr lang="el-GR" dirty="0"/>
              <a:t>Πέμπτο επίπεδο</a:t>
            </a:r>
          </a:p>
        </p:txBody>
      </p:sp>
      <p:sp>
        <p:nvSpPr>
          <p:cNvPr id="4" name="Θέση περιεχομένου 3">
            <a:extLst>
              <a:ext uri="{FF2B5EF4-FFF2-40B4-BE49-F238E27FC236}">
                <a16:creationId xmlns:a16="http://schemas.microsoft.com/office/drawing/2014/main" id="{0C2A62E8-7553-2A4C-B342-EFA0CF161C24}"/>
              </a:ext>
            </a:extLst>
          </p:cNvPr>
          <p:cNvSpPr>
            <a:spLocks noGrp="1"/>
          </p:cNvSpPr>
          <p:nvPr>
            <p:ph sz="half" idx="2"/>
          </p:nvPr>
        </p:nvSpPr>
        <p:spPr>
          <a:xfrm>
            <a:off x="12271266" y="3651250"/>
            <a:ext cx="10301804" cy="8702676"/>
          </a:xfrm>
          <a:prstGeom prst="rect">
            <a:avLst/>
          </a:prstGeom>
        </p:spPr>
        <p:txBody>
          <a:bodyPr/>
          <a:lstStyle>
            <a:lvl1pPr>
              <a:defRPr>
                <a:latin typeface="Trebuchet MS" panose="020B0603020202020204" pitchFamily="34" charset="0"/>
              </a:defRPr>
            </a:lvl1pPr>
            <a:lvl2pPr>
              <a:defRPr>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el-GR" dirty="0"/>
              <a:t>Στυλ κειμένου υποδείγματος</a:t>
            </a:r>
          </a:p>
          <a:p>
            <a:pPr lvl="1"/>
            <a:r>
              <a:rPr lang="el-GR" dirty="0"/>
              <a:t>Δεύτερο επίπεδο</a:t>
            </a:r>
          </a:p>
          <a:p>
            <a:pPr lvl="2"/>
            <a:r>
              <a:rPr lang="el-GR" dirty="0"/>
              <a:t>Τρίτο επίπεδο</a:t>
            </a:r>
          </a:p>
          <a:p>
            <a:pPr lvl="3"/>
            <a:r>
              <a:rPr lang="el-GR" dirty="0"/>
              <a:t>Τέταρτο επίπεδο</a:t>
            </a:r>
          </a:p>
          <a:p>
            <a:pPr lvl="4"/>
            <a:r>
              <a:rPr lang="el-GR" dirty="0"/>
              <a:t>Πέμπτο επίπεδο</a:t>
            </a:r>
          </a:p>
        </p:txBody>
      </p:sp>
    </p:spTree>
    <p:extLst>
      <p:ext uri="{BB962C8B-B14F-4D97-AF65-F5344CB8AC3E}">
        <p14:creationId xmlns:p14="http://schemas.microsoft.com/office/powerpoint/2010/main" val="3256868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1_Σύγκριση">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4E3C192-E8D6-C541-99B1-5FC986B72C73}"/>
              </a:ext>
            </a:extLst>
          </p:cNvPr>
          <p:cNvSpPr>
            <a:spLocks noGrp="1"/>
          </p:cNvSpPr>
          <p:nvPr>
            <p:ph type="title"/>
          </p:nvPr>
        </p:nvSpPr>
        <p:spPr>
          <a:xfrm>
            <a:off x="1669625" y="730251"/>
            <a:ext cx="20906602" cy="2651126"/>
          </a:xfrm>
          <a:prstGeom prst="rect">
            <a:avLst/>
          </a:prstGeom>
        </p:spPr>
        <p:txBody>
          <a:bodyPr/>
          <a:lstStyle>
            <a:lvl1pPr>
              <a:defRPr>
                <a:solidFill>
                  <a:srgbClr val="19BEDE"/>
                </a:solidFill>
                <a:latin typeface="Trebuchet MS" panose="020B0603020202020204" pitchFamily="34" charset="0"/>
              </a:defRPr>
            </a:lvl1pPr>
          </a:lstStyle>
          <a:p>
            <a:r>
              <a:rPr lang="el-GR" dirty="0"/>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9922D709-00C7-6849-82F6-B71C2F281DBA}"/>
              </a:ext>
            </a:extLst>
          </p:cNvPr>
          <p:cNvSpPr>
            <a:spLocks noGrp="1"/>
          </p:cNvSpPr>
          <p:nvPr>
            <p:ph type="body" idx="1"/>
          </p:nvPr>
        </p:nvSpPr>
        <p:spPr>
          <a:xfrm>
            <a:off x="1669626" y="3362326"/>
            <a:ext cx="10254460" cy="1647824"/>
          </a:xfrm>
          <a:prstGeom prst="rect">
            <a:avLst/>
          </a:prstGeom>
        </p:spPr>
        <p:txBody>
          <a:bodyPr anchor="b"/>
          <a:lstStyle>
            <a:lvl1pPr marL="0" indent="0">
              <a:buNone/>
              <a:defRPr sz="4772" b="1">
                <a:solidFill>
                  <a:srgbClr val="0D4F8C"/>
                </a:solidFill>
                <a:latin typeface="Trebuchet MS" panose="020B0603020202020204" pitchFamily="34" charset="0"/>
              </a:defRPr>
            </a:lvl1pPr>
            <a:lvl2pPr marL="909005" indent="0">
              <a:buNone/>
              <a:defRPr sz="3976" b="1"/>
            </a:lvl2pPr>
            <a:lvl3pPr marL="1818010" indent="0">
              <a:buNone/>
              <a:defRPr sz="3579" b="1"/>
            </a:lvl3pPr>
            <a:lvl4pPr marL="2727015" indent="0">
              <a:buNone/>
              <a:defRPr sz="3181" b="1"/>
            </a:lvl4pPr>
            <a:lvl5pPr marL="3636020" indent="0">
              <a:buNone/>
              <a:defRPr sz="3181" b="1"/>
            </a:lvl5pPr>
            <a:lvl6pPr marL="4545025" indent="0">
              <a:buNone/>
              <a:defRPr sz="3181" b="1"/>
            </a:lvl6pPr>
            <a:lvl7pPr marL="5454030" indent="0">
              <a:buNone/>
              <a:defRPr sz="3181" b="1"/>
            </a:lvl7pPr>
            <a:lvl8pPr marL="6363035" indent="0">
              <a:buNone/>
              <a:defRPr sz="3181" b="1"/>
            </a:lvl8pPr>
            <a:lvl9pPr marL="7272040" indent="0">
              <a:buNone/>
              <a:defRPr sz="3181" b="1"/>
            </a:lvl9pPr>
          </a:lstStyle>
          <a:p>
            <a:pPr lvl="0"/>
            <a:r>
              <a:rPr lang="el-GR" dirty="0"/>
              <a:t>Στυλ κειμένου υποδείγματος</a:t>
            </a:r>
          </a:p>
        </p:txBody>
      </p:sp>
      <p:sp>
        <p:nvSpPr>
          <p:cNvPr id="4" name="Θέση περιεχομένου 3">
            <a:extLst>
              <a:ext uri="{FF2B5EF4-FFF2-40B4-BE49-F238E27FC236}">
                <a16:creationId xmlns:a16="http://schemas.microsoft.com/office/drawing/2014/main" id="{E7DFD192-A261-B246-8F4F-44230F988EA9}"/>
              </a:ext>
            </a:extLst>
          </p:cNvPr>
          <p:cNvSpPr>
            <a:spLocks noGrp="1"/>
          </p:cNvSpPr>
          <p:nvPr>
            <p:ph sz="half" idx="2"/>
          </p:nvPr>
        </p:nvSpPr>
        <p:spPr>
          <a:xfrm>
            <a:off x="1669626" y="5010150"/>
            <a:ext cx="10254460" cy="7369176"/>
          </a:xfrm>
          <a:prstGeom prst="rect">
            <a:avLst/>
          </a:prstGeom>
        </p:spPr>
        <p:txBody>
          <a:bodyPr/>
          <a:lstStyle>
            <a:lvl1pPr>
              <a:defRPr>
                <a:solidFill>
                  <a:srgbClr val="0D4F8C"/>
                </a:solidFill>
                <a:latin typeface="Trebuchet MS" panose="020B0603020202020204" pitchFamily="34" charset="0"/>
              </a:defRPr>
            </a:lvl1pPr>
            <a:lvl2pPr>
              <a:defRPr>
                <a:solidFill>
                  <a:srgbClr val="0D4F8C"/>
                </a:solidFill>
                <a:latin typeface="Trebuchet MS" panose="020B0603020202020204" pitchFamily="34" charset="0"/>
              </a:defRPr>
            </a:lvl2pPr>
            <a:lvl3pPr>
              <a:defRPr>
                <a:solidFill>
                  <a:srgbClr val="0D4F8C"/>
                </a:solidFill>
                <a:latin typeface="Trebuchet MS" panose="020B0603020202020204" pitchFamily="34" charset="0"/>
              </a:defRPr>
            </a:lvl3pPr>
            <a:lvl4pPr>
              <a:defRPr>
                <a:solidFill>
                  <a:srgbClr val="0D4F8C"/>
                </a:solidFill>
                <a:latin typeface="Trebuchet MS" panose="020B0603020202020204" pitchFamily="34" charset="0"/>
              </a:defRPr>
            </a:lvl4pPr>
            <a:lvl5pPr>
              <a:defRPr>
                <a:solidFill>
                  <a:srgbClr val="0D4F8C"/>
                </a:solidFill>
                <a:latin typeface="Trebuchet MS" panose="020B0603020202020204" pitchFamily="34" charset="0"/>
              </a:defRPr>
            </a:lvl5pPr>
          </a:lstStyle>
          <a:p>
            <a:pPr lvl="0"/>
            <a:r>
              <a:rPr lang="el-GR" dirty="0"/>
              <a:t>Στυλ κειμένου υποδείγματος</a:t>
            </a:r>
          </a:p>
          <a:p>
            <a:pPr lvl="1"/>
            <a:r>
              <a:rPr lang="el-GR" dirty="0"/>
              <a:t>Δεύτερο επίπεδο</a:t>
            </a:r>
          </a:p>
          <a:p>
            <a:pPr lvl="2"/>
            <a:r>
              <a:rPr lang="el-GR" dirty="0"/>
              <a:t>Τρίτο επίπεδο</a:t>
            </a:r>
          </a:p>
          <a:p>
            <a:pPr lvl="3"/>
            <a:r>
              <a:rPr lang="el-GR" dirty="0"/>
              <a:t>Τέταρτο επίπεδο</a:t>
            </a:r>
          </a:p>
          <a:p>
            <a:pPr lvl="4"/>
            <a:r>
              <a:rPr lang="el-GR" dirty="0"/>
              <a:t>Πέμπτο επίπεδο</a:t>
            </a:r>
          </a:p>
        </p:txBody>
      </p:sp>
      <p:sp>
        <p:nvSpPr>
          <p:cNvPr id="5" name="Θέση κειμένου 4">
            <a:extLst>
              <a:ext uri="{FF2B5EF4-FFF2-40B4-BE49-F238E27FC236}">
                <a16:creationId xmlns:a16="http://schemas.microsoft.com/office/drawing/2014/main" id="{B53B8C0F-27A1-9641-9516-D33AEA8CE451}"/>
              </a:ext>
            </a:extLst>
          </p:cNvPr>
          <p:cNvSpPr>
            <a:spLocks noGrp="1"/>
          </p:cNvSpPr>
          <p:nvPr>
            <p:ph type="body" sz="quarter" idx="3"/>
          </p:nvPr>
        </p:nvSpPr>
        <p:spPr>
          <a:xfrm>
            <a:off x="12271266" y="3362326"/>
            <a:ext cx="10304961" cy="1647824"/>
          </a:xfrm>
          <a:prstGeom prst="rect">
            <a:avLst/>
          </a:prstGeom>
        </p:spPr>
        <p:txBody>
          <a:bodyPr anchor="b"/>
          <a:lstStyle>
            <a:lvl1pPr marL="0" indent="0">
              <a:buNone/>
              <a:defRPr sz="4772" b="1">
                <a:solidFill>
                  <a:srgbClr val="0D4F8C"/>
                </a:solidFill>
                <a:latin typeface="Trebuchet MS" panose="020B0603020202020204" pitchFamily="34" charset="0"/>
              </a:defRPr>
            </a:lvl1pPr>
            <a:lvl2pPr marL="909005" indent="0">
              <a:buNone/>
              <a:defRPr sz="3976" b="1"/>
            </a:lvl2pPr>
            <a:lvl3pPr marL="1818010" indent="0">
              <a:buNone/>
              <a:defRPr sz="3579" b="1"/>
            </a:lvl3pPr>
            <a:lvl4pPr marL="2727015" indent="0">
              <a:buNone/>
              <a:defRPr sz="3181" b="1"/>
            </a:lvl4pPr>
            <a:lvl5pPr marL="3636020" indent="0">
              <a:buNone/>
              <a:defRPr sz="3181" b="1"/>
            </a:lvl5pPr>
            <a:lvl6pPr marL="4545025" indent="0">
              <a:buNone/>
              <a:defRPr sz="3181" b="1"/>
            </a:lvl6pPr>
            <a:lvl7pPr marL="5454030" indent="0">
              <a:buNone/>
              <a:defRPr sz="3181" b="1"/>
            </a:lvl7pPr>
            <a:lvl8pPr marL="6363035" indent="0">
              <a:buNone/>
              <a:defRPr sz="3181" b="1"/>
            </a:lvl8pPr>
            <a:lvl9pPr marL="7272040" indent="0">
              <a:buNone/>
              <a:defRPr sz="3181" b="1"/>
            </a:lvl9pPr>
          </a:lstStyle>
          <a:p>
            <a:pPr lvl="0"/>
            <a:r>
              <a:rPr lang="el-GR" dirty="0"/>
              <a:t>Στυλ κειμένου υποδείγματος</a:t>
            </a:r>
          </a:p>
        </p:txBody>
      </p:sp>
      <p:sp>
        <p:nvSpPr>
          <p:cNvPr id="6" name="Θέση περιεχομένου 5">
            <a:extLst>
              <a:ext uri="{FF2B5EF4-FFF2-40B4-BE49-F238E27FC236}">
                <a16:creationId xmlns:a16="http://schemas.microsoft.com/office/drawing/2014/main" id="{780BAD56-F9FA-1C47-B89A-73E69F5C3BE6}"/>
              </a:ext>
            </a:extLst>
          </p:cNvPr>
          <p:cNvSpPr>
            <a:spLocks noGrp="1"/>
          </p:cNvSpPr>
          <p:nvPr>
            <p:ph sz="quarter" idx="4"/>
          </p:nvPr>
        </p:nvSpPr>
        <p:spPr>
          <a:xfrm>
            <a:off x="12271266" y="5010150"/>
            <a:ext cx="10304961" cy="7369176"/>
          </a:xfrm>
          <a:prstGeom prst="rect">
            <a:avLst/>
          </a:prstGeom>
        </p:spPr>
        <p:txBody>
          <a:bodyPr/>
          <a:lstStyle>
            <a:lvl1pPr>
              <a:defRPr>
                <a:solidFill>
                  <a:srgbClr val="0D4F8C"/>
                </a:solidFill>
                <a:latin typeface="Trebuchet MS" panose="020B0603020202020204" pitchFamily="34" charset="0"/>
              </a:defRPr>
            </a:lvl1pPr>
            <a:lvl2pPr>
              <a:defRPr>
                <a:solidFill>
                  <a:srgbClr val="0D4F8C"/>
                </a:solidFill>
                <a:latin typeface="Trebuchet MS" panose="020B0603020202020204" pitchFamily="34" charset="0"/>
              </a:defRPr>
            </a:lvl2pPr>
            <a:lvl3pPr>
              <a:defRPr>
                <a:solidFill>
                  <a:srgbClr val="0D4F8C"/>
                </a:solidFill>
                <a:latin typeface="Trebuchet MS" panose="020B0603020202020204" pitchFamily="34" charset="0"/>
              </a:defRPr>
            </a:lvl3pPr>
            <a:lvl4pPr>
              <a:defRPr>
                <a:solidFill>
                  <a:srgbClr val="0D4F8C"/>
                </a:solidFill>
                <a:latin typeface="Trebuchet MS" panose="020B0603020202020204" pitchFamily="34" charset="0"/>
              </a:defRPr>
            </a:lvl4pPr>
            <a:lvl5pPr>
              <a:defRPr>
                <a:solidFill>
                  <a:srgbClr val="0D4F8C"/>
                </a:solidFill>
                <a:latin typeface="Trebuchet MS" panose="020B0603020202020204" pitchFamily="34" charset="0"/>
              </a:defRPr>
            </a:lvl5pPr>
          </a:lstStyle>
          <a:p>
            <a:pPr lvl="0"/>
            <a:r>
              <a:rPr lang="el-GR" dirty="0"/>
              <a:t>Στυλ κειμένου υποδείγματος</a:t>
            </a:r>
          </a:p>
          <a:p>
            <a:pPr lvl="1"/>
            <a:r>
              <a:rPr lang="el-GR" dirty="0"/>
              <a:t>Δεύτερο επίπεδο</a:t>
            </a:r>
          </a:p>
          <a:p>
            <a:pPr lvl="2"/>
            <a:r>
              <a:rPr lang="el-GR" dirty="0"/>
              <a:t>Τρίτο επίπεδο</a:t>
            </a:r>
          </a:p>
          <a:p>
            <a:pPr lvl="3"/>
            <a:r>
              <a:rPr lang="el-GR" dirty="0"/>
              <a:t>Τέταρτο επίπεδο</a:t>
            </a:r>
          </a:p>
          <a:p>
            <a:pPr lvl="4"/>
            <a:r>
              <a:rPr lang="el-GR" dirty="0"/>
              <a:t>Πέμπτο επίπεδο</a:t>
            </a:r>
          </a:p>
        </p:txBody>
      </p:sp>
    </p:spTree>
    <p:extLst>
      <p:ext uri="{BB962C8B-B14F-4D97-AF65-F5344CB8AC3E}">
        <p14:creationId xmlns:p14="http://schemas.microsoft.com/office/powerpoint/2010/main" val="20228339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3" Type="http://schemas.openxmlformats.org/officeDocument/2006/relationships/slideLayout" Target="../slideLayouts/slideLayout5.xml"/><Relationship Id="rId21" Type="http://schemas.openxmlformats.org/officeDocument/2006/relationships/image" Target="../media/image4.jpeg"/><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theme" Target="../theme/theme3.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Θέση τίτλου 1">
            <a:extLst>
              <a:ext uri="{FF2B5EF4-FFF2-40B4-BE49-F238E27FC236}">
                <a16:creationId xmlns:a16="http://schemas.microsoft.com/office/drawing/2014/main" id="{72EFEEE7-16A3-129E-A980-495951F3EEFA}"/>
              </a:ext>
            </a:extLst>
          </p:cNvPr>
          <p:cNvSpPr>
            <a:spLocks noGrp="1"/>
          </p:cNvSpPr>
          <p:nvPr>
            <p:ph type="title"/>
          </p:nvPr>
        </p:nvSpPr>
        <p:spPr>
          <a:xfrm>
            <a:off x="1406758" y="1775281"/>
            <a:ext cx="20906602" cy="2651126"/>
          </a:xfrm>
          <a:prstGeom prst="rect">
            <a:avLst/>
          </a:prstGeom>
        </p:spPr>
        <p:txBody>
          <a:bodyPr vert="horz" lIns="91440" tIns="45720" rIns="91440" bIns="45720" rtlCol="0" anchor="ctr">
            <a:normAutofit/>
          </a:bodyPr>
          <a:lstStyle/>
          <a:p>
            <a:r>
              <a:rPr lang="el-GR" dirty="0"/>
              <a:t>Κάντε κλικ για να επεξεργαστείτε τον τίτλο υποδείγματος</a:t>
            </a:r>
          </a:p>
        </p:txBody>
      </p:sp>
      <p:sp>
        <p:nvSpPr>
          <p:cNvPr id="4" name="Θέση ημερομηνίας 3">
            <a:extLst>
              <a:ext uri="{FF2B5EF4-FFF2-40B4-BE49-F238E27FC236}">
                <a16:creationId xmlns:a16="http://schemas.microsoft.com/office/drawing/2014/main" id="{6DB554EC-C5F1-0DD1-BF83-B5ECC01592B0}"/>
              </a:ext>
            </a:extLst>
          </p:cNvPr>
          <p:cNvSpPr>
            <a:spLocks noGrp="1"/>
          </p:cNvSpPr>
          <p:nvPr>
            <p:ph type="dt" sz="half" idx="2"/>
          </p:nvPr>
        </p:nvSpPr>
        <p:spPr>
          <a:xfrm>
            <a:off x="1666468" y="12712703"/>
            <a:ext cx="5453896" cy="730250"/>
          </a:xfrm>
          <a:prstGeom prst="rect">
            <a:avLst/>
          </a:prstGeom>
        </p:spPr>
        <p:txBody>
          <a:bodyPr vert="horz" lIns="91440" tIns="45720" rIns="91440" bIns="45720" rtlCol="0" anchor="ctr"/>
          <a:lstStyle>
            <a:lvl1pPr algn="l">
              <a:defRPr sz="2386">
                <a:solidFill>
                  <a:schemeClr val="tx1">
                    <a:tint val="75000"/>
                  </a:schemeClr>
                </a:solidFill>
              </a:defRPr>
            </a:lvl1pPr>
          </a:lstStyle>
          <a:p>
            <a:fld id="{FA18AEA9-71C6-468C-BEB2-7FB1CAECB70F}" type="datetimeFigureOut">
              <a:rPr lang="el-GR" smtClean="0"/>
              <a:t>4/3/2026</a:t>
            </a:fld>
            <a:endParaRPr lang="el-GR"/>
          </a:p>
        </p:txBody>
      </p:sp>
      <p:sp>
        <p:nvSpPr>
          <p:cNvPr id="5" name="Θέση υποσέλιδου 4">
            <a:extLst>
              <a:ext uri="{FF2B5EF4-FFF2-40B4-BE49-F238E27FC236}">
                <a16:creationId xmlns:a16="http://schemas.microsoft.com/office/drawing/2014/main" id="{40269398-EA6B-43F4-1772-65E972F5A303}"/>
              </a:ext>
            </a:extLst>
          </p:cNvPr>
          <p:cNvSpPr>
            <a:spLocks noGrp="1"/>
          </p:cNvSpPr>
          <p:nvPr>
            <p:ph type="ftr" sz="quarter" idx="3"/>
          </p:nvPr>
        </p:nvSpPr>
        <p:spPr>
          <a:xfrm>
            <a:off x="8029347" y="12712703"/>
            <a:ext cx="8180844" cy="730250"/>
          </a:xfrm>
          <a:prstGeom prst="rect">
            <a:avLst/>
          </a:prstGeom>
        </p:spPr>
        <p:txBody>
          <a:bodyPr vert="horz" lIns="91440" tIns="45720" rIns="91440" bIns="45720" rtlCol="0" anchor="ctr"/>
          <a:lstStyle>
            <a:lvl1pPr algn="ctr">
              <a:defRPr sz="2386">
                <a:solidFill>
                  <a:schemeClr val="tx1">
                    <a:tint val="75000"/>
                  </a:schemeClr>
                </a:solidFill>
              </a:defRPr>
            </a:lvl1pPr>
          </a:lstStyle>
          <a:p>
            <a:endParaRPr lang="el-GR"/>
          </a:p>
        </p:txBody>
      </p:sp>
      <p:sp>
        <p:nvSpPr>
          <p:cNvPr id="6" name="Θέση αριθμού διαφάνειας 5">
            <a:extLst>
              <a:ext uri="{FF2B5EF4-FFF2-40B4-BE49-F238E27FC236}">
                <a16:creationId xmlns:a16="http://schemas.microsoft.com/office/drawing/2014/main" id="{2CDBA4EF-1999-F613-70F6-2AD4EF7FFCD6}"/>
              </a:ext>
            </a:extLst>
          </p:cNvPr>
          <p:cNvSpPr>
            <a:spLocks noGrp="1"/>
          </p:cNvSpPr>
          <p:nvPr>
            <p:ph type="sldNum" sz="quarter" idx="4"/>
          </p:nvPr>
        </p:nvSpPr>
        <p:spPr>
          <a:xfrm>
            <a:off x="17119174" y="12712703"/>
            <a:ext cx="5453896" cy="730250"/>
          </a:xfrm>
          <a:prstGeom prst="rect">
            <a:avLst/>
          </a:prstGeom>
        </p:spPr>
        <p:txBody>
          <a:bodyPr vert="horz" lIns="91440" tIns="45720" rIns="91440" bIns="45720" rtlCol="0" anchor="ctr"/>
          <a:lstStyle>
            <a:lvl1pPr algn="r">
              <a:defRPr sz="2386">
                <a:solidFill>
                  <a:schemeClr val="tx1">
                    <a:tint val="75000"/>
                  </a:schemeClr>
                </a:solidFill>
              </a:defRPr>
            </a:lvl1pPr>
          </a:lstStyle>
          <a:p>
            <a:fld id="{F8B1DC26-6129-45E6-B3DE-8F39747A7F71}" type="slidenum">
              <a:rPr lang="el-GR" smtClean="0"/>
              <a:t>‹#›</a:t>
            </a:fld>
            <a:endParaRPr lang="el-GR"/>
          </a:p>
        </p:txBody>
      </p:sp>
    </p:spTree>
    <p:extLst>
      <p:ext uri="{BB962C8B-B14F-4D97-AF65-F5344CB8AC3E}">
        <p14:creationId xmlns:p14="http://schemas.microsoft.com/office/powerpoint/2010/main" val="3857993587"/>
      </p:ext>
    </p:extLst>
  </p:cSld>
  <p:clrMap bg1="lt1" tx1="dk1" bg2="lt2" tx2="dk2" accent1="accent1" accent2="accent2" accent3="accent3" accent4="accent4" accent5="accent5" accent6="accent6" hlink="hlink" folHlink="folHlink"/>
  <p:sldLayoutIdLst>
    <p:sldLayoutId id="2147483664" r:id="rId1"/>
  </p:sldLayoutIdLst>
  <p:txStyles>
    <p:titleStyle>
      <a:lvl1pPr algn="l" defTabSz="1817964" rtl="0" eaLnBrk="1" latinLnBrk="0" hangingPunct="1">
        <a:lnSpc>
          <a:spcPct val="90000"/>
        </a:lnSpc>
        <a:spcBef>
          <a:spcPct val="0"/>
        </a:spcBef>
        <a:buNone/>
        <a:defRPr sz="7158" kern="1200">
          <a:solidFill>
            <a:srgbClr val="19BEDE"/>
          </a:solidFill>
          <a:latin typeface="Trebuchet MS" panose="020B0603020202020204" pitchFamily="34" charset="0"/>
          <a:ea typeface="+mj-ea"/>
          <a:cs typeface="+mj-cs"/>
        </a:defRPr>
      </a:lvl1pPr>
    </p:titleStyle>
    <p:bodyStyle>
      <a:lvl1pPr marL="454491" indent="-454491" algn="l" defTabSz="1817964" rtl="0" eaLnBrk="1" latinLnBrk="0" hangingPunct="1">
        <a:lnSpc>
          <a:spcPct val="90000"/>
        </a:lnSpc>
        <a:spcBef>
          <a:spcPts val="1988"/>
        </a:spcBef>
        <a:buFont typeface="Arial" panose="020B0604020202020204" pitchFamily="34" charset="0"/>
        <a:buChar char="•"/>
        <a:defRPr sz="5567" kern="1200">
          <a:solidFill>
            <a:schemeClr val="tx1"/>
          </a:solidFill>
          <a:latin typeface="+mn-lt"/>
          <a:ea typeface="+mn-ea"/>
          <a:cs typeface="+mn-cs"/>
        </a:defRPr>
      </a:lvl1pPr>
      <a:lvl2pPr marL="1363474" indent="-454491" algn="l" defTabSz="1817964" rtl="0" eaLnBrk="1" latinLnBrk="0" hangingPunct="1">
        <a:lnSpc>
          <a:spcPct val="90000"/>
        </a:lnSpc>
        <a:spcBef>
          <a:spcPts val="994"/>
        </a:spcBef>
        <a:buFont typeface="Arial" panose="020B0604020202020204" pitchFamily="34" charset="0"/>
        <a:buChar char="•"/>
        <a:defRPr sz="4772" kern="1200">
          <a:solidFill>
            <a:schemeClr val="tx1"/>
          </a:solidFill>
          <a:latin typeface="+mn-lt"/>
          <a:ea typeface="+mn-ea"/>
          <a:cs typeface="+mn-cs"/>
        </a:defRPr>
      </a:lvl2pPr>
      <a:lvl3pPr marL="2272455" indent="-454491" algn="l" defTabSz="1817964" rtl="0" eaLnBrk="1" latinLnBrk="0" hangingPunct="1">
        <a:lnSpc>
          <a:spcPct val="90000"/>
        </a:lnSpc>
        <a:spcBef>
          <a:spcPts val="994"/>
        </a:spcBef>
        <a:buFont typeface="Arial" panose="020B0604020202020204" pitchFamily="34" charset="0"/>
        <a:buChar char="•"/>
        <a:defRPr sz="3976" kern="1200">
          <a:solidFill>
            <a:schemeClr val="tx1"/>
          </a:solidFill>
          <a:latin typeface="+mn-lt"/>
          <a:ea typeface="+mn-ea"/>
          <a:cs typeface="+mn-cs"/>
        </a:defRPr>
      </a:lvl3pPr>
      <a:lvl4pPr marL="3181438"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4pPr>
      <a:lvl5pPr marL="4090421"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5pPr>
      <a:lvl6pPr marL="4999402"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6pPr>
      <a:lvl7pPr marL="5908386"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7pPr>
      <a:lvl8pPr marL="6817367"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8pPr>
      <a:lvl9pPr marL="7726350"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9pPr>
    </p:bodyStyle>
    <p:otherStyle>
      <a:defPPr>
        <a:defRPr lang="el-GR"/>
      </a:defPPr>
      <a:lvl1pPr marL="0" algn="l" defTabSz="1817964" rtl="0" eaLnBrk="1" latinLnBrk="0" hangingPunct="1">
        <a:defRPr sz="3579" kern="1200">
          <a:solidFill>
            <a:schemeClr val="tx1"/>
          </a:solidFill>
          <a:latin typeface="+mn-lt"/>
          <a:ea typeface="+mn-ea"/>
          <a:cs typeface="+mn-cs"/>
        </a:defRPr>
      </a:lvl1pPr>
      <a:lvl2pPr marL="908983" algn="l" defTabSz="1817964" rtl="0" eaLnBrk="1" latinLnBrk="0" hangingPunct="1">
        <a:defRPr sz="3579" kern="1200">
          <a:solidFill>
            <a:schemeClr val="tx1"/>
          </a:solidFill>
          <a:latin typeface="+mn-lt"/>
          <a:ea typeface="+mn-ea"/>
          <a:cs typeface="+mn-cs"/>
        </a:defRPr>
      </a:lvl2pPr>
      <a:lvl3pPr marL="1817964" algn="l" defTabSz="1817964" rtl="0" eaLnBrk="1" latinLnBrk="0" hangingPunct="1">
        <a:defRPr sz="3579" kern="1200">
          <a:solidFill>
            <a:schemeClr val="tx1"/>
          </a:solidFill>
          <a:latin typeface="+mn-lt"/>
          <a:ea typeface="+mn-ea"/>
          <a:cs typeface="+mn-cs"/>
        </a:defRPr>
      </a:lvl3pPr>
      <a:lvl4pPr marL="2726948" algn="l" defTabSz="1817964" rtl="0" eaLnBrk="1" latinLnBrk="0" hangingPunct="1">
        <a:defRPr sz="3579" kern="1200">
          <a:solidFill>
            <a:schemeClr val="tx1"/>
          </a:solidFill>
          <a:latin typeface="+mn-lt"/>
          <a:ea typeface="+mn-ea"/>
          <a:cs typeface="+mn-cs"/>
        </a:defRPr>
      </a:lvl4pPr>
      <a:lvl5pPr marL="3635929" algn="l" defTabSz="1817964" rtl="0" eaLnBrk="1" latinLnBrk="0" hangingPunct="1">
        <a:defRPr sz="3579" kern="1200">
          <a:solidFill>
            <a:schemeClr val="tx1"/>
          </a:solidFill>
          <a:latin typeface="+mn-lt"/>
          <a:ea typeface="+mn-ea"/>
          <a:cs typeface="+mn-cs"/>
        </a:defRPr>
      </a:lvl5pPr>
      <a:lvl6pPr marL="4544912" algn="l" defTabSz="1817964" rtl="0" eaLnBrk="1" latinLnBrk="0" hangingPunct="1">
        <a:defRPr sz="3579" kern="1200">
          <a:solidFill>
            <a:schemeClr val="tx1"/>
          </a:solidFill>
          <a:latin typeface="+mn-lt"/>
          <a:ea typeface="+mn-ea"/>
          <a:cs typeface="+mn-cs"/>
        </a:defRPr>
      </a:lvl6pPr>
      <a:lvl7pPr marL="5453893" algn="l" defTabSz="1817964" rtl="0" eaLnBrk="1" latinLnBrk="0" hangingPunct="1">
        <a:defRPr sz="3579" kern="1200">
          <a:solidFill>
            <a:schemeClr val="tx1"/>
          </a:solidFill>
          <a:latin typeface="+mn-lt"/>
          <a:ea typeface="+mn-ea"/>
          <a:cs typeface="+mn-cs"/>
        </a:defRPr>
      </a:lvl7pPr>
      <a:lvl8pPr marL="6362876" algn="l" defTabSz="1817964" rtl="0" eaLnBrk="1" latinLnBrk="0" hangingPunct="1">
        <a:defRPr sz="3579" kern="1200">
          <a:solidFill>
            <a:schemeClr val="tx1"/>
          </a:solidFill>
          <a:latin typeface="+mn-lt"/>
          <a:ea typeface="+mn-ea"/>
          <a:cs typeface="+mn-cs"/>
        </a:defRPr>
      </a:lvl8pPr>
      <a:lvl9pPr marL="7271859" algn="l" defTabSz="1817964" rtl="0" eaLnBrk="1" latinLnBrk="0" hangingPunct="1">
        <a:defRPr sz="3579"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Ορθογώνιο 1">
            <a:extLst>
              <a:ext uri="{FF2B5EF4-FFF2-40B4-BE49-F238E27FC236}">
                <a16:creationId xmlns:a16="http://schemas.microsoft.com/office/drawing/2014/main" id="{0476B8E4-27FB-B4E2-8FCB-08D14D204737}"/>
              </a:ext>
            </a:extLst>
          </p:cNvPr>
          <p:cNvSpPr/>
          <p:nvPr userDrawn="1"/>
        </p:nvSpPr>
        <p:spPr>
          <a:xfrm>
            <a:off x="9077311" y="1845425"/>
            <a:ext cx="6084916" cy="3042459"/>
          </a:xfrm>
          <a:prstGeom prst="rect">
            <a:avLst/>
          </a:prstGeom>
          <a:solidFill>
            <a:srgbClr val="0D4F8C"/>
          </a:solidFill>
          <a:ln>
            <a:solidFill>
              <a:srgbClr val="0D4F8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3" name="Εικόνα 2" descr="Εικόνα που περιέχει κείμενο, γραμματοσειρά, στιγμιότυπο οθόνης, λογότυπο&#10;&#10;Περιγραφή που δημιουργήθηκε αυτόματα">
            <a:extLst>
              <a:ext uri="{FF2B5EF4-FFF2-40B4-BE49-F238E27FC236}">
                <a16:creationId xmlns:a16="http://schemas.microsoft.com/office/drawing/2014/main" id="{683660FE-CD0A-89BD-6FAF-25A7B1818AD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12973" y="2421162"/>
            <a:ext cx="3413592" cy="1890983"/>
          </a:xfrm>
          <a:prstGeom prst="rect">
            <a:avLst/>
          </a:prstGeom>
        </p:spPr>
      </p:pic>
    </p:spTree>
    <p:extLst>
      <p:ext uri="{BB962C8B-B14F-4D97-AF65-F5344CB8AC3E}">
        <p14:creationId xmlns:p14="http://schemas.microsoft.com/office/powerpoint/2010/main" val="702571069"/>
      </p:ext>
    </p:extLst>
  </p:cSld>
  <p:clrMap bg1="lt1" tx1="dk1" bg2="lt2" tx2="dk2" accent1="accent1" accent2="accent2" accent3="accent3" accent4="accent4" accent5="accent5" accent6="accent6" hlink="hlink" folHlink="folHlink"/>
  <p:sldLayoutIdLst>
    <p:sldLayoutId id="2147483677" r:id="rId1"/>
  </p:sldLayoutIdLst>
  <p:txStyles>
    <p:titleStyle>
      <a:lvl1pPr algn="l" defTabSz="1817964" rtl="0" eaLnBrk="1" latinLnBrk="0" hangingPunct="1">
        <a:lnSpc>
          <a:spcPct val="90000"/>
        </a:lnSpc>
        <a:spcBef>
          <a:spcPct val="0"/>
        </a:spcBef>
        <a:buNone/>
        <a:defRPr sz="8748" kern="1200">
          <a:solidFill>
            <a:schemeClr val="tx1"/>
          </a:solidFill>
          <a:latin typeface="+mj-lt"/>
          <a:ea typeface="+mj-ea"/>
          <a:cs typeface="+mj-cs"/>
        </a:defRPr>
      </a:lvl1pPr>
    </p:titleStyle>
    <p:bodyStyle>
      <a:lvl1pPr marL="454491" indent="-454491" algn="l" defTabSz="1817964" rtl="0" eaLnBrk="1" latinLnBrk="0" hangingPunct="1">
        <a:lnSpc>
          <a:spcPct val="90000"/>
        </a:lnSpc>
        <a:spcBef>
          <a:spcPts val="1988"/>
        </a:spcBef>
        <a:buFont typeface="Arial" panose="020B0604020202020204" pitchFamily="34" charset="0"/>
        <a:buChar char="•"/>
        <a:defRPr sz="5567" kern="1200">
          <a:solidFill>
            <a:schemeClr val="tx1"/>
          </a:solidFill>
          <a:latin typeface="+mn-lt"/>
          <a:ea typeface="+mn-ea"/>
          <a:cs typeface="+mn-cs"/>
        </a:defRPr>
      </a:lvl1pPr>
      <a:lvl2pPr marL="1363474" indent="-454491" algn="l" defTabSz="1817964" rtl="0" eaLnBrk="1" latinLnBrk="0" hangingPunct="1">
        <a:lnSpc>
          <a:spcPct val="90000"/>
        </a:lnSpc>
        <a:spcBef>
          <a:spcPts val="994"/>
        </a:spcBef>
        <a:buFont typeface="Arial" panose="020B0604020202020204" pitchFamily="34" charset="0"/>
        <a:buChar char="•"/>
        <a:defRPr sz="4772" kern="1200">
          <a:solidFill>
            <a:schemeClr val="tx1"/>
          </a:solidFill>
          <a:latin typeface="+mn-lt"/>
          <a:ea typeface="+mn-ea"/>
          <a:cs typeface="+mn-cs"/>
        </a:defRPr>
      </a:lvl2pPr>
      <a:lvl3pPr marL="2272455" indent="-454491" algn="l" defTabSz="1817964" rtl="0" eaLnBrk="1" latinLnBrk="0" hangingPunct="1">
        <a:lnSpc>
          <a:spcPct val="90000"/>
        </a:lnSpc>
        <a:spcBef>
          <a:spcPts val="994"/>
        </a:spcBef>
        <a:buFont typeface="Arial" panose="020B0604020202020204" pitchFamily="34" charset="0"/>
        <a:buChar char="•"/>
        <a:defRPr sz="3976" kern="1200">
          <a:solidFill>
            <a:schemeClr val="tx1"/>
          </a:solidFill>
          <a:latin typeface="+mn-lt"/>
          <a:ea typeface="+mn-ea"/>
          <a:cs typeface="+mn-cs"/>
        </a:defRPr>
      </a:lvl3pPr>
      <a:lvl4pPr marL="3181438"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4pPr>
      <a:lvl5pPr marL="4090421"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5pPr>
      <a:lvl6pPr marL="4999402"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6pPr>
      <a:lvl7pPr marL="5908386"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7pPr>
      <a:lvl8pPr marL="6817367"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8pPr>
      <a:lvl9pPr marL="7726350"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9pPr>
    </p:bodyStyle>
    <p:otherStyle>
      <a:defPPr>
        <a:defRPr lang="el-GR"/>
      </a:defPPr>
      <a:lvl1pPr marL="0" algn="l" defTabSz="1817964" rtl="0" eaLnBrk="1" latinLnBrk="0" hangingPunct="1">
        <a:defRPr sz="3579" kern="1200">
          <a:solidFill>
            <a:schemeClr val="tx1"/>
          </a:solidFill>
          <a:latin typeface="+mn-lt"/>
          <a:ea typeface="+mn-ea"/>
          <a:cs typeface="+mn-cs"/>
        </a:defRPr>
      </a:lvl1pPr>
      <a:lvl2pPr marL="908983" algn="l" defTabSz="1817964" rtl="0" eaLnBrk="1" latinLnBrk="0" hangingPunct="1">
        <a:defRPr sz="3579" kern="1200">
          <a:solidFill>
            <a:schemeClr val="tx1"/>
          </a:solidFill>
          <a:latin typeface="+mn-lt"/>
          <a:ea typeface="+mn-ea"/>
          <a:cs typeface="+mn-cs"/>
        </a:defRPr>
      </a:lvl2pPr>
      <a:lvl3pPr marL="1817964" algn="l" defTabSz="1817964" rtl="0" eaLnBrk="1" latinLnBrk="0" hangingPunct="1">
        <a:defRPr sz="3579" kern="1200">
          <a:solidFill>
            <a:schemeClr val="tx1"/>
          </a:solidFill>
          <a:latin typeface="+mn-lt"/>
          <a:ea typeface="+mn-ea"/>
          <a:cs typeface="+mn-cs"/>
        </a:defRPr>
      </a:lvl3pPr>
      <a:lvl4pPr marL="2726948" algn="l" defTabSz="1817964" rtl="0" eaLnBrk="1" latinLnBrk="0" hangingPunct="1">
        <a:defRPr sz="3579" kern="1200">
          <a:solidFill>
            <a:schemeClr val="tx1"/>
          </a:solidFill>
          <a:latin typeface="+mn-lt"/>
          <a:ea typeface="+mn-ea"/>
          <a:cs typeface="+mn-cs"/>
        </a:defRPr>
      </a:lvl4pPr>
      <a:lvl5pPr marL="3635929" algn="l" defTabSz="1817964" rtl="0" eaLnBrk="1" latinLnBrk="0" hangingPunct="1">
        <a:defRPr sz="3579" kern="1200">
          <a:solidFill>
            <a:schemeClr val="tx1"/>
          </a:solidFill>
          <a:latin typeface="+mn-lt"/>
          <a:ea typeface="+mn-ea"/>
          <a:cs typeface="+mn-cs"/>
        </a:defRPr>
      </a:lvl5pPr>
      <a:lvl6pPr marL="4544912" algn="l" defTabSz="1817964" rtl="0" eaLnBrk="1" latinLnBrk="0" hangingPunct="1">
        <a:defRPr sz="3579" kern="1200">
          <a:solidFill>
            <a:schemeClr val="tx1"/>
          </a:solidFill>
          <a:latin typeface="+mn-lt"/>
          <a:ea typeface="+mn-ea"/>
          <a:cs typeface="+mn-cs"/>
        </a:defRPr>
      </a:lvl6pPr>
      <a:lvl7pPr marL="5453893" algn="l" defTabSz="1817964" rtl="0" eaLnBrk="1" latinLnBrk="0" hangingPunct="1">
        <a:defRPr sz="3579" kern="1200">
          <a:solidFill>
            <a:schemeClr val="tx1"/>
          </a:solidFill>
          <a:latin typeface="+mn-lt"/>
          <a:ea typeface="+mn-ea"/>
          <a:cs typeface="+mn-cs"/>
        </a:defRPr>
      </a:lvl7pPr>
      <a:lvl8pPr marL="6362876" algn="l" defTabSz="1817964" rtl="0" eaLnBrk="1" latinLnBrk="0" hangingPunct="1">
        <a:defRPr sz="3579" kern="1200">
          <a:solidFill>
            <a:schemeClr val="tx1"/>
          </a:solidFill>
          <a:latin typeface="+mn-lt"/>
          <a:ea typeface="+mn-ea"/>
          <a:cs typeface="+mn-cs"/>
        </a:defRPr>
      </a:lvl8pPr>
      <a:lvl9pPr marL="7271859" algn="l" defTabSz="1817964" rtl="0" eaLnBrk="1" latinLnBrk="0" hangingPunct="1">
        <a:defRPr sz="357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66468" y="730251"/>
            <a:ext cx="20906602" cy="2651126"/>
          </a:xfrm>
          <a:prstGeom prst="rect">
            <a:avLst/>
          </a:prstGeom>
        </p:spPr>
        <p:txBody>
          <a:bodyPr vert="horz" lIns="91440" tIns="45720" rIns="91440" bIns="45720" rtlCol="0" anchor="ctr">
            <a:normAutofit/>
          </a:body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666468" y="3651250"/>
            <a:ext cx="20906602" cy="8702676"/>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2"/>
          </p:nvPr>
        </p:nvSpPr>
        <p:spPr>
          <a:xfrm>
            <a:off x="1666468" y="12712701"/>
            <a:ext cx="5453896" cy="730250"/>
          </a:xfrm>
          <a:prstGeom prst="rect">
            <a:avLst/>
          </a:prstGeom>
        </p:spPr>
        <p:txBody>
          <a:bodyPr vert="horz" lIns="91440" tIns="45720" rIns="91440" bIns="45720" rtlCol="0" anchor="ctr"/>
          <a:lstStyle>
            <a:lvl1pPr algn="l">
              <a:defRPr sz="2386">
                <a:solidFill>
                  <a:schemeClr val="tx1">
                    <a:tint val="75000"/>
                  </a:schemeClr>
                </a:solidFill>
              </a:defRPr>
            </a:lvl1pPr>
          </a:lstStyle>
          <a:p>
            <a:fld id="{33312B16-8557-4743-8EE6-3DDFEC79069C}" type="datetimeFigureOut">
              <a:rPr lang="el-GR" smtClean="0"/>
              <a:t>4/3/2026</a:t>
            </a:fld>
            <a:endParaRPr lang="el-GR"/>
          </a:p>
        </p:txBody>
      </p:sp>
      <p:sp>
        <p:nvSpPr>
          <p:cNvPr id="5" name="Footer Placeholder 4"/>
          <p:cNvSpPr>
            <a:spLocks noGrp="1"/>
          </p:cNvSpPr>
          <p:nvPr>
            <p:ph type="ftr" sz="quarter" idx="3"/>
          </p:nvPr>
        </p:nvSpPr>
        <p:spPr>
          <a:xfrm>
            <a:off x="8029347" y="12712701"/>
            <a:ext cx="8180844" cy="730250"/>
          </a:xfrm>
          <a:prstGeom prst="rect">
            <a:avLst/>
          </a:prstGeom>
        </p:spPr>
        <p:txBody>
          <a:bodyPr vert="horz" lIns="91440" tIns="45720" rIns="91440" bIns="45720" rtlCol="0" anchor="ctr"/>
          <a:lstStyle>
            <a:lvl1pPr algn="ctr">
              <a:defRPr sz="2386">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17119174" y="12712701"/>
            <a:ext cx="5453896" cy="730250"/>
          </a:xfrm>
          <a:prstGeom prst="rect">
            <a:avLst/>
          </a:prstGeom>
        </p:spPr>
        <p:txBody>
          <a:bodyPr vert="horz" lIns="91440" tIns="45720" rIns="91440" bIns="45720" rtlCol="0" anchor="ctr"/>
          <a:lstStyle>
            <a:lvl1pPr algn="r">
              <a:defRPr sz="2386">
                <a:solidFill>
                  <a:schemeClr val="tx1">
                    <a:tint val="75000"/>
                  </a:schemeClr>
                </a:solidFill>
              </a:defRPr>
            </a:lvl1pPr>
          </a:lstStyle>
          <a:p>
            <a:fld id="{C6DD6E9A-F6BC-4101-9D32-73E53CB7934B}" type="slidenum">
              <a:rPr lang="el-GR" smtClean="0"/>
              <a:pPr/>
              <a:t>‹#›</a:t>
            </a:fld>
            <a:endParaRPr lang="el-GR" dirty="0"/>
          </a:p>
        </p:txBody>
      </p:sp>
      <p:pic>
        <p:nvPicPr>
          <p:cNvPr id="7" name="Εικόνα 6">
            <a:extLst>
              <a:ext uri="{FF2B5EF4-FFF2-40B4-BE49-F238E27FC236}">
                <a16:creationId xmlns:a16="http://schemas.microsoft.com/office/drawing/2014/main" id="{08BCA747-5152-A44B-9CEA-DF5112260DAB}"/>
              </a:ext>
            </a:extLst>
          </p:cNvPr>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2526" y="0"/>
            <a:ext cx="24234490" cy="13716000"/>
          </a:xfrm>
          <a:prstGeom prst="rect">
            <a:avLst/>
          </a:prstGeom>
        </p:spPr>
      </p:pic>
      <p:pic>
        <p:nvPicPr>
          <p:cNvPr id="8" name="Εικόνα 7">
            <a:extLst>
              <a:ext uri="{FF2B5EF4-FFF2-40B4-BE49-F238E27FC236}">
                <a16:creationId xmlns:a16="http://schemas.microsoft.com/office/drawing/2014/main" id="{E5CF02F1-D563-934F-9869-0A4A0DEF96C2}"/>
              </a:ext>
            </a:extLst>
          </p:cNvPr>
          <p:cNvPicPr>
            <a:picLocks noChangeAspect="1"/>
          </p:cNvPicPr>
          <p:nvPr userDrawn="1"/>
        </p:nvPicPr>
        <p:blipFill>
          <a:blip r:embed="rId22"/>
          <a:stretch>
            <a:fillRect/>
          </a:stretch>
        </p:blipFill>
        <p:spPr>
          <a:xfrm>
            <a:off x="817970" y="12481771"/>
            <a:ext cx="4855042" cy="961180"/>
          </a:xfrm>
          <a:prstGeom prst="rect">
            <a:avLst/>
          </a:prstGeom>
        </p:spPr>
      </p:pic>
    </p:spTree>
    <p:extLst>
      <p:ext uri="{BB962C8B-B14F-4D97-AF65-F5344CB8AC3E}">
        <p14:creationId xmlns:p14="http://schemas.microsoft.com/office/powerpoint/2010/main" val="1300421988"/>
      </p:ext>
    </p:extLst>
  </p:cSld>
  <p:clrMap bg1="lt1" tx1="dk1" bg2="lt2" tx2="dk2" accent1="accent1" accent2="accent2" accent3="accent3" accent4="accent4" accent5="accent5" accent6="accent6" hlink="hlink" folHlink="folHlink"/>
  <p:sldLayoutIdLst>
    <p:sldLayoutId id="2147483679" r:id="rId1"/>
    <p:sldLayoutId id="2147483702"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680" r:id="rId14"/>
    <p:sldLayoutId id="2147483681" r:id="rId15"/>
    <p:sldLayoutId id="2147483682" r:id="rId16"/>
    <p:sldLayoutId id="2147483683" r:id="rId17"/>
    <p:sldLayoutId id="2147483684" r:id="rId18"/>
    <p:sldLayoutId id="2147483685" r:id="rId19"/>
  </p:sldLayoutIdLst>
  <p:txStyles>
    <p:title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p:titleStyle>
    <p:bodyStyle>
      <a:lvl1pPr marL="454503" indent="-454503" algn="l" defTabSz="1818010" rtl="0" eaLnBrk="1" latinLnBrk="0" hangingPunct="1">
        <a:lnSpc>
          <a:spcPct val="90000"/>
        </a:lnSpc>
        <a:spcBef>
          <a:spcPts val="1988"/>
        </a:spcBef>
        <a:buFont typeface="Arial" panose="020B0604020202020204" pitchFamily="34" charset="0"/>
        <a:buChar char="•"/>
        <a:defRPr sz="5567" kern="1200">
          <a:solidFill>
            <a:schemeClr val="tx1"/>
          </a:solidFill>
          <a:latin typeface="+mn-lt"/>
          <a:ea typeface="+mn-ea"/>
          <a:cs typeface="+mn-cs"/>
        </a:defRPr>
      </a:lvl1pPr>
      <a:lvl2pPr marL="1363508" indent="-454503" algn="l" defTabSz="1818010" rtl="0" eaLnBrk="1" latinLnBrk="0" hangingPunct="1">
        <a:lnSpc>
          <a:spcPct val="90000"/>
        </a:lnSpc>
        <a:spcBef>
          <a:spcPts val="994"/>
        </a:spcBef>
        <a:buFont typeface="Arial" panose="020B0604020202020204" pitchFamily="34" charset="0"/>
        <a:buChar char="•"/>
        <a:defRPr sz="4772" kern="1200">
          <a:solidFill>
            <a:schemeClr val="tx1"/>
          </a:solidFill>
          <a:latin typeface="+mn-lt"/>
          <a:ea typeface="+mn-ea"/>
          <a:cs typeface="+mn-cs"/>
        </a:defRPr>
      </a:lvl2pPr>
      <a:lvl3pPr marL="2272513" indent="-454503" algn="l" defTabSz="1818010" rtl="0" eaLnBrk="1" latinLnBrk="0" hangingPunct="1">
        <a:lnSpc>
          <a:spcPct val="90000"/>
        </a:lnSpc>
        <a:spcBef>
          <a:spcPts val="994"/>
        </a:spcBef>
        <a:buFont typeface="Arial" panose="020B0604020202020204" pitchFamily="34" charset="0"/>
        <a:buChar char="•"/>
        <a:defRPr sz="3976" kern="1200">
          <a:solidFill>
            <a:schemeClr val="tx1"/>
          </a:solidFill>
          <a:latin typeface="+mn-lt"/>
          <a:ea typeface="+mn-ea"/>
          <a:cs typeface="+mn-cs"/>
        </a:defRPr>
      </a:lvl3pPr>
      <a:lvl4pPr marL="3181518"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4pPr>
      <a:lvl5pPr marL="4090523"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5pPr>
      <a:lvl6pPr marL="4999528"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6pPr>
      <a:lvl7pPr marL="5908533"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7pPr>
      <a:lvl8pPr marL="6817538"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8pPr>
      <a:lvl9pPr marL="7726543"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9pPr>
    </p:bodyStyle>
    <p:otherStyle>
      <a:defPPr>
        <a:defRPr lang="en-US"/>
      </a:defPPr>
      <a:lvl1pPr marL="0" algn="l" defTabSz="1818010" rtl="0" eaLnBrk="1" latinLnBrk="0" hangingPunct="1">
        <a:defRPr sz="3579" kern="1200">
          <a:solidFill>
            <a:schemeClr val="tx1"/>
          </a:solidFill>
          <a:latin typeface="+mn-lt"/>
          <a:ea typeface="+mn-ea"/>
          <a:cs typeface="+mn-cs"/>
        </a:defRPr>
      </a:lvl1pPr>
      <a:lvl2pPr marL="909005" algn="l" defTabSz="1818010" rtl="0" eaLnBrk="1" latinLnBrk="0" hangingPunct="1">
        <a:defRPr sz="3579" kern="1200">
          <a:solidFill>
            <a:schemeClr val="tx1"/>
          </a:solidFill>
          <a:latin typeface="+mn-lt"/>
          <a:ea typeface="+mn-ea"/>
          <a:cs typeface="+mn-cs"/>
        </a:defRPr>
      </a:lvl2pPr>
      <a:lvl3pPr marL="1818010" algn="l" defTabSz="1818010" rtl="0" eaLnBrk="1" latinLnBrk="0" hangingPunct="1">
        <a:defRPr sz="3579" kern="1200">
          <a:solidFill>
            <a:schemeClr val="tx1"/>
          </a:solidFill>
          <a:latin typeface="+mn-lt"/>
          <a:ea typeface="+mn-ea"/>
          <a:cs typeface="+mn-cs"/>
        </a:defRPr>
      </a:lvl3pPr>
      <a:lvl4pPr marL="2727015" algn="l" defTabSz="1818010" rtl="0" eaLnBrk="1" latinLnBrk="0" hangingPunct="1">
        <a:defRPr sz="3579" kern="1200">
          <a:solidFill>
            <a:schemeClr val="tx1"/>
          </a:solidFill>
          <a:latin typeface="+mn-lt"/>
          <a:ea typeface="+mn-ea"/>
          <a:cs typeface="+mn-cs"/>
        </a:defRPr>
      </a:lvl4pPr>
      <a:lvl5pPr marL="3636020" algn="l" defTabSz="1818010" rtl="0" eaLnBrk="1" latinLnBrk="0" hangingPunct="1">
        <a:defRPr sz="3579" kern="1200">
          <a:solidFill>
            <a:schemeClr val="tx1"/>
          </a:solidFill>
          <a:latin typeface="+mn-lt"/>
          <a:ea typeface="+mn-ea"/>
          <a:cs typeface="+mn-cs"/>
        </a:defRPr>
      </a:lvl5pPr>
      <a:lvl6pPr marL="4545025" algn="l" defTabSz="1818010" rtl="0" eaLnBrk="1" latinLnBrk="0" hangingPunct="1">
        <a:defRPr sz="3579" kern="1200">
          <a:solidFill>
            <a:schemeClr val="tx1"/>
          </a:solidFill>
          <a:latin typeface="+mn-lt"/>
          <a:ea typeface="+mn-ea"/>
          <a:cs typeface="+mn-cs"/>
        </a:defRPr>
      </a:lvl6pPr>
      <a:lvl7pPr marL="5454030" algn="l" defTabSz="1818010" rtl="0" eaLnBrk="1" latinLnBrk="0" hangingPunct="1">
        <a:defRPr sz="3579" kern="1200">
          <a:solidFill>
            <a:schemeClr val="tx1"/>
          </a:solidFill>
          <a:latin typeface="+mn-lt"/>
          <a:ea typeface="+mn-ea"/>
          <a:cs typeface="+mn-cs"/>
        </a:defRPr>
      </a:lvl7pPr>
      <a:lvl8pPr marL="6363035" algn="l" defTabSz="1818010" rtl="0" eaLnBrk="1" latinLnBrk="0" hangingPunct="1">
        <a:defRPr sz="3579" kern="1200">
          <a:solidFill>
            <a:schemeClr val="tx1"/>
          </a:solidFill>
          <a:latin typeface="+mn-lt"/>
          <a:ea typeface="+mn-ea"/>
          <a:cs typeface="+mn-cs"/>
        </a:defRPr>
      </a:lvl8pPr>
      <a:lvl9pPr marL="7272040" algn="l" defTabSz="1818010" rtl="0" eaLnBrk="1" latinLnBrk="0" hangingPunct="1">
        <a:defRPr sz="357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hyperlink" Target="https://gsri.gov.gr/anoikti-diavoulefsi-gia-tin-exypni-exeidikefsi-diadikasia-epicheirimatikis-anakalypsis-dexiotites-sto-plaisio-tou-eidikou-stochou-1-4-tou-etpa" TargetMode="Externa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εικόνα_Viber_2023-10-11_14-53-42-997">
            <a:extLst>
              <a:ext uri="{FF2B5EF4-FFF2-40B4-BE49-F238E27FC236}">
                <a16:creationId xmlns:a16="http://schemas.microsoft.com/office/drawing/2014/main" id="{71B6BB04-46CE-FBB8-00E6-6FC81955C6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21798" y="11646876"/>
            <a:ext cx="4167554" cy="92612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EDAE119-D97C-5CCA-452F-2990D917D8BD}"/>
              </a:ext>
            </a:extLst>
          </p:cNvPr>
          <p:cNvSpPr txBox="1"/>
          <p:nvPr/>
        </p:nvSpPr>
        <p:spPr>
          <a:xfrm>
            <a:off x="1156686" y="3966217"/>
            <a:ext cx="13327409" cy="1754326"/>
          </a:xfrm>
          <a:prstGeom prst="rect">
            <a:avLst/>
          </a:prstGeom>
          <a:noFill/>
        </p:spPr>
        <p:txBody>
          <a:bodyPr wrap="square">
            <a:spAutoFit/>
          </a:bodyPr>
          <a:lstStyle/>
          <a:p>
            <a:r>
              <a:rPr lang="el-GR" sz="5400" dirty="0">
                <a:solidFill>
                  <a:schemeClr val="bg1"/>
                </a:solidFill>
                <a:latin typeface="Myriad Pro Cond" panose="020B0506030403020204" pitchFamily="34" charset="0"/>
              </a:rPr>
              <a:t>Δράσεις Στρατηγικής Έξυπνης Εξειδίκευσης </a:t>
            </a:r>
          </a:p>
          <a:p>
            <a:r>
              <a:rPr lang="el-GR" sz="5400" dirty="0">
                <a:solidFill>
                  <a:schemeClr val="bg1"/>
                </a:solidFill>
                <a:latin typeface="Myriad Pro Cond" panose="020B0506030403020204" pitchFamily="34" charset="0"/>
              </a:rPr>
              <a:t>του Προγράμματος  «Ανταγωνιστικότητα 2021-2027»</a:t>
            </a:r>
          </a:p>
        </p:txBody>
      </p:sp>
      <p:sp>
        <p:nvSpPr>
          <p:cNvPr id="2" name="TextBox 1">
            <a:extLst>
              <a:ext uri="{FF2B5EF4-FFF2-40B4-BE49-F238E27FC236}">
                <a16:creationId xmlns:a16="http://schemas.microsoft.com/office/drawing/2014/main" id="{C53F00E8-417E-8AE0-04DF-FE00F4E344A1}"/>
              </a:ext>
            </a:extLst>
          </p:cNvPr>
          <p:cNvSpPr txBox="1"/>
          <p:nvPr/>
        </p:nvSpPr>
        <p:spPr>
          <a:xfrm>
            <a:off x="1156687" y="6088559"/>
            <a:ext cx="18521201" cy="1754326"/>
          </a:xfrm>
          <a:prstGeom prst="rect">
            <a:avLst/>
          </a:prstGeom>
          <a:noFill/>
        </p:spPr>
        <p:txBody>
          <a:bodyPr wrap="square">
            <a:spAutoFit/>
          </a:bodyPr>
          <a:lstStyle/>
          <a:p>
            <a:r>
              <a:rPr lang="el-GR" sz="3600" dirty="0">
                <a:solidFill>
                  <a:srgbClr val="79CA4C"/>
                </a:solidFill>
                <a:latin typeface="Myriad Pro Cond" panose="020B0506030403020204" pitchFamily="34" charset="0"/>
              </a:rPr>
              <a:t>Ημερίδα: Μέθοδοι υλοποίησης της στρατηγικής έξυπνης εξειδίκευσης</a:t>
            </a:r>
            <a:endParaRPr lang="en-US" sz="3600" dirty="0">
              <a:solidFill>
                <a:srgbClr val="79CA4C"/>
              </a:solidFill>
              <a:latin typeface="Myriad Pro Cond" panose="020B0506030403020204" pitchFamily="34" charset="0"/>
            </a:endParaRPr>
          </a:p>
          <a:p>
            <a:r>
              <a:rPr lang="el-GR" sz="3600" dirty="0">
                <a:solidFill>
                  <a:srgbClr val="79CA4C"/>
                </a:solidFill>
                <a:latin typeface="Myriad Pro Cond" panose="020B0506030403020204" pitchFamily="34" charset="0"/>
              </a:rPr>
              <a:t>Θεματικά Εργαστήρια στα </a:t>
            </a:r>
            <a:r>
              <a:rPr lang="el-GR" sz="3600" dirty="0" err="1">
                <a:solidFill>
                  <a:srgbClr val="79CA4C"/>
                </a:solidFill>
                <a:latin typeface="Myriad Pro Cond" panose="020B0506030403020204" pitchFamily="34" charset="0"/>
              </a:rPr>
              <a:t>ΠεΠ</a:t>
            </a:r>
            <a:endParaRPr lang="el-GR" sz="3600" dirty="0">
              <a:solidFill>
                <a:srgbClr val="79CA4C"/>
              </a:solidFill>
              <a:latin typeface="Myriad Pro Cond" panose="020B0506030403020204" pitchFamily="34" charset="0"/>
            </a:endParaRPr>
          </a:p>
          <a:p>
            <a:r>
              <a:rPr lang="en-US" sz="3600" dirty="0">
                <a:solidFill>
                  <a:srgbClr val="79CA4C"/>
                </a:solidFill>
                <a:latin typeface="Myriad Pro Cond" panose="020B0506030403020204" pitchFamily="34" charset="0"/>
              </a:rPr>
              <a:t>4 </a:t>
            </a:r>
            <a:r>
              <a:rPr lang="el-GR" sz="3600" dirty="0">
                <a:solidFill>
                  <a:srgbClr val="79CA4C"/>
                </a:solidFill>
                <a:latin typeface="Myriad Pro Cond" panose="020B0506030403020204" pitchFamily="34" charset="0"/>
              </a:rPr>
              <a:t>Μαρτίου 2026</a:t>
            </a:r>
          </a:p>
        </p:txBody>
      </p:sp>
    </p:spTree>
    <p:extLst>
      <p:ext uri="{BB962C8B-B14F-4D97-AF65-F5344CB8AC3E}">
        <p14:creationId xmlns:p14="http://schemas.microsoft.com/office/powerpoint/2010/main" val="26978039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BFDD93-CF05-01FD-82F8-4829A057F32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4CBEB34-310E-80EC-FE78-56358D5CC45D}"/>
              </a:ext>
            </a:extLst>
          </p:cNvPr>
          <p:cNvSpPr txBox="1"/>
          <p:nvPr/>
        </p:nvSpPr>
        <p:spPr>
          <a:xfrm>
            <a:off x="3303809" y="876479"/>
            <a:ext cx="18660079" cy="769441"/>
          </a:xfrm>
          <a:prstGeom prst="rect">
            <a:avLst/>
          </a:prstGeom>
          <a:noFill/>
        </p:spPr>
        <p:txBody>
          <a:bodyPr wrap="square" lIns="91440" tIns="45720" rIns="91440" bIns="45720" anchor="t">
            <a:spAutoFit/>
          </a:bodyPr>
          <a:lstStyle/>
          <a:p>
            <a:pPr algn="ctr">
              <a:spcBef>
                <a:spcPts val="600"/>
              </a:spcBef>
              <a:spcAft>
                <a:spcPts val="600"/>
              </a:spcAft>
            </a:pPr>
            <a:r>
              <a:rPr lang="el-GR" sz="4400" b="1" dirty="0">
                <a:solidFill>
                  <a:srgbClr val="19BEDE"/>
                </a:solidFill>
                <a:latin typeface="Myriad Pro Cond" panose="020B0506030403020204" pitchFamily="34" charset="0"/>
              </a:rPr>
              <a:t>Κυριότερες ενέργειες της Διαχειριστικής Αρχής για την συνεισφορά στην Έξυπνη Εξειδίκευση</a:t>
            </a:r>
          </a:p>
        </p:txBody>
      </p:sp>
      <p:pic>
        <p:nvPicPr>
          <p:cNvPr id="2" name="Εικόνα 1">
            <a:extLst>
              <a:ext uri="{FF2B5EF4-FFF2-40B4-BE49-F238E27FC236}">
                <a16:creationId xmlns:a16="http://schemas.microsoft.com/office/drawing/2014/main" id="{33BE2B47-5F90-F4BA-AF76-6A543133457E}"/>
              </a:ext>
            </a:extLst>
          </p:cNvPr>
          <p:cNvPicPr>
            <a:picLocks noChangeAspect="1"/>
          </p:cNvPicPr>
          <p:nvPr/>
        </p:nvPicPr>
        <p:blipFill>
          <a:blip r:embed="rId2"/>
          <a:stretch>
            <a:fillRect/>
          </a:stretch>
        </p:blipFill>
        <p:spPr>
          <a:xfrm>
            <a:off x="1364139" y="1573530"/>
            <a:ext cx="21511260" cy="10568940"/>
          </a:xfrm>
          <a:prstGeom prst="rect">
            <a:avLst/>
          </a:prstGeom>
        </p:spPr>
      </p:pic>
    </p:spTree>
    <p:extLst>
      <p:ext uri="{BB962C8B-B14F-4D97-AF65-F5344CB8AC3E}">
        <p14:creationId xmlns:p14="http://schemas.microsoft.com/office/powerpoint/2010/main" val="41950296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4A743D-FB41-B055-2F22-59282157D54E}"/>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500481F-E0B0-4938-E3F5-DD263D965B33}"/>
              </a:ext>
            </a:extLst>
          </p:cNvPr>
          <p:cNvSpPr txBox="1"/>
          <p:nvPr/>
        </p:nvSpPr>
        <p:spPr>
          <a:xfrm>
            <a:off x="2883185" y="1383896"/>
            <a:ext cx="18969661" cy="1600438"/>
          </a:xfrm>
          <a:prstGeom prst="rect">
            <a:avLst/>
          </a:prstGeom>
          <a:noFill/>
        </p:spPr>
        <p:txBody>
          <a:bodyPr wrap="square" lIns="91440" tIns="45720" rIns="91440" bIns="45720" anchor="t">
            <a:spAutoFit/>
          </a:bodyPr>
          <a:lstStyle/>
          <a:p>
            <a:pPr algn="ctr">
              <a:spcBef>
                <a:spcPts val="600"/>
              </a:spcBef>
              <a:spcAft>
                <a:spcPts val="600"/>
              </a:spcAft>
            </a:pPr>
            <a:r>
              <a:rPr lang="el-GR" sz="4400" b="1" dirty="0">
                <a:solidFill>
                  <a:srgbClr val="19BEDE"/>
                </a:solidFill>
                <a:latin typeface="Myriad Pro Cond" panose="020B0506030403020204" pitchFamily="34" charset="0"/>
              </a:rPr>
              <a:t>Ειδικές προβλέψεις του προγράμματος Ανταγωνιστικότητα </a:t>
            </a:r>
          </a:p>
          <a:p>
            <a:pPr algn="ctr">
              <a:spcBef>
                <a:spcPts val="600"/>
              </a:spcBef>
              <a:spcAft>
                <a:spcPts val="600"/>
              </a:spcAft>
            </a:pPr>
            <a:r>
              <a:rPr lang="el-GR" sz="4400" b="1" dirty="0">
                <a:solidFill>
                  <a:srgbClr val="19BEDE"/>
                </a:solidFill>
                <a:latin typeface="Myriad Pro Cond" panose="020B0506030403020204" pitchFamily="34" charset="0"/>
              </a:rPr>
              <a:t>για την διάκριση δράσεων με τα Περιφερειακά Προγράμματα</a:t>
            </a:r>
            <a:endParaRPr lang="el-GR" sz="4400" dirty="0">
              <a:latin typeface="Myriad Pro Cond" panose="020B0506030403020204" pitchFamily="34" charset="0"/>
            </a:endParaRPr>
          </a:p>
        </p:txBody>
      </p:sp>
      <p:sp>
        <p:nvSpPr>
          <p:cNvPr id="3" name="TextBox 2">
            <a:extLst>
              <a:ext uri="{FF2B5EF4-FFF2-40B4-BE49-F238E27FC236}">
                <a16:creationId xmlns:a16="http://schemas.microsoft.com/office/drawing/2014/main" id="{EFE3226F-D541-AE25-5C4B-18B79BA235C1}"/>
              </a:ext>
            </a:extLst>
          </p:cNvPr>
          <p:cNvSpPr txBox="1"/>
          <p:nvPr/>
        </p:nvSpPr>
        <p:spPr>
          <a:xfrm>
            <a:off x="3505024" y="3795544"/>
            <a:ext cx="18007335" cy="5447645"/>
          </a:xfrm>
          <a:prstGeom prst="rect">
            <a:avLst/>
          </a:prstGeom>
          <a:noFill/>
        </p:spPr>
        <p:txBody>
          <a:bodyPr wrap="square" lIns="91440" tIns="45720" rIns="91440" bIns="45720" rtlCol="0" anchor="t">
            <a:spAutoFit/>
          </a:bodyPr>
          <a:lstStyle/>
          <a:p>
            <a:pPr marL="781050" indent="-342900">
              <a:spcBef>
                <a:spcPts val="1800"/>
              </a:spcBef>
              <a:spcAft>
                <a:spcPts val="1800"/>
              </a:spcAft>
              <a:buFont typeface="Arial" panose="020B0604020202020204" pitchFamily="34" charset="0"/>
              <a:buChar char="•"/>
            </a:pPr>
            <a:r>
              <a:rPr lang="el-GR" sz="3200" dirty="0">
                <a:solidFill>
                  <a:schemeClr val="accent1">
                    <a:lumMod val="75000"/>
                  </a:schemeClr>
                </a:solidFill>
                <a:latin typeface="Myriad Pro Cond" panose="020B0506030403020204" pitchFamily="34" charset="0"/>
              </a:rPr>
              <a:t>Από τα ΠΕΠ είναι δυνατό να χρηματοδοτηθούν </a:t>
            </a:r>
            <a:r>
              <a:rPr lang="el-GR" sz="3200" b="1" dirty="0">
                <a:solidFill>
                  <a:schemeClr val="accent1">
                    <a:lumMod val="75000"/>
                  </a:schemeClr>
                </a:solidFill>
                <a:latin typeface="Myriad Pro Cond" panose="020B0506030403020204" pitchFamily="34" charset="0"/>
              </a:rPr>
              <a:t>τοπικού χαρακτήρα ερευνητικές υποδομές </a:t>
            </a:r>
            <a:r>
              <a:rPr lang="el-GR" sz="3200" dirty="0">
                <a:solidFill>
                  <a:schemeClr val="accent1">
                    <a:lumMod val="75000"/>
                  </a:schemeClr>
                </a:solidFill>
                <a:latin typeface="Myriad Pro Cond" panose="020B0506030403020204" pitchFamily="34" charset="0"/>
              </a:rPr>
              <a:t>εκτός του Πολυετούς Σχεδίου των οποίων η ανάγκη ενίσχυσης προκύπτει από τη ΔΕΑ σε περιφερειακό επίπεδο, </a:t>
            </a:r>
            <a:r>
              <a:rPr lang="el-GR" sz="3200" b="1" dirty="0">
                <a:solidFill>
                  <a:schemeClr val="accent1">
                    <a:lumMod val="75000"/>
                  </a:schemeClr>
                </a:solidFill>
                <a:latin typeface="Myriad Pro Cond" panose="020B0506030403020204" pitchFamily="34" charset="0"/>
              </a:rPr>
              <a:t>δράσεις ΤΠΕ τοπικής εμβέλειας </a:t>
            </a:r>
            <a:r>
              <a:rPr lang="el-GR" sz="3200" dirty="0">
                <a:solidFill>
                  <a:schemeClr val="accent1">
                    <a:lumMod val="75000"/>
                  </a:schemeClr>
                </a:solidFill>
                <a:latin typeface="Myriad Pro Cond" panose="020B0506030403020204" pitchFamily="34" charset="0"/>
              </a:rPr>
              <a:t>&amp; σημασίας, </a:t>
            </a:r>
            <a:r>
              <a:rPr lang="el-GR" sz="3200" b="1" dirty="0">
                <a:solidFill>
                  <a:schemeClr val="accent1">
                    <a:lumMod val="75000"/>
                  </a:schemeClr>
                </a:solidFill>
                <a:latin typeface="Myriad Pro Cond" panose="020B0506030403020204" pitchFamily="34" charset="0"/>
              </a:rPr>
              <a:t>ενισχύσεις </a:t>
            </a:r>
            <a:r>
              <a:rPr lang="el-GR" sz="3200" b="1" dirty="0" err="1">
                <a:solidFill>
                  <a:schemeClr val="accent1">
                    <a:lumMod val="75000"/>
                  </a:schemeClr>
                </a:solidFill>
                <a:latin typeface="Myriad Pro Cond" panose="020B0506030403020204" pitchFamily="34" charset="0"/>
              </a:rPr>
              <a:t>ΜμΕ</a:t>
            </a:r>
            <a:r>
              <a:rPr lang="el-GR" sz="3200" b="1" dirty="0">
                <a:solidFill>
                  <a:schemeClr val="accent1">
                    <a:lumMod val="75000"/>
                  </a:schemeClr>
                </a:solidFill>
                <a:latin typeface="Myriad Pro Cond" panose="020B0506030403020204" pitchFamily="34" charset="0"/>
              </a:rPr>
              <a:t> που εξυπηρετούν την περιφερειακή διάσταση της ΕΣΕΕ </a:t>
            </a:r>
            <a:r>
              <a:rPr lang="el-GR" sz="3200" dirty="0">
                <a:solidFill>
                  <a:schemeClr val="accent1">
                    <a:lumMod val="75000"/>
                  </a:schemeClr>
                </a:solidFill>
                <a:latin typeface="Myriad Pro Cond" panose="020B0506030403020204" pitchFamily="34" charset="0"/>
              </a:rPr>
              <a:t>συμπεριλαμβανομένων δράσεων για </a:t>
            </a:r>
            <a:r>
              <a:rPr lang="el-GR" sz="3200" b="1" dirty="0">
                <a:solidFill>
                  <a:schemeClr val="accent1">
                    <a:lumMod val="75000"/>
                  </a:schemeClr>
                </a:solidFill>
                <a:latin typeface="Myriad Pro Cond" panose="020B0506030403020204" pitchFamily="34" charset="0"/>
              </a:rPr>
              <a:t>Βιώσιμη Γαλάζια Οικονομία </a:t>
            </a:r>
            <a:r>
              <a:rPr lang="el-GR" sz="3200" dirty="0">
                <a:solidFill>
                  <a:schemeClr val="accent1">
                    <a:lumMod val="75000"/>
                  </a:schemeClr>
                </a:solidFill>
                <a:latin typeface="Myriad Pro Cond" panose="020B0506030403020204" pitchFamily="34" charset="0"/>
              </a:rPr>
              <a:t>&amp; </a:t>
            </a:r>
            <a:r>
              <a:rPr lang="el-GR" sz="3200" b="1" dirty="0">
                <a:solidFill>
                  <a:schemeClr val="accent1">
                    <a:lumMod val="75000"/>
                  </a:schemeClr>
                </a:solidFill>
                <a:latin typeface="Myriad Pro Cond" panose="020B0506030403020204" pitchFamily="34" charset="0"/>
              </a:rPr>
              <a:t>ολοκληρωμένες χωρικές επενδύσεις</a:t>
            </a:r>
            <a:r>
              <a:rPr lang="el-GR" sz="3200" dirty="0">
                <a:solidFill>
                  <a:schemeClr val="accent1">
                    <a:lumMod val="75000"/>
                  </a:schemeClr>
                </a:solidFill>
                <a:latin typeface="Myriad Pro Cond" panose="020B0506030403020204" pitchFamily="34" charset="0"/>
              </a:rPr>
              <a:t>. </a:t>
            </a:r>
          </a:p>
          <a:p>
            <a:pPr marL="781050" indent="-342900">
              <a:spcBef>
                <a:spcPts val="1800"/>
              </a:spcBef>
              <a:spcAft>
                <a:spcPts val="1800"/>
              </a:spcAft>
              <a:buFont typeface="Arial" panose="020B0604020202020204" pitchFamily="34" charset="0"/>
              <a:buChar char="•"/>
            </a:pPr>
            <a:r>
              <a:rPr lang="el-GR" sz="3200" dirty="0">
                <a:solidFill>
                  <a:schemeClr val="accent1">
                    <a:lumMod val="75000"/>
                  </a:schemeClr>
                </a:solidFill>
                <a:latin typeface="Myriad Pro Cond" panose="020B0506030403020204" pitchFamily="34" charset="0"/>
              </a:rPr>
              <a:t>Η εφαρμογή δράσεων </a:t>
            </a:r>
            <a:r>
              <a:rPr lang="el-GR" sz="3200" b="1" dirty="0">
                <a:solidFill>
                  <a:schemeClr val="accent1">
                    <a:lumMod val="75000"/>
                  </a:schemeClr>
                </a:solidFill>
                <a:latin typeface="Myriad Pro Cond" panose="020B0506030403020204" pitchFamily="34" charset="0"/>
              </a:rPr>
              <a:t>ενισχύσεων </a:t>
            </a:r>
            <a:r>
              <a:rPr lang="el-GR" sz="3200" b="1" dirty="0" err="1">
                <a:solidFill>
                  <a:schemeClr val="accent1">
                    <a:lumMod val="75000"/>
                  </a:schemeClr>
                </a:solidFill>
                <a:latin typeface="Myriad Pro Cond" panose="020B0506030403020204" pitchFamily="34" charset="0"/>
              </a:rPr>
              <a:t>ΜμΕ</a:t>
            </a:r>
            <a:r>
              <a:rPr lang="el-GR" sz="3200" b="1" dirty="0">
                <a:solidFill>
                  <a:schemeClr val="accent1">
                    <a:lumMod val="75000"/>
                  </a:schemeClr>
                </a:solidFill>
                <a:latin typeface="Myriad Pro Cond" panose="020B0506030403020204" pitchFamily="34" charset="0"/>
              </a:rPr>
              <a:t> οριζόντιου χαρακτήρα </a:t>
            </a:r>
            <a:r>
              <a:rPr lang="el-GR" sz="3200" dirty="0">
                <a:solidFill>
                  <a:schemeClr val="accent1">
                    <a:lumMod val="75000"/>
                  </a:schemeClr>
                </a:solidFill>
                <a:latin typeface="Myriad Pro Cond" panose="020B0506030403020204" pitchFamily="34" charset="0"/>
              </a:rPr>
              <a:t>&amp; οι </a:t>
            </a:r>
            <a:r>
              <a:rPr lang="el-GR" sz="3200" b="1" dirty="0">
                <a:solidFill>
                  <a:schemeClr val="accent1">
                    <a:lumMod val="75000"/>
                  </a:schemeClr>
                </a:solidFill>
                <a:latin typeface="Myriad Pro Cond" panose="020B0506030403020204" pitchFamily="34" charset="0"/>
              </a:rPr>
              <a:t>δράσεις του ΕΣ1.4 ΕΤΠΑ θα γίνονται από το Πρόγραμμα Ανταγωνιστικότητα για καλύτερο συντονισμό</a:t>
            </a:r>
            <a:r>
              <a:rPr lang="el-GR" sz="3200" dirty="0">
                <a:solidFill>
                  <a:schemeClr val="accent1">
                    <a:lumMod val="75000"/>
                  </a:schemeClr>
                </a:solidFill>
                <a:latin typeface="Myriad Pro Cond" panose="020B0506030403020204" pitchFamily="34" charset="0"/>
              </a:rPr>
              <a:t>. </a:t>
            </a:r>
          </a:p>
          <a:p>
            <a:pPr marL="781050" indent="-342900">
              <a:spcBef>
                <a:spcPts val="1800"/>
              </a:spcBef>
              <a:spcAft>
                <a:spcPts val="1800"/>
              </a:spcAft>
              <a:buFont typeface="Arial" panose="020B0604020202020204" pitchFamily="34" charset="0"/>
              <a:buChar char="•"/>
            </a:pPr>
            <a:r>
              <a:rPr lang="el-GR" sz="3200" dirty="0">
                <a:solidFill>
                  <a:schemeClr val="accent1">
                    <a:lumMod val="75000"/>
                  </a:schemeClr>
                </a:solidFill>
                <a:latin typeface="Myriad Pro Cond" panose="020B0506030403020204" pitchFamily="34" charset="0"/>
              </a:rPr>
              <a:t>Τα ΠΕΠ θα χρηματοδοτούν δράσεις του παραγωγικού ιστού της περιφέρειας που αναδεικνύονται από την περιφερειακή εξειδίκευση της ΕΣΕΕ. Μεταξύ αυτών θα υπάρχει συμπληρωματικότητα σύμφωνα με την ΕΣΕΕ &amp; την παρακολούθηση αυτής με ευθύνη της ΜΟΝ ΕΣΕΕ. Τα θέματα Γαλάζιας Οικονομίας αντιμετωπίζονται ως διαθεματική ενότητα στους παραπάνω τομείς σε εθνικό &amp; περιφερειακό επίπεδο.</a:t>
            </a:r>
          </a:p>
        </p:txBody>
      </p:sp>
    </p:spTree>
    <p:extLst>
      <p:ext uri="{BB962C8B-B14F-4D97-AF65-F5344CB8AC3E}">
        <p14:creationId xmlns:p14="http://schemas.microsoft.com/office/powerpoint/2010/main" val="17835981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6AF204-D26B-FE84-C15D-A421E000A0B0}"/>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0E841FC0-FEFD-F6DD-E31D-CE05F65C098F}"/>
              </a:ext>
            </a:extLst>
          </p:cNvPr>
          <p:cNvSpPr txBox="1"/>
          <p:nvPr/>
        </p:nvSpPr>
        <p:spPr>
          <a:xfrm>
            <a:off x="2928550" y="899662"/>
            <a:ext cx="18382438" cy="1446550"/>
          </a:xfrm>
          <a:prstGeom prst="rect">
            <a:avLst/>
          </a:prstGeom>
          <a:noFill/>
        </p:spPr>
        <p:txBody>
          <a:bodyPr wrap="square">
            <a:spAutoFit/>
          </a:bodyPr>
          <a:lstStyle/>
          <a:p>
            <a:pPr algn="ctr"/>
            <a:r>
              <a:rPr lang="el-GR" sz="4400" b="1" dirty="0">
                <a:solidFill>
                  <a:srgbClr val="19BEDE"/>
                </a:solidFill>
                <a:latin typeface="Myriad Pro Cond" panose="020B0506030403020204" pitchFamily="34" charset="0"/>
              </a:rPr>
              <a:t>Περιφερειακή διάσταση των δράσεων της Στρατηγικής Έξυπνης Εξειδίκευσης στο Πρόγραμμα «Ανταγωνιστικότητα» </a:t>
            </a:r>
            <a:r>
              <a:rPr lang="el-GR" sz="4400" dirty="0">
                <a:solidFill>
                  <a:srgbClr val="19BEDE"/>
                </a:solidFill>
                <a:latin typeface="Myriad Pro Cond" panose="020B0506030403020204" pitchFamily="34" charset="0"/>
              </a:rPr>
              <a:t>(</a:t>
            </a:r>
            <a:r>
              <a:rPr lang="el-GR" sz="4400" dirty="0" err="1">
                <a:solidFill>
                  <a:srgbClr val="19BEDE"/>
                </a:solidFill>
                <a:latin typeface="Myriad Pro Cond" panose="020B0506030403020204" pitchFamily="34" charset="0"/>
              </a:rPr>
              <a:t>επιλεξ</a:t>
            </a:r>
            <a:r>
              <a:rPr lang="el-GR" sz="4400" dirty="0">
                <a:solidFill>
                  <a:srgbClr val="19BEDE"/>
                </a:solidFill>
                <a:latin typeface="Myriad Pro Cond" panose="020B0506030403020204" pitchFamily="34" charset="0"/>
              </a:rPr>
              <a:t>. ΔΔ πράξεων σε προσκλήσεις ΕΤΠΑ, Φεβρουάριος 2026)</a:t>
            </a:r>
            <a:endParaRPr lang="en-US" sz="4400" dirty="0">
              <a:solidFill>
                <a:srgbClr val="19BEDE"/>
              </a:solidFill>
              <a:latin typeface="Myriad Pro Cond" panose="020B0506030403020204" pitchFamily="34" charset="0"/>
            </a:endParaRPr>
          </a:p>
        </p:txBody>
      </p:sp>
      <p:graphicFrame>
        <p:nvGraphicFramePr>
          <p:cNvPr id="2" name="Πίνακας 1">
            <a:extLst>
              <a:ext uri="{FF2B5EF4-FFF2-40B4-BE49-F238E27FC236}">
                <a16:creationId xmlns:a16="http://schemas.microsoft.com/office/drawing/2014/main" id="{74E6F66D-18A9-80AF-8376-F9E26DDAF4BC}"/>
              </a:ext>
            </a:extLst>
          </p:cNvPr>
          <p:cNvGraphicFramePr>
            <a:graphicFrameLocks noGrp="1"/>
          </p:cNvGraphicFramePr>
          <p:nvPr>
            <p:extLst>
              <p:ext uri="{D42A27DB-BD31-4B8C-83A1-F6EECF244321}">
                <p14:modId xmlns:p14="http://schemas.microsoft.com/office/powerpoint/2010/main" val="1092584760"/>
              </p:ext>
            </p:extLst>
          </p:nvPr>
        </p:nvGraphicFramePr>
        <p:xfrm>
          <a:off x="1828800" y="2788110"/>
          <a:ext cx="19983449" cy="8857534"/>
        </p:xfrm>
        <a:graphic>
          <a:graphicData uri="http://schemas.openxmlformats.org/drawingml/2006/table">
            <a:tbl>
              <a:tblPr firstRow="1" firstCol="1" bandRow="1">
                <a:tableStyleId>{5C22544A-7EE6-4342-B048-85BDC9FD1C3A}</a:tableStyleId>
              </a:tblPr>
              <a:tblGrid>
                <a:gridCol w="3977152">
                  <a:extLst>
                    <a:ext uri="{9D8B030D-6E8A-4147-A177-3AD203B41FA5}">
                      <a16:colId xmlns:a16="http://schemas.microsoft.com/office/drawing/2014/main" val="3435005046"/>
                    </a:ext>
                  </a:extLst>
                </a:gridCol>
                <a:gridCol w="4556596">
                  <a:extLst>
                    <a:ext uri="{9D8B030D-6E8A-4147-A177-3AD203B41FA5}">
                      <a16:colId xmlns:a16="http://schemas.microsoft.com/office/drawing/2014/main" val="645853243"/>
                    </a:ext>
                  </a:extLst>
                </a:gridCol>
                <a:gridCol w="4556596">
                  <a:extLst>
                    <a:ext uri="{9D8B030D-6E8A-4147-A177-3AD203B41FA5}">
                      <a16:colId xmlns:a16="http://schemas.microsoft.com/office/drawing/2014/main" val="1630239534"/>
                    </a:ext>
                  </a:extLst>
                </a:gridCol>
                <a:gridCol w="4556596">
                  <a:extLst>
                    <a:ext uri="{9D8B030D-6E8A-4147-A177-3AD203B41FA5}">
                      <a16:colId xmlns:a16="http://schemas.microsoft.com/office/drawing/2014/main" val="3569628216"/>
                    </a:ext>
                  </a:extLst>
                </a:gridCol>
                <a:gridCol w="2336509">
                  <a:extLst>
                    <a:ext uri="{9D8B030D-6E8A-4147-A177-3AD203B41FA5}">
                      <a16:colId xmlns:a16="http://schemas.microsoft.com/office/drawing/2014/main" val="558209872"/>
                    </a:ext>
                  </a:extLst>
                </a:gridCol>
              </a:tblGrid>
              <a:tr h="2266950">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Περιφέρεια</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ΕΙΔΙΚΟΣ ΣΤΟΧΟΣ 1.1 ΕΤΠΑ</a:t>
                      </a:r>
                    </a:p>
                    <a:p>
                      <a:pPr algn="ctr">
                        <a:lnSpc>
                          <a:spcPct val="107000"/>
                        </a:lnSpc>
                        <a:spcAft>
                          <a:spcPts val="800"/>
                        </a:spcAft>
                        <a:buNone/>
                      </a:pPr>
                      <a:r>
                        <a:rPr lang="el-GR" sz="2000" b="0" kern="100" dirty="0">
                          <a:solidFill>
                            <a:schemeClr val="accent1">
                              <a:lumMod val="75000"/>
                            </a:schemeClr>
                          </a:solidFill>
                          <a:effectLst/>
                          <a:latin typeface="Myriad Pro" panose="020B0503030403020204" pitchFamily="34" charset="0"/>
                        </a:rPr>
                        <a:t>Ανάπτυξη και ενίσχυση των δυνατοτήτων της έρευνας και της καινοτομίας και την αξιοποίηση των προηγμένων τεχνολογιών</a:t>
                      </a:r>
                      <a:endParaRPr lang="el-GR" sz="2000" b="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ΕΙΔΙΚΟΣ ΣΤΟΧΟΣ 1.2 ΕΤΠΑ</a:t>
                      </a:r>
                    </a:p>
                    <a:p>
                      <a:pPr algn="ctr">
                        <a:lnSpc>
                          <a:spcPct val="107000"/>
                        </a:lnSpc>
                        <a:spcAft>
                          <a:spcPts val="800"/>
                        </a:spcAft>
                        <a:buNone/>
                      </a:pPr>
                      <a:r>
                        <a:rPr lang="el-GR" sz="2000" b="0" kern="100" dirty="0">
                          <a:solidFill>
                            <a:schemeClr val="accent1">
                              <a:lumMod val="75000"/>
                            </a:schemeClr>
                          </a:solidFill>
                          <a:effectLst/>
                          <a:latin typeface="Myriad Pro" panose="020B0503030403020204" pitchFamily="34" charset="0"/>
                        </a:rPr>
                        <a:t>Εκμετάλλευση των οφελών της </a:t>
                      </a:r>
                      <a:r>
                        <a:rPr lang="el-GR" sz="2000" b="0" kern="100" dirty="0" err="1">
                          <a:solidFill>
                            <a:schemeClr val="accent1">
                              <a:lumMod val="75000"/>
                            </a:schemeClr>
                          </a:solidFill>
                          <a:effectLst/>
                          <a:latin typeface="Myriad Pro" panose="020B0503030403020204" pitchFamily="34" charset="0"/>
                        </a:rPr>
                        <a:t>ψηφιοποίησης</a:t>
                      </a:r>
                      <a:r>
                        <a:rPr lang="el-GR" sz="2000" b="0" kern="100" dirty="0">
                          <a:solidFill>
                            <a:schemeClr val="accent1">
                              <a:lumMod val="75000"/>
                            </a:schemeClr>
                          </a:solidFill>
                          <a:effectLst/>
                          <a:latin typeface="Myriad Pro" panose="020B0503030403020204" pitchFamily="34" charset="0"/>
                        </a:rPr>
                        <a:t> για τους πολίτες, τις επιχειρήσεις, τους ερευνητικούς οργανισμούς και τις δημόσιες αρχές</a:t>
                      </a:r>
                      <a:endParaRPr lang="el-GR" sz="2000" b="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ΕΙΔΙΚΟΣ ΣΤΟΧΟΣ 1.3 ΕΤΠΑ</a:t>
                      </a:r>
                    </a:p>
                    <a:p>
                      <a:pPr algn="ctr">
                        <a:lnSpc>
                          <a:spcPct val="107000"/>
                        </a:lnSpc>
                        <a:spcAft>
                          <a:spcPts val="800"/>
                        </a:spcAft>
                        <a:buNone/>
                      </a:pPr>
                      <a:r>
                        <a:rPr lang="el-GR" sz="2000" b="0" kern="100" dirty="0">
                          <a:solidFill>
                            <a:schemeClr val="accent1">
                              <a:lumMod val="75000"/>
                            </a:schemeClr>
                          </a:solidFill>
                          <a:effectLst/>
                          <a:latin typeface="Myriad Pro" panose="020B0503030403020204" pitchFamily="34" charset="0"/>
                        </a:rPr>
                        <a:t>Ενίσχυση της βιώσιμης ανάπτυξης και της ανταγωνιστικότητας των ΜΜΕ και τη δημιουργία θέσεων εργασίας στις ΜΜΕ, συμπεριλαμβανομένων των παραγωγικών επενδύσεων</a:t>
                      </a:r>
                      <a:endParaRPr lang="el-GR" sz="2000" b="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Σύνολο</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684232177"/>
                  </a:ext>
                </a:extLst>
              </a:tr>
              <a:tr h="470756">
                <a:tc>
                  <a:txBody>
                    <a:bodyPr/>
                    <a:lstStyle/>
                    <a:p>
                      <a:pPr>
                        <a:lnSpc>
                          <a:spcPct val="107000"/>
                        </a:lnSpc>
                        <a:spcAft>
                          <a:spcPts val="800"/>
                        </a:spcAft>
                        <a:buNone/>
                      </a:pPr>
                      <a:r>
                        <a:rPr lang="el-GR" sz="2200" b="0" kern="100" dirty="0">
                          <a:solidFill>
                            <a:schemeClr val="accent1">
                              <a:lumMod val="75000"/>
                            </a:schemeClr>
                          </a:solidFill>
                          <a:effectLst/>
                          <a:latin typeface="Myriad Pro" panose="020B0503030403020204" pitchFamily="34" charset="0"/>
                        </a:rPr>
                        <a:t>Ανατολικής Μακεδονίας, Θράκης</a:t>
                      </a:r>
                      <a:endParaRPr lang="el-GR" sz="2200" b="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b">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62.327.287</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1.662.330</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45.951.098</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109.940.715</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4124967082"/>
                  </a:ext>
                </a:extLst>
              </a:tr>
              <a:tr h="470756">
                <a:tc>
                  <a:txBody>
                    <a:bodyPr/>
                    <a:lstStyle/>
                    <a:p>
                      <a:pPr>
                        <a:lnSpc>
                          <a:spcPct val="107000"/>
                        </a:lnSpc>
                        <a:spcAft>
                          <a:spcPts val="800"/>
                        </a:spcAft>
                        <a:buNone/>
                      </a:pPr>
                      <a:r>
                        <a:rPr lang="el-GR" sz="2200" b="0" kern="100" dirty="0">
                          <a:solidFill>
                            <a:schemeClr val="accent1">
                              <a:lumMod val="75000"/>
                            </a:schemeClr>
                          </a:solidFill>
                          <a:effectLst/>
                          <a:latin typeface="Myriad Pro" panose="020B0503030403020204" pitchFamily="34" charset="0"/>
                        </a:rPr>
                        <a:t>Αττικής</a:t>
                      </a:r>
                      <a:endParaRPr lang="el-GR" sz="2200" b="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b">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69.501.481</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2.584.747</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165.194.712</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237.280.941</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824477903"/>
                  </a:ext>
                </a:extLst>
              </a:tr>
              <a:tr h="470756">
                <a:tc>
                  <a:txBody>
                    <a:bodyPr/>
                    <a:lstStyle/>
                    <a:p>
                      <a:pPr>
                        <a:lnSpc>
                          <a:spcPct val="107000"/>
                        </a:lnSpc>
                        <a:spcAft>
                          <a:spcPts val="800"/>
                        </a:spcAft>
                        <a:buNone/>
                      </a:pPr>
                      <a:r>
                        <a:rPr lang="el-GR" sz="2200" b="0" kern="100">
                          <a:solidFill>
                            <a:schemeClr val="accent1">
                              <a:lumMod val="75000"/>
                            </a:schemeClr>
                          </a:solidFill>
                          <a:effectLst/>
                          <a:latin typeface="Myriad Pro" panose="020B0503030403020204" pitchFamily="34" charset="0"/>
                        </a:rPr>
                        <a:t>Βορείου Αιγαίου</a:t>
                      </a:r>
                      <a:endParaRPr lang="el-GR" sz="2200" b="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b">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21.437.290</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1.662.307</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33.172.175</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56.271.772</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542119666"/>
                  </a:ext>
                </a:extLst>
              </a:tr>
              <a:tr h="470756">
                <a:tc>
                  <a:txBody>
                    <a:bodyPr/>
                    <a:lstStyle/>
                    <a:p>
                      <a:pPr>
                        <a:lnSpc>
                          <a:spcPct val="107000"/>
                        </a:lnSpc>
                        <a:spcAft>
                          <a:spcPts val="800"/>
                        </a:spcAft>
                        <a:buNone/>
                      </a:pPr>
                      <a:r>
                        <a:rPr lang="el-GR" sz="2200" b="0" kern="100" dirty="0">
                          <a:solidFill>
                            <a:schemeClr val="accent1">
                              <a:lumMod val="75000"/>
                            </a:schemeClr>
                          </a:solidFill>
                          <a:effectLst/>
                          <a:latin typeface="Myriad Pro" panose="020B0503030403020204" pitchFamily="34" charset="0"/>
                        </a:rPr>
                        <a:t>Δυτικής Ελλάδας</a:t>
                      </a:r>
                      <a:endParaRPr lang="el-GR" sz="2200" b="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b">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25.311.652</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1.662.330</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53.820.392</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80.794.374</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2329755150"/>
                  </a:ext>
                </a:extLst>
              </a:tr>
              <a:tr h="470756">
                <a:tc>
                  <a:txBody>
                    <a:bodyPr/>
                    <a:lstStyle/>
                    <a:p>
                      <a:pPr>
                        <a:lnSpc>
                          <a:spcPct val="107000"/>
                        </a:lnSpc>
                        <a:spcAft>
                          <a:spcPts val="800"/>
                        </a:spcAft>
                        <a:buNone/>
                      </a:pPr>
                      <a:r>
                        <a:rPr lang="el-GR" sz="2200" b="0" kern="100">
                          <a:solidFill>
                            <a:schemeClr val="accent1">
                              <a:lumMod val="75000"/>
                            </a:schemeClr>
                          </a:solidFill>
                          <a:effectLst/>
                          <a:latin typeface="Myriad Pro" panose="020B0503030403020204" pitchFamily="34" charset="0"/>
                        </a:rPr>
                        <a:t>Δυτικής Μακεδονίας</a:t>
                      </a:r>
                      <a:endParaRPr lang="el-GR" sz="2200" b="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b">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15.509.640</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1.662.330</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10.586.721</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27.758.691</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3490385689"/>
                  </a:ext>
                </a:extLst>
              </a:tr>
              <a:tr h="470756">
                <a:tc>
                  <a:txBody>
                    <a:bodyPr/>
                    <a:lstStyle/>
                    <a:p>
                      <a:pPr>
                        <a:lnSpc>
                          <a:spcPct val="107000"/>
                        </a:lnSpc>
                        <a:spcAft>
                          <a:spcPts val="800"/>
                        </a:spcAft>
                        <a:buNone/>
                      </a:pPr>
                      <a:r>
                        <a:rPr lang="el-GR" sz="2200" b="0" kern="100" dirty="0">
                          <a:solidFill>
                            <a:schemeClr val="accent1">
                              <a:lumMod val="75000"/>
                            </a:schemeClr>
                          </a:solidFill>
                          <a:effectLst/>
                          <a:latin typeface="Myriad Pro" panose="020B0503030403020204" pitchFamily="34" charset="0"/>
                        </a:rPr>
                        <a:t>Ηπείρου</a:t>
                      </a:r>
                      <a:endParaRPr lang="el-GR" sz="2200" b="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b">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16.362.090</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1.662.330</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93.089.388</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111.113.808</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418446737"/>
                  </a:ext>
                </a:extLst>
              </a:tr>
              <a:tr h="470756">
                <a:tc>
                  <a:txBody>
                    <a:bodyPr/>
                    <a:lstStyle/>
                    <a:p>
                      <a:pPr>
                        <a:lnSpc>
                          <a:spcPct val="107000"/>
                        </a:lnSpc>
                        <a:spcAft>
                          <a:spcPts val="800"/>
                        </a:spcAft>
                        <a:buNone/>
                      </a:pPr>
                      <a:r>
                        <a:rPr lang="el-GR" sz="2200" b="0" kern="100" dirty="0">
                          <a:solidFill>
                            <a:schemeClr val="accent1">
                              <a:lumMod val="75000"/>
                            </a:schemeClr>
                          </a:solidFill>
                          <a:effectLst/>
                          <a:latin typeface="Myriad Pro" panose="020B0503030403020204" pitchFamily="34" charset="0"/>
                        </a:rPr>
                        <a:t>Θεσσαλίας</a:t>
                      </a:r>
                      <a:endParaRPr lang="el-GR" sz="2200" b="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b">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21.026.337</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1.662.330</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102.299.751</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124.988.418</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3201804006"/>
                  </a:ext>
                </a:extLst>
              </a:tr>
              <a:tr h="470756">
                <a:tc>
                  <a:txBody>
                    <a:bodyPr/>
                    <a:lstStyle/>
                    <a:p>
                      <a:pPr>
                        <a:lnSpc>
                          <a:spcPct val="107000"/>
                        </a:lnSpc>
                        <a:spcAft>
                          <a:spcPts val="800"/>
                        </a:spcAft>
                        <a:buNone/>
                      </a:pPr>
                      <a:r>
                        <a:rPr lang="el-GR" sz="2200" b="0" kern="100">
                          <a:solidFill>
                            <a:schemeClr val="accent1">
                              <a:lumMod val="75000"/>
                            </a:schemeClr>
                          </a:solidFill>
                          <a:effectLst/>
                          <a:latin typeface="Myriad Pro" panose="020B0503030403020204" pitchFamily="34" charset="0"/>
                        </a:rPr>
                        <a:t>Ιονίων Νήσων</a:t>
                      </a:r>
                      <a:endParaRPr lang="el-GR" sz="2200" b="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b">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15.024.127</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1.662.330</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98.723.144</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115.409.601</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583375017"/>
                  </a:ext>
                </a:extLst>
              </a:tr>
              <a:tr h="470756">
                <a:tc>
                  <a:txBody>
                    <a:bodyPr/>
                    <a:lstStyle/>
                    <a:p>
                      <a:pPr>
                        <a:lnSpc>
                          <a:spcPct val="107000"/>
                        </a:lnSpc>
                        <a:spcAft>
                          <a:spcPts val="800"/>
                        </a:spcAft>
                        <a:buNone/>
                      </a:pPr>
                      <a:r>
                        <a:rPr lang="el-GR" sz="2200" b="0" kern="100" dirty="0">
                          <a:solidFill>
                            <a:schemeClr val="accent1">
                              <a:lumMod val="75000"/>
                            </a:schemeClr>
                          </a:solidFill>
                          <a:effectLst/>
                          <a:latin typeface="Myriad Pro" panose="020B0503030403020204" pitchFamily="34" charset="0"/>
                        </a:rPr>
                        <a:t>Κεντρικής Μακεδονίας</a:t>
                      </a:r>
                      <a:endParaRPr lang="el-GR" sz="2200" b="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b">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39.497.414</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1.662.330</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202.632.754</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243.792.498</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2673037169"/>
                  </a:ext>
                </a:extLst>
              </a:tr>
              <a:tr h="470756">
                <a:tc>
                  <a:txBody>
                    <a:bodyPr/>
                    <a:lstStyle/>
                    <a:p>
                      <a:pPr>
                        <a:lnSpc>
                          <a:spcPct val="107000"/>
                        </a:lnSpc>
                        <a:spcAft>
                          <a:spcPts val="800"/>
                        </a:spcAft>
                        <a:buNone/>
                      </a:pPr>
                      <a:r>
                        <a:rPr lang="el-GR" sz="2200" b="0" kern="100" dirty="0">
                          <a:solidFill>
                            <a:schemeClr val="accent1">
                              <a:lumMod val="75000"/>
                            </a:schemeClr>
                          </a:solidFill>
                          <a:effectLst/>
                          <a:latin typeface="Myriad Pro" panose="020B0503030403020204" pitchFamily="34" charset="0"/>
                        </a:rPr>
                        <a:t>Κρήτης</a:t>
                      </a:r>
                      <a:endParaRPr lang="el-GR" sz="2200" b="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b">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23.394.978</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1.662.307</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222.266.804</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247.324.089</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563604266"/>
                  </a:ext>
                </a:extLst>
              </a:tr>
              <a:tr h="470756">
                <a:tc>
                  <a:txBody>
                    <a:bodyPr/>
                    <a:lstStyle/>
                    <a:p>
                      <a:pPr>
                        <a:lnSpc>
                          <a:spcPct val="107000"/>
                        </a:lnSpc>
                        <a:spcAft>
                          <a:spcPts val="800"/>
                        </a:spcAft>
                        <a:buNone/>
                      </a:pPr>
                      <a:r>
                        <a:rPr lang="el-GR" sz="2200" b="0" kern="100" dirty="0">
                          <a:solidFill>
                            <a:schemeClr val="accent1">
                              <a:lumMod val="75000"/>
                            </a:schemeClr>
                          </a:solidFill>
                          <a:effectLst/>
                          <a:latin typeface="Myriad Pro" panose="020B0503030403020204" pitchFamily="34" charset="0"/>
                        </a:rPr>
                        <a:t>Νοτίου Αιγαίου</a:t>
                      </a:r>
                      <a:endParaRPr lang="el-GR" sz="2200" b="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b">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23.243.782</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2.584.747</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115.217.914</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141.046.444</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212670278"/>
                  </a:ext>
                </a:extLst>
              </a:tr>
              <a:tr h="470756">
                <a:tc>
                  <a:txBody>
                    <a:bodyPr/>
                    <a:lstStyle/>
                    <a:p>
                      <a:pPr>
                        <a:lnSpc>
                          <a:spcPct val="107000"/>
                        </a:lnSpc>
                        <a:spcAft>
                          <a:spcPts val="800"/>
                        </a:spcAft>
                        <a:buNone/>
                      </a:pPr>
                      <a:r>
                        <a:rPr lang="el-GR" sz="2200" b="0" kern="100" dirty="0">
                          <a:solidFill>
                            <a:schemeClr val="accent1">
                              <a:lumMod val="75000"/>
                            </a:schemeClr>
                          </a:solidFill>
                          <a:effectLst/>
                          <a:latin typeface="Myriad Pro" panose="020B0503030403020204" pitchFamily="34" charset="0"/>
                        </a:rPr>
                        <a:t>Πελοποννήσου</a:t>
                      </a:r>
                      <a:endParaRPr lang="el-GR" sz="2200" b="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b">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17.801.410</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1.662.330</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66.684.240</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86.147.980</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1385456"/>
                  </a:ext>
                </a:extLst>
              </a:tr>
              <a:tr h="470756">
                <a:tc>
                  <a:txBody>
                    <a:bodyPr/>
                    <a:lstStyle/>
                    <a:p>
                      <a:pPr>
                        <a:lnSpc>
                          <a:spcPct val="107000"/>
                        </a:lnSpc>
                        <a:spcAft>
                          <a:spcPts val="800"/>
                        </a:spcAft>
                        <a:buNone/>
                      </a:pPr>
                      <a:r>
                        <a:rPr lang="el-GR" sz="2200" b="0" kern="100" dirty="0">
                          <a:solidFill>
                            <a:schemeClr val="accent1">
                              <a:lumMod val="75000"/>
                            </a:schemeClr>
                          </a:solidFill>
                          <a:effectLst/>
                          <a:latin typeface="Myriad Pro" panose="020B0503030403020204" pitchFamily="34" charset="0"/>
                        </a:rPr>
                        <a:t>Στερεάς Ελλάδας</a:t>
                      </a:r>
                      <a:endParaRPr lang="el-GR" sz="2200" b="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b">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18.800.364</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1.662.307</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68.081.877</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88.544.549</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2947099411"/>
                  </a:ext>
                </a:extLst>
              </a:tr>
              <a:tr h="470756">
                <a:tc>
                  <a:txBody>
                    <a:bodyPr/>
                    <a:lstStyle/>
                    <a:p>
                      <a:pPr>
                        <a:lnSpc>
                          <a:spcPct val="107000"/>
                        </a:lnSpc>
                        <a:spcAft>
                          <a:spcPts val="800"/>
                        </a:spcAft>
                        <a:buNone/>
                      </a:pPr>
                      <a:r>
                        <a:rPr lang="el-GR" sz="2200" kern="100" dirty="0">
                          <a:solidFill>
                            <a:schemeClr val="accent1">
                              <a:lumMod val="75000"/>
                            </a:schemeClr>
                          </a:solidFill>
                          <a:effectLst/>
                          <a:latin typeface="Myriad Pro" panose="020B0503030403020204" pitchFamily="34" charset="0"/>
                        </a:rPr>
                        <a:t>Σύνολο</a:t>
                      </a:r>
                      <a:endParaRPr lang="el-GR" sz="22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b">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369.237.853 *</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a:solidFill>
                            <a:schemeClr val="accent1">
                              <a:lumMod val="75000"/>
                            </a:schemeClr>
                          </a:solidFill>
                          <a:effectLst/>
                          <a:latin typeface="Myriad Pro" panose="020B0503030403020204" pitchFamily="34" charset="0"/>
                        </a:rPr>
                        <a:t>23.455.056</a:t>
                      </a:r>
                      <a:endParaRPr lang="el-GR" sz="2000" kern="10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1.277.720.971</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lnSpc>
                          <a:spcPct val="107000"/>
                        </a:lnSpc>
                        <a:spcAft>
                          <a:spcPts val="800"/>
                        </a:spcAft>
                        <a:buNone/>
                      </a:pPr>
                      <a:r>
                        <a:rPr lang="el-GR" sz="2000" kern="100" dirty="0">
                          <a:solidFill>
                            <a:schemeClr val="accent1">
                              <a:lumMod val="75000"/>
                            </a:schemeClr>
                          </a:solidFill>
                          <a:effectLst/>
                          <a:latin typeface="Myriad Pro" panose="020B0503030403020204" pitchFamily="34" charset="0"/>
                        </a:rPr>
                        <a:t>1.670.413.880</a:t>
                      </a:r>
                      <a:endParaRPr lang="el-GR" sz="2000" kern="100" dirty="0">
                        <a:solidFill>
                          <a:schemeClr val="accent1">
                            <a:lumMod val="75000"/>
                          </a:schemeClr>
                        </a:solidFill>
                        <a:effectLst/>
                        <a:latin typeface="Myriad Pro" panose="020B0503030403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629804103"/>
                  </a:ext>
                </a:extLst>
              </a:tr>
            </a:tbl>
          </a:graphicData>
        </a:graphic>
      </p:graphicFrame>
      <p:sp>
        <p:nvSpPr>
          <p:cNvPr id="4" name="TextBox 3">
            <a:extLst>
              <a:ext uri="{FF2B5EF4-FFF2-40B4-BE49-F238E27FC236}">
                <a16:creationId xmlns:a16="http://schemas.microsoft.com/office/drawing/2014/main" id="{636155B6-6AC3-9406-1F10-C1D209EBBAB4}"/>
              </a:ext>
            </a:extLst>
          </p:cNvPr>
          <p:cNvSpPr txBox="1"/>
          <p:nvPr/>
        </p:nvSpPr>
        <p:spPr>
          <a:xfrm>
            <a:off x="5885638" y="11883005"/>
            <a:ext cx="14554200" cy="1169551"/>
          </a:xfrm>
          <a:prstGeom prst="rect">
            <a:avLst/>
          </a:prstGeom>
          <a:noFill/>
        </p:spPr>
        <p:txBody>
          <a:bodyPr wrap="square">
            <a:spAutoFit/>
          </a:bodyPr>
          <a:lstStyle/>
          <a:p>
            <a:pPr>
              <a:buNone/>
            </a:pPr>
            <a:r>
              <a:rPr lang="el-GR" sz="1400" dirty="0">
                <a:solidFill>
                  <a:schemeClr val="bg1">
                    <a:lumMod val="50000"/>
                  </a:schemeClr>
                </a:solidFill>
                <a:effectLst/>
                <a:latin typeface="Aptos" panose="020B0004020202020204" pitchFamily="34" charset="0"/>
                <a:ea typeface="Aptos" panose="020B0004020202020204" pitchFamily="34" charset="0"/>
                <a:cs typeface="Times New Roman" panose="02020603050405020304" pitchFamily="18" charset="0"/>
              </a:rPr>
              <a:t>Πηγή: ΟΠΣ ΕΣΠΑ, Φεβρουάριος 2026. Επεξεργασία : Μονάδα Α3΄Αξιολόγησης και παρακολούθησης της πορείας του προγράμματος στο πλαίσιο της Στρατηγικής Έξυπνης Εξειδίκευσης/ ΕΥΔ Ανταγωνιστικότητα. </a:t>
            </a:r>
          </a:p>
          <a:p>
            <a:pPr>
              <a:buNone/>
            </a:pPr>
            <a:r>
              <a:rPr lang="el-GR" sz="1400" dirty="0">
                <a:solidFill>
                  <a:schemeClr val="bg1">
                    <a:lumMod val="50000"/>
                  </a:schemeClr>
                </a:solidFill>
                <a:effectLst/>
                <a:latin typeface="Aptos" panose="020B0004020202020204" pitchFamily="34" charset="0"/>
                <a:ea typeface="Aptos" panose="020B0004020202020204" pitchFamily="34" charset="0"/>
                <a:cs typeface="Times New Roman" panose="02020603050405020304" pitchFamily="18" charset="0"/>
              </a:rPr>
              <a:t>Τα μεγέθη αφορούν στην περιφερειακή κατανομή της επιλέξιμης </a:t>
            </a:r>
            <a:r>
              <a:rPr lang="el-GR" sz="1400" dirty="0" err="1">
                <a:solidFill>
                  <a:schemeClr val="bg1">
                    <a:lumMod val="50000"/>
                  </a:schemeClr>
                </a:solidFill>
                <a:effectLst/>
                <a:latin typeface="Aptos" panose="020B0004020202020204" pitchFamily="34" charset="0"/>
                <a:ea typeface="Aptos" panose="020B0004020202020204" pitchFamily="34" charset="0"/>
                <a:cs typeface="Times New Roman" panose="02020603050405020304" pitchFamily="18" charset="0"/>
              </a:rPr>
              <a:t>δημ</a:t>
            </a:r>
            <a:r>
              <a:rPr lang="el-GR" sz="1400" dirty="0">
                <a:solidFill>
                  <a:schemeClr val="bg1">
                    <a:lumMod val="50000"/>
                  </a:schemeClr>
                </a:solidFill>
                <a:effectLst/>
                <a:latin typeface="Aptos" panose="020B0004020202020204" pitchFamily="34" charset="0"/>
                <a:ea typeface="Aptos" panose="020B0004020202020204" pitchFamily="34" charset="0"/>
                <a:cs typeface="Times New Roman" panose="02020603050405020304" pitchFamily="18" charset="0"/>
              </a:rPr>
              <a:t>. δαπάνης πράξεων που συνδέονται με προσκλήσεις οι οποίες συνεισφέρουν στην ΕΣΕΕ. Το σύνολο των ενταγμένων πράξεων σε προσκλήσεις του Ε.Σ. 1.1 ΕΤΠΑ συνεισφέρουν στην ΕΣΕΕ. Οι προσκλήσεις του Ειδικού Στόχου 1.3 ΕΤΠΑ  Πράσινης μετάβασης, Ίδρυσης ΜΜΕ, Ίδρυσης τουριστικών ΜΜΕ αξιοποιούν βαθμολογούμενα κριτήρια </a:t>
            </a:r>
            <a:r>
              <a:rPr lang="en-US" sz="1400" dirty="0">
                <a:solidFill>
                  <a:schemeClr val="bg1">
                    <a:lumMod val="50000"/>
                  </a:schemeClr>
                </a:solidFill>
                <a:effectLst/>
                <a:latin typeface="Aptos" panose="020B0004020202020204" pitchFamily="34" charset="0"/>
                <a:ea typeface="Aptos" panose="020B0004020202020204" pitchFamily="34" charset="0"/>
                <a:cs typeface="Times New Roman" panose="02020603050405020304" pitchFamily="18" charset="0"/>
              </a:rPr>
              <a:t>RIS </a:t>
            </a:r>
            <a:r>
              <a:rPr lang="el-GR" sz="1400" dirty="0">
                <a:solidFill>
                  <a:schemeClr val="bg1">
                    <a:lumMod val="50000"/>
                  </a:schemeClr>
                </a:solidFill>
                <a:effectLst/>
                <a:latin typeface="Aptos" panose="020B0004020202020204" pitchFamily="34" charset="0"/>
                <a:ea typeface="Aptos" panose="020B0004020202020204" pitchFamily="34" charset="0"/>
                <a:cs typeface="Times New Roman" panose="02020603050405020304" pitchFamily="18" charset="0"/>
              </a:rPr>
              <a:t>και με βάση την ανωτέρω Αναφορά παρουσιάζονται τα συνολικά μεγέθη των προσκλήσεων αυτών.</a:t>
            </a:r>
          </a:p>
        </p:txBody>
      </p:sp>
    </p:spTree>
    <p:extLst>
      <p:ext uri="{BB962C8B-B14F-4D97-AF65-F5344CB8AC3E}">
        <p14:creationId xmlns:p14="http://schemas.microsoft.com/office/powerpoint/2010/main" val="35660522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49BC29-9193-32CE-4084-D6D32D7E66F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B04481F-FF0F-300D-90F5-563B096A6394}"/>
              </a:ext>
            </a:extLst>
          </p:cNvPr>
          <p:cNvSpPr txBox="1"/>
          <p:nvPr/>
        </p:nvSpPr>
        <p:spPr>
          <a:xfrm>
            <a:off x="2235761" y="1574946"/>
            <a:ext cx="19768014" cy="769441"/>
          </a:xfrm>
          <a:prstGeom prst="rect">
            <a:avLst/>
          </a:prstGeom>
          <a:noFill/>
        </p:spPr>
        <p:txBody>
          <a:bodyPr wrap="square" lIns="91440" tIns="45720" rIns="91440" bIns="45720" anchor="t">
            <a:spAutoFit/>
          </a:bodyPr>
          <a:lstStyle/>
          <a:p>
            <a:pPr algn="ctr">
              <a:spcBef>
                <a:spcPts val="600"/>
              </a:spcBef>
              <a:spcAft>
                <a:spcPts val="600"/>
              </a:spcAft>
            </a:pPr>
            <a:r>
              <a:rPr lang="el-GR" sz="4400" b="1" dirty="0">
                <a:solidFill>
                  <a:srgbClr val="19BEDE"/>
                </a:solidFill>
                <a:latin typeface="Myriad Pro Cond" panose="020B0506030403020204" pitchFamily="34" charset="0"/>
              </a:rPr>
              <a:t>Ολοκλήρωση των ενεργειών ωρίμανσης του Ειδικού Στόχου 1.4 ΕΤΠΑ</a:t>
            </a:r>
          </a:p>
        </p:txBody>
      </p:sp>
      <p:sp>
        <p:nvSpPr>
          <p:cNvPr id="5" name="TextBox 4">
            <a:extLst>
              <a:ext uri="{FF2B5EF4-FFF2-40B4-BE49-F238E27FC236}">
                <a16:creationId xmlns:a16="http://schemas.microsoft.com/office/drawing/2014/main" id="{C136FD6C-4691-3EA3-100E-F1A7CAD0D98B}"/>
              </a:ext>
            </a:extLst>
          </p:cNvPr>
          <p:cNvSpPr txBox="1"/>
          <p:nvPr/>
        </p:nvSpPr>
        <p:spPr>
          <a:xfrm>
            <a:off x="1719072" y="3242551"/>
            <a:ext cx="9015984" cy="7017306"/>
          </a:xfrm>
          <a:prstGeom prst="rect">
            <a:avLst/>
          </a:prstGeom>
          <a:noFill/>
        </p:spPr>
        <p:txBody>
          <a:bodyPr wrap="square" lIns="91440" tIns="45720" rIns="91440" bIns="45720" rtlCol="0" anchor="t">
            <a:spAutoFit/>
          </a:bodyPr>
          <a:lstStyle/>
          <a:p>
            <a:pPr marL="628650" indent="-190500">
              <a:spcBef>
                <a:spcPts val="600"/>
              </a:spcBef>
              <a:spcAft>
                <a:spcPts val="600"/>
              </a:spcAft>
              <a:buSzPct val="130000"/>
              <a:buFont typeface="Arial" panose="020B0604020202020204" pitchFamily="34" charset="0"/>
              <a:buChar char="•"/>
            </a:pPr>
            <a:r>
              <a:rPr lang="el-GR" sz="2800" b="1" dirty="0">
                <a:solidFill>
                  <a:schemeClr val="accent1">
                    <a:lumMod val="75000"/>
                  </a:schemeClr>
                </a:solidFill>
                <a:latin typeface="Myriad Pro Cond" panose="020B0506030403020204" pitchFamily="34" charset="0"/>
              </a:rPr>
              <a:t>Με πρόταση της ΕΥΔ (Μονάδα Α3) διεξήχθη ένας νέος εθνικός κύκλος της Διαδικασίας Επιχειρηματικής Ανακάλυψης με στόχευση στις δεξιότητες έξυπνης εξειδίκευσης, μέσω των 8 </a:t>
            </a:r>
            <a:r>
              <a:rPr lang="el-GR" sz="2800" b="1" dirty="0" err="1">
                <a:solidFill>
                  <a:schemeClr val="accent1">
                    <a:lumMod val="75000"/>
                  </a:schemeClr>
                </a:solidFill>
                <a:latin typeface="Myriad Pro Cond" panose="020B0506030403020204" pitchFamily="34" charset="0"/>
              </a:rPr>
              <a:t>πλατφορμών</a:t>
            </a:r>
            <a:r>
              <a:rPr lang="el-GR" sz="2800" b="1" dirty="0">
                <a:solidFill>
                  <a:schemeClr val="accent1">
                    <a:lumMod val="75000"/>
                  </a:schemeClr>
                </a:solidFill>
                <a:latin typeface="Myriad Pro Cond" panose="020B0506030403020204" pitchFamily="34" charset="0"/>
              </a:rPr>
              <a:t> καινοτομίας της ΓΓ Έρευνας και Καινοτομίας.</a:t>
            </a:r>
          </a:p>
          <a:p>
            <a:pPr marL="628650" indent="-190500">
              <a:spcBef>
                <a:spcPts val="600"/>
              </a:spcBef>
              <a:spcAft>
                <a:spcPts val="600"/>
              </a:spcAft>
              <a:buSzPct val="130000"/>
              <a:buFont typeface="Arial" panose="020B0604020202020204" pitchFamily="34" charset="0"/>
              <a:buChar char="•"/>
            </a:pPr>
            <a:r>
              <a:rPr lang="el-GR" sz="2800" b="1" dirty="0">
                <a:solidFill>
                  <a:schemeClr val="accent1">
                    <a:lumMod val="75000"/>
                  </a:schemeClr>
                </a:solidFill>
                <a:latin typeface="Myriad Pro Cond" panose="020B0506030403020204" pitchFamily="34" charset="0"/>
              </a:rPr>
              <a:t>Η ΕΥΔ παρείχε στήριξη προς την ΜΟΝΕΣΕΕ και την ΓΓΕΚ με έργο τεχνικού συμβούλου</a:t>
            </a:r>
            <a:r>
              <a:rPr lang="en-US" sz="2800" b="1" baseline="30000" dirty="0">
                <a:solidFill>
                  <a:schemeClr val="accent1">
                    <a:lumMod val="75000"/>
                  </a:schemeClr>
                </a:solidFill>
                <a:latin typeface="Myriad Pro Cond" panose="020B0506030403020204" pitchFamily="34" charset="0"/>
              </a:rPr>
              <a:t>1</a:t>
            </a:r>
            <a:r>
              <a:rPr lang="el-GR" sz="2800" b="1" dirty="0">
                <a:solidFill>
                  <a:schemeClr val="accent1">
                    <a:lumMod val="75000"/>
                  </a:schemeClr>
                </a:solidFill>
                <a:latin typeface="Myriad Pro Cond" panose="020B0506030403020204" pitchFamily="34" charset="0"/>
              </a:rPr>
              <a:t> (Οκτώβριος 2024 -Ιούλιος 2025) μετά από ανοικτό διαγωνισμό. </a:t>
            </a:r>
          </a:p>
          <a:p>
            <a:pPr marL="628650" indent="-190500">
              <a:spcBef>
                <a:spcPts val="600"/>
              </a:spcBef>
              <a:spcAft>
                <a:spcPts val="600"/>
              </a:spcAft>
              <a:buSzPct val="130000"/>
              <a:buFont typeface="Arial" panose="020B0604020202020204" pitchFamily="34" charset="0"/>
              <a:buChar char="•"/>
            </a:pPr>
            <a:r>
              <a:rPr lang="el-GR" sz="2800" b="1" dirty="0">
                <a:solidFill>
                  <a:schemeClr val="accent1">
                    <a:lumMod val="75000"/>
                  </a:schemeClr>
                </a:solidFill>
                <a:latin typeface="Myriad Pro Cond" panose="020B0506030403020204" pitchFamily="34" charset="0"/>
              </a:rPr>
              <a:t>Τον Ιανουάριο του 2025 παραδόθηκαν τα εργαλεία διαβούλευσης</a:t>
            </a:r>
            <a:r>
              <a:rPr lang="en-US" sz="2800" b="1" baseline="30000" dirty="0">
                <a:solidFill>
                  <a:schemeClr val="accent1">
                    <a:lumMod val="75000"/>
                  </a:schemeClr>
                </a:solidFill>
                <a:latin typeface="Myriad Pro Cond" panose="020B0506030403020204" pitchFamily="34" charset="0"/>
              </a:rPr>
              <a:t>2</a:t>
            </a:r>
            <a:r>
              <a:rPr lang="el-GR" sz="2800" b="1" dirty="0">
                <a:solidFill>
                  <a:schemeClr val="accent1">
                    <a:lumMod val="75000"/>
                  </a:schemeClr>
                </a:solidFill>
                <a:latin typeface="Myriad Pro Cond" panose="020B0506030403020204" pitchFamily="34" charset="0"/>
              </a:rPr>
              <a:t> της ΔΕΑ στην ΓΓΕΚ και στην ΜΟΝΕΣΕΕ (κείμενα βάσης, ερωτηματολόγια, τυπολογία δεξιοτήτων </a:t>
            </a:r>
            <a:r>
              <a:rPr lang="en-US" sz="2800" b="1" dirty="0">
                <a:solidFill>
                  <a:schemeClr val="accent1">
                    <a:lumMod val="75000"/>
                  </a:schemeClr>
                </a:solidFill>
                <a:latin typeface="Myriad Pro Cond" panose="020B0506030403020204" pitchFamily="34" charset="0"/>
              </a:rPr>
              <a:t>RIS) . </a:t>
            </a:r>
            <a:r>
              <a:rPr lang="el-GR" sz="2800" b="1" dirty="0">
                <a:solidFill>
                  <a:schemeClr val="accent1">
                    <a:lumMod val="75000"/>
                  </a:schemeClr>
                </a:solidFill>
                <a:latin typeface="Myriad Pro Cond" panose="020B0506030403020204" pitchFamily="34" charset="0"/>
              </a:rPr>
              <a:t>Αξιοποιήθηκαν από την ΓΓΕΚ και από ορισμένα αρμόδια</a:t>
            </a:r>
            <a:r>
              <a:rPr lang="en-US" sz="2800" b="1" dirty="0">
                <a:solidFill>
                  <a:schemeClr val="accent1">
                    <a:lumMod val="75000"/>
                  </a:schemeClr>
                </a:solidFill>
                <a:latin typeface="Myriad Pro Cond" panose="020B0506030403020204" pitchFamily="34" charset="0"/>
              </a:rPr>
              <a:t> </a:t>
            </a:r>
            <a:r>
              <a:rPr lang="el-GR" sz="2800" b="1" dirty="0">
                <a:solidFill>
                  <a:schemeClr val="accent1">
                    <a:lumMod val="75000"/>
                  </a:schemeClr>
                </a:solidFill>
                <a:latin typeface="Myriad Pro Cond" panose="020B0506030403020204" pitchFamily="34" charset="0"/>
              </a:rPr>
              <a:t>για την ΔΕΑ Περιφερειακά Όργανα (με συντονισμό της ΜΟΝΕΣΕΕ). </a:t>
            </a:r>
          </a:p>
          <a:p>
            <a:pPr marL="628650" indent="-190500">
              <a:spcBef>
                <a:spcPts val="600"/>
              </a:spcBef>
              <a:spcAft>
                <a:spcPts val="600"/>
              </a:spcAft>
              <a:buSzPct val="130000"/>
              <a:buFont typeface="Arial" panose="020B0604020202020204" pitchFamily="34" charset="0"/>
              <a:buChar char="•"/>
            </a:pPr>
            <a:r>
              <a:rPr lang="el-GR" sz="2800" b="1" dirty="0">
                <a:solidFill>
                  <a:schemeClr val="accent1">
                    <a:lumMod val="75000"/>
                  </a:schemeClr>
                </a:solidFill>
                <a:latin typeface="Myriad Pro Cond" panose="020B0506030403020204" pitchFamily="34" charset="0"/>
              </a:rPr>
              <a:t>Το έργο</a:t>
            </a:r>
            <a:r>
              <a:rPr lang="el-GR" sz="2800" b="1" baseline="30000" dirty="0">
                <a:solidFill>
                  <a:schemeClr val="accent1">
                    <a:lumMod val="75000"/>
                  </a:schemeClr>
                </a:solidFill>
                <a:latin typeface="Myriad Pro Cond" panose="020B0506030403020204" pitchFamily="34" charset="0"/>
              </a:rPr>
              <a:t> </a:t>
            </a:r>
            <a:r>
              <a:rPr lang="el-GR" sz="2800" b="1" dirty="0">
                <a:solidFill>
                  <a:schemeClr val="accent1">
                    <a:lumMod val="75000"/>
                  </a:schemeClr>
                </a:solidFill>
                <a:latin typeface="Myriad Pro Cond" panose="020B0506030403020204" pitchFamily="34" charset="0"/>
              </a:rPr>
              <a:t>ολοκληρώθηκε τον Ιούλιο του 2025 και παρέχει μία τεκμηριωμένη βάση για την άμεση ενεργοποίηση των παρεμβάσεων του Ειδικού Στόχου. </a:t>
            </a:r>
          </a:p>
        </p:txBody>
      </p:sp>
      <p:sp>
        <p:nvSpPr>
          <p:cNvPr id="6" name="TextBox 5">
            <a:extLst>
              <a:ext uri="{FF2B5EF4-FFF2-40B4-BE49-F238E27FC236}">
                <a16:creationId xmlns:a16="http://schemas.microsoft.com/office/drawing/2014/main" id="{42AA77A5-B988-EC72-0B55-207454A88BBE}"/>
              </a:ext>
            </a:extLst>
          </p:cNvPr>
          <p:cNvSpPr txBox="1"/>
          <p:nvPr/>
        </p:nvSpPr>
        <p:spPr>
          <a:xfrm>
            <a:off x="2430406" y="10802226"/>
            <a:ext cx="15747866" cy="1338828"/>
          </a:xfrm>
          <a:prstGeom prst="rect">
            <a:avLst/>
          </a:prstGeom>
          <a:noFill/>
        </p:spPr>
        <p:txBody>
          <a:bodyPr wrap="square">
            <a:spAutoFit/>
          </a:bodyPr>
          <a:lstStyle/>
          <a:p>
            <a:r>
              <a:rPr lang="en-US" sz="1800" baseline="30000" dirty="0">
                <a:solidFill>
                  <a:schemeClr val="bg2">
                    <a:lumMod val="50000"/>
                  </a:schemeClr>
                </a:solidFill>
                <a:latin typeface="Myriad Pro Light" panose="020B0403030403020204" pitchFamily="34" charset="0"/>
              </a:rPr>
              <a:t>1</a:t>
            </a:r>
            <a:r>
              <a:rPr lang="en-US" sz="1800" dirty="0">
                <a:solidFill>
                  <a:schemeClr val="bg2">
                    <a:lumMod val="50000"/>
                  </a:schemeClr>
                </a:solidFill>
                <a:latin typeface="Myriad Pro Light" panose="020B0403030403020204" pitchFamily="34" charset="0"/>
              </a:rPr>
              <a:t> </a:t>
            </a:r>
            <a:r>
              <a:rPr lang="el-GR" sz="1800" dirty="0">
                <a:solidFill>
                  <a:schemeClr val="bg2">
                    <a:lumMod val="50000"/>
                  </a:schemeClr>
                </a:solidFill>
                <a:latin typeface="Myriad Pro Light" panose="020B0403030403020204" pitchFamily="34" charset="0"/>
              </a:rPr>
              <a:t>«Παροχή υπηρεσιών υποστήριξης από εξειδικευμένο Τεχνικό Σύμβουλο για την ανάπτυξη δεξιοτήτων έξυπνης εξειδίκευσης, βιομηχανικής μετάβασης και επιχειρηματικότητας, στο πλαίσιο του προγράμματος Ανταγωνιστικότητα 2021-2027». Ανάδοχος: </a:t>
            </a:r>
            <a:r>
              <a:rPr lang="en-US" sz="1800" dirty="0">
                <a:solidFill>
                  <a:schemeClr val="bg2">
                    <a:lumMod val="50000"/>
                  </a:schemeClr>
                </a:solidFill>
                <a:latin typeface="Myriad Pro Light" panose="020B0403030403020204" pitchFamily="34" charset="0"/>
              </a:rPr>
              <a:t>LDK SED CONSULTANTS</a:t>
            </a:r>
            <a:r>
              <a:rPr lang="el-GR" sz="1800" dirty="0">
                <a:solidFill>
                  <a:schemeClr val="bg2">
                    <a:lumMod val="50000"/>
                  </a:schemeClr>
                </a:solidFill>
                <a:latin typeface="Myriad Pro Light" panose="020B0403030403020204" pitchFamily="34" charset="0"/>
              </a:rPr>
              <a:t>, Π/Υ: 69.760 ευρώ πλέον ΦΠΑ. </a:t>
            </a:r>
            <a:endParaRPr lang="en-US" sz="1800" dirty="0">
              <a:solidFill>
                <a:schemeClr val="bg2">
                  <a:lumMod val="50000"/>
                </a:schemeClr>
              </a:solidFill>
              <a:latin typeface="Myriad Pro Light" panose="020B0403030403020204" pitchFamily="34" charset="0"/>
            </a:endParaRPr>
          </a:p>
          <a:p>
            <a:endParaRPr lang="en-US" sz="1800" u="sng" dirty="0">
              <a:solidFill>
                <a:schemeClr val="bg2">
                  <a:lumMod val="50000"/>
                </a:schemeClr>
              </a:solidFill>
              <a:latin typeface="Myriad Pro Light" panose="020B0403030403020204" pitchFamily="34" charset="0"/>
            </a:endParaRPr>
          </a:p>
          <a:p>
            <a:r>
              <a:rPr lang="en-US" sz="1800" baseline="30000" dirty="0">
                <a:solidFill>
                  <a:schemeClr val="bg2">
                    <a:lumMod val="50000"/>
                  </a:schemeClr>
                </a:solidFill>
                <a:latin typeface="Myriad Pro Light" panose="020B0403030403020204" pitchFamily="34" charset="0"/>
                <a:hlinkClick r:id="rId2"/>
              </a:rPr>
              <a:t>2 </a:t>
            </a:r>
            <a:r>
              <a:rPr lang="el-GR" sz="1800" baseline="30000" dirty="0">
                <a:solidFill>
                  <a:schemeClr val="bg2">
                    <a:lumMod val="50000"/>
                  </a:schemeClr>
                </a:solidFill>
                <a:latin typeface="Myriad Pro Light" panose="020B0403030403020204" pitchFamily="34" charset="0"/>
                <a:hlinkClick r:id="rId2"/>
              </a:rPr>
              <a:t> </a:t>
            </a:r>
            <a:r>
              <a:rPr lang="el-GR" sz="1800" dirty="0">
                <a:solidFill>
                  <a:schemeClr val="bg2">
                    <a:lumMod val="50000"/>
                  </a:schemeClr>
                </a:solidFill>
                <a:latin typeface="Myriad Pro Light" panose="020B0403030403020204" pitchFamily="34" charset="0"/>
                <a:hlinkClick r:id="rId2">
                  <a:extLst>
                    <a:ext uri="{A12FA001-AC4F-418D-AE19-62706E023703}">
                      <ahyp:hlinkClr xmlns:ahyp="http://schemas.microsoft.com/office/drawing/2018/hyperlinkcolor" val="tx"/>
                    </a:ext>
                  </a:extLst>
                </a:hlinkClick>
              </a:rPr>
              <a:t>βλ. ΓΓΕΚ     </a:t>
            </a:r>
            <a:r>
              <a:rPr lang="en-US" sz="1800" dirty="0">
                <a:solidFill>
                  <a:schemeClr val="bg2">
                    <a:lumMod val="50000"/>
                  </a:schemeClr>
                </a:solidFill>
                <a:latin typeface="Myriad Pro Light" panose="020B0403030403020204" pitchFamily="34" charset="0"/>
                <a:hlinkClick r:id="rId2"/>
              </a:rPr>
              <a:t>https://gsri.gov.gr/anoikti-diavoulefsi-gia-tin-exypni-exeidikefsi-diadikasia-epicheirimatikis-anakalypsis-dexiotites-sto-plaisio-tou-eidikou-stochou-1-4-tou-etpa</a:t>
            </a:r>
            <a:r>
              <a:rPr lang="en-US" sz="1800" dirty="0">
                <a:solidFill>
                  <a:schemeClr val="bg2">
                    <a:lumMod val="50000"/>
                  </a:schemeClr>
                </a:solidFill>
                <a:latin typeface="Myriad Pro Light" panose="020B0403030403020204" pitchFamily="34" charset="0"/>
              </a:rPr>
              <a:t>   </a:t>
            </a:r>
          </a:p>
          <a:p>
            <a:pPr marL="171450" indent="-171450">
              <a:buFont typeface="Arial" panose="020B0604020202020204" pitchFamily="34" charset="0"/>
              <a:buChar char="•"/>
            </a:pPr>
            <a:endParaRPr lang="el-GR" sz="900" dirty="0">
              <a:solidFill>
                <a:schemeClr val="bg2">
                  <a:lumMod val="50000"/>
                </a:schemeClr>
              </a:solidFill>
              <a:latin typeface="Myriad Pro Light" panose="020B0403030403020204" pitchFamily="34" charset="0"/>
            </a:endParaRPr>
          </a:p>
        </p:txBody>
      </p:sp>
      <p:sp>
        <p:nvSpPr>
          <p:cNvPr id="7" name="TextBox 6">
            <a:extLst>
              <a:ext uri="{FF2B5EF4-FFF2-40B4-BE49-F238E27FC236}">
                <a16:creationId xmlns:a16="http://schemas.microsoft.com/office/drawing/2014/main" id="{E8BA3440-3A13-8126-10BA-7408EEC05A21}"/>
              </a:ext>
            </a:extLst>
          </p:cNvPr>
          <p:cNvSpPr txBox="1"/>
          <p:nvPr/>
        </p:nvSpPr>
        <p:spPr>
          <a:xfrm>
            <a:off x="13240512" y="3073273"/>
            <a:ext cx="8763263" cy="6309420"/>
          </a:xfrm>
          <a:prstGeom prst="rect">
            <a:avLst/>
          </a:prstGeom>
          <a:noFill/>
        </p:spPr>
        <p:txBody>
          <a:bodyPr wrap="square" lIns="91440" tIns="45720" rIns="91440" bIns="45720" rtlCol="0" anchor="t">
            <a:spAutoFit/>
          </a:bodyPr>
          <a:lstStyle/>
          <a:p>
            <a:pPr marL="625475" indent="-269875">
              <a:spcBef>
                <a:spcPts val="400"/>
              </a:spcBef>
              <a:spcAft>
                <a:spcPts val="400"/>
              </a:spcAft>
              <a:buSzPct val="130000"/>
              <a:buFont typeface="Wingdings" panose="05000000000000000000" pitchFamily="2" charset="2"/>
              <a:buChar char="ü"/>
            </a:pPr>
            <a:r>
              <a:rPr lang="el-GR" sz="2800" b="1" dirty="0">
                <a:solidFill>
                  <a:schemeClr val="bg1">
                    <a:lumMod val="50000"/>
                  </a:schemeClr>
                </a:solidFill>
                <a:latin typeface="Myriad Pro Cond" panose="020B0506030403020204" pitchFamily="34" charset="0"/>
              </a:rPr>
              <a:t>Αναγνωρίσθηκαν :</a:t>
            </a:r>
            <a:endParaRPr lang="en-US" sz="2800" b="1" dirty="0">
              <a:solidFill>
                <a:schemeClr val="bg1">
                  <a:lumMod val="50000"/>
                </a:schemeClr>
              </a:solidFill>
              <a:latin typeface="Myriad Pro Cond" panose="020B0506030403020204" pitchFamily="34" charset="0"/>
            </a:endParaRPr>
          </a:p>
          <a:p>
            <a:pPr marL="630238" lvl="1">
              <a:spcBef>
                <a:spcPts val="400"/>
              </a:spcBef>
              <a:spcAft>
                <a:spcPts val="200"/>
              </a:spcAft>
              <a:buSzPct val="130000"/>
            </a:pPr>
            <a:r>
              <a:rPr lang="el-GR" sz="2800" b="1" dirty="0">
                <a:solidFill>
                  <a:schemeClr val="bg1">
                    <a:lumMod val="50000"/>
                  </a:schemeClr>
                </a:solidFill>
                <a:latin typeface="Myriad Pro Cond" panose="020B0506030403020204" pitchFamily="34" charset="0"/>
              </a:rPr>
              <a:t>- περισσότερες από 300 απαιτούμενες τεχνικές δεξιότητες</a:t>
            </a:r>
            <a:r>
              <a:rPr lang="en-US" sz="2800" b="1" dirty="0">
                <a:solidFill>
                  <a:schemeClr val="bg1">
                    <a:lumMod val="50000"/>
                  </a:schemeClr>
                </a:solidFill>
                <a:latin typeface="Myriad Pro Cond" panose="020B0506030403020204" pitchFamily="34" charset="0"/>
              </a:rPr>
              <a:t> </a:t>
            </a:r>
            <a:r>
              <a:rPr lang="el-GR" sz="2800" b="1" dirty="0">
                <a:solidFill>
                  <a:schemeClr val="bg1">
                    <a:lumMod val="50000"/>
                  </a:schemeClr>
                </a:solidFill>
                <a:latin typeface="Myriad Pro Cond" panose="020B0506030403020204" pitchFamily="34" charset="0"/>
              </a:rPr>
              <a:t>καινοτομίας  για τους 8 Τομείς της ΕΣΕΕ, καθώς και ήπιες δεξιότητες, με αναλυτική κωδικοποίηση,</a:t>
            </a:r>
            <a:endParaRPr lang="en-US" sz="2800" b="1" dirty="0">
              <a:solidFill>
                <a:schemeClr val="bg1">
                  <a:lumMod val="50000"/>
                </a:schemeClr>
              </a:solidFill>
              <a:latin typeface="Myriad Pro Cond" panose="020B0506030403020204" pitchFamily="34" charset="0"/>
            </a:endParaRPr>
          </a:p>
          <a:p>
            <a:pPr marL="630238" lvl="1">
              <a:spcBef>
                <a:spcPts val="400"/>
              </a:spcBef>
              <a:spcAft>
                <a:spcPts val="200"/>
              </a:spcAft>
              <a:buSzPct val="130000"/>
            </a:pPr>
            <a:r>
              <a:rPr lang="el-GR" sz="2800" b="1" dirty="0">
                <a:solidFill>
                  <a:schemeClr val="bg1">
                    <a:lumMod val="50000"/>
                  </a:schemeClr>
                </a:solidFill>
                <a:latin typeface="Myriad Pro Cond" panose="020B0506030403020204" pitchFamily="34" charset="0"/>
              </a:rPr>
              <a:t>- ομάδες επαγγελμάτων που συσχετίζονται με τις αναγνωρισθείσες δεξιότητες, </a:t>
            </a:r>
          </a:p>
          <a:p>
            <a:pPr marL="630238" lvl="1">
              <a:spcBef>
                <a:spcPts val="400"/>
              </a:spcBef>
              <a:spcAft>
                <a:spcPts val="200"/>
              </a:spcAft>
              <a:buSzPct val="130000"/>
            </a:pPr>
            <a:r>
              <a:rPr lang="el-GR" sz="2800" b="1" dirty="0">
                <a:solidFill>
                  <a:schemeClr val="bg1">
                    <a:lumMod val="50000"/>
                  </a:schemeClr>
                </a:solidFill>
                <a:latin typeface="Myriad Pro Cond" panose="020B0506030403020204" pitchFamily="34" charset="0"/>
              </a:rPr>
              <a:t>- προτεραιότητες (δράσεις).</a:t>
            </a:r>
          </a:p>
          <a:p>
            <a:pPr marL="625475" indent="-269875">
              <a:spcBef>
                <a:spcPts val="400"/>
              </a:spcBef>
              <a:spcAft>
                <a:spcPts val="400"/>
              </a:spcAft>
              <a:buSzPct val="130000"/>
              <a:buFont typeface="Wingdings" panose="05000000000000000000" pitchFamily="2" charset="2"/>
              <a:buChar char="ü"/>
            </a:pPr>
            <a:endParaRPr lang="el-GR" sz="2800" b="1" dirty="0">
              <a:solidFill>
                <a:schemeClr val="bg1">
                  <a:lumMod val="50000"/>
                </a:schemeClr>
              </a:solidFill>
              <a:latin typeface="Myriad Pro Cond" panose="020B0506030403020204" pitchFamily="34" charset="0"/>
            </a:endParaRPr>
          </a:p>
          <a:p>
            <a:pPr marL="625475" indent="-269875">
              <a:spcBef>
                <a:spcPts val="400"/>
              </a:spcBef>
              <a:spcAft>
                <a:spcPts val="400"/>
              </a:spcAft>
              <a:buSzPct val="130000"/>
              <a:buFont typeface="Wingdings" panose="05000000000000000000" pitchFamily="2" charset="2"/>
              <a:buChar char="ü"/>
            </a:pPr>
            <a:r>
              <a:rPr lang="el-GR" sz="2800" b="1" dirty="0">
                <a:solidFill>
                  <a:schemeClr val="bg1">
                    <a:lumMod val="50000"/>
                  </a:schemeClr>
                </a:solidFill>
                <a:latin typeface="Myriad Pro Cond" panose="020B0506030403020204" pitchFamily="34" charset="0"/>
              </a:rPr>
              <a:t>Εξειδικεύθηκαν 5 εναλλακτικές επιλογές πολιτικής ως προς </a:t>
            </a:r>
          </a:p>
          <a:p>
            <a:pPr marL="812800" lvl="1" indent="-185738">
              <a:spcBef>
                <a:spcPts val="400"/>
              </a:spcBef>
              <a:spcAft>
                <a:spcPts val="200"/>
              </a:spcAft>
              <a:buSzPct val="130000"/>
            </a:pPr>
            <a:r>
              <a:rPr lang="el-GR" sz="2800" b="1" dirty="0">
                <a:solidFill>
                  <a:schemeClr val="bg1">
                    <a:lumMod val="50000"/>
                  </a:schemeClr>
                </a:solidFill>
                <a:latin typeface="Myriad Pro Cond" panose="020B0506030403020204" pitchFamily="34" charset="0"/>
              </a:rPr>
              <a:t>α) την αναβάθμιση δεξιοτήτων </a:t>
            </a:r>
            <a:r>
              <a:rPr lang="en-US" sz="2800" b="1" dirty="0">
                <a:solidFill>
                  <a:schemeClr val="bg1">
                    <a:lumMod val="50000"/>
                  </a:schemeClr>
                </a:solidFill>
                <a:latin typeface="Myriad Pro Cond" panose="020B0506030403020204" pitchFamily="34" charset="0"/>
              </a:rPr>
              <a:t>RIS </a:t>
            </a:r>
            <a:r>
              <a:rPr lang="el-GR" sz="2800" b="1" dirty="0">
                <a:solidFill>
                  <a:schemeClr val="bg1">
                    <a:lumMod val="50000"/>
                  </a:schemeClr>
                </a:solidFill>
                <a:latin typeface="Myriad Pro Cond" panose="020B0506030403020204" pitchFamily="34" charset="0"/>
              </a:rPr>
              <a:t>σε μικρομεσαίες επιχειρήσεις (λαμβάνοντας υπόψη και τις ανάγκες των περιφερειών) και </a:t>
            </a:r>
          </a:p>
          <a:p>
            <a:pPr marL="812800" lvl="1" indent="-185738">
              <a:spcBef>
                <a:spcPts val="400"/>
              </a:spcBef>
              <a:spcAft>
                <a:spcPts val="200"/>
              </a:spcAft>
              <a:buSzPct val="130000"/>
            </a:pPr>
            <a:r>
              <a:rPr lang="el-GR" sz="2800" b="1" dirty="0">
                <a:solidFill>
                  <a:schemeClr val="bg1">
                    <a:lumMod val="50000"/>
                  </a:schemeClr>
                </a:solidFill>
                <a:latin typeface="Myriad Pro Cond" panose="020B0506030403020204" pitchFamily="34" charset="0"/>
              </a:rPr>
              <a:t>β) συστημικές δράσεις για την στήριξη φορέων του Συστήματος Διακυβέρνησης της ΕΣΕΕ.</a:t>
            </a:r>
          </a:p>
        </p:txBody>
      </p:sp>
      <p:sp>
        <p:nvSpPr>
          <p:cNvPr id="8" name="Βέλος: Ραβδωτό δεξιό 7">
            <a:extLst>
              <a:ext uri="{FF2B5EF4-FFF2-40B4-BE49-F238E27FC236}">
                <a16:creationId xmlns:a16="http://schemas.microsoft.com/office/drawing/2014/main" id="{608D0135-6C20-39D2-DC26-89F27D7EEA73}"/>
              </a:ext>
            </a:extLst>
          </p:cNvPr>
          <p:cNvSpPr/>
          <p:nvPr/>
        </p:nvSpPr>
        <p:spPr>
          <a:xfrm>
            <a:off x="11678293" y="5560231"/>
            <a:ext cx="882951" cy="769441"/>
          </a:xfrm>
          <a:prstGeom prst="stripedRightArrow">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dirty="0"/>
          </a:p>
        </p:txBody>
      </p:sp>
    </p:spTree>
    <p:extLst>
      <p:ext uri="{BB962C8B-B14F-4D97-AF65-F5344CB8AC3E}">
        <p14:creationId xmlns:p14="http://schemas.microsoft.com/office/powerpoint/2010/main" val="23192699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C5708-A197-6351-6E61-1B830141CA0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738D03C-41A6-CF57-2118-7116BC3871B8}"/>
              </a:ext>
            </a:extLst>
          </p:cNvPr>
          <p:cNvSpPr txBox="1"/>
          <p:nvPr/>
        </p:nvSpPr>
        <p:spPr>
          <a:xfrm>
            <a:off x="2825841" y="1258027"/>
            <a:ext cx="18237011" cy="1472198"/>
          </a:xfrm>
          <a:prstGeom prst="rect">
            <a:avLst/>
          </a:prstGeom>
          <a:noFill/>
        </p:spPr>
        <p:txBody>
          <a:bodyPr wrap="square">
            <a:spAutoFit/>
          </a:bodyPr>
          <a:lstStyle/>
          <a:p>
            <a:pPr algn="ctr">
              <a:spcBef>
                <a:spcPts val="100"/>
              </a:spcBef>
              <a:spcAft>
                <a:spcPts val="100"/>
              </a:spcAft>
            </a:pPr>
            <a:r>
              <a:rPr lang="el-GR" sz="4400" b="1" dirty="0">
                <a:solidFill>
                  <a:srgbClr val="19BEDE"/>
                </a:solidFill>
                <a:latin typeface="Myriad Pro Cond" panose="020B0506030403020204" pitchFamily="34" charset="0"/>
              </a:rPr>
              <a:t>Εξαγωγή διδαγμάτων για την συνεισφορά στην έξυπνη εξειδίκευση:</a:t>
            </a:r>
          </a:p>
          <a:p>
            <a:pPr algn="ctr">
              <a:spcBef>
                <a:spcPts val="100"/>
              </a:spcBef>
              <a:spcAft>
                <a:spcPts val="100"/>
              </a:spcAft>
            </a:pPr>
            <a:r>
              <a:rPr lang="el-GR" sz="4400" b="1" dirty="0">
                <a:solidFill>
                  <a:srgbClr val="19BEDE"/>
                </a:solidFill>
                <a:latin typeface="Myriad Pro Cond" panose="020B0506030403020204" pitchFamily="34" charset="0"/>
              </a:rPr>
              <a:t>τα αξιολογητικά ερωτήματα (1/2)</a:t>
            </a:r>
          </a:p>
        </p:txBody>
      </p:sp>
      <p:sp>
        <p:nvSpPr>
          <p:cNvPr id="6" name="TextBox 5">
            <a:extLst>
              <a:ext uri="{FF2B5EF4-FFF2-40B4-BE49-F238E27FC236}">
                <a16:creationId xmlns:a16="http://schemas.microsoft.com/office/drawing/2014/main" id="{9AFB8D4D-18DC-CE84-635F-2946FEC8FC83}"/>
              </a:ext>
            </a:extLst>
          </p:cNvPr>
          <p:cNvSpPr txBox="1"/>
          <p:nvPr/>
        </p:nvSpPr>
        <p:spPr>
          <a:xfrm>
            <a:off x="2948934" y="2829235"/>
            <a:ext cx="17990826" cy="8987076"/>
          </a:xfrm>
          <a:prstGeom prst="rect">
            <a:avLst/>
          </a:prstGeom>
          <a:noFill/>
        </p:spPr>
        <p:txBody>
          <a:bodyPr wrap="square" lIns="91440" tIns="45720" rIns="91440" bIns="45720" rtlCol="0" anchor="t">
            <a:spAutoFit/>
          </a:bodyPr>
          <a:lstStyle/>
          <a:p>
            <a:pPr marL="438150">
              <a:spcBef>
                <a:spcPts val="300"/>
              </a:spcBef>
              <a:spcAft>
                <a:spcPts val="300"/>
              </a:spcAft>
            </a:pPr>
            <a:r>
              <a:rPr lang="en-US" sz="2800" b="1" dirty="0">
                <a:solidFill>
                  <a:schemeClr val="bg1">
                    <a:lumMod val="50000"/>
                  </a:schemeClr>
                </a:solidFill>
                <a:latin typeface="Myriad Pro Cond" panose="020B0506030403020204" pitchFamily="34" charset="0"/>
              </a:rPr>
              <a:t>1.</a:t>
            </a:r>
            <a:r>
              <a:rPr lang="el-GR" sz="2800" b="1" dirty="0">
                <a:solidFill>
                  <a:schemeClr val="bg1">
                    <a:lumMod val="50000"/>
                  </a:schemeClr>
                </a:solidFill>
                <a:latin typeface="Myriad Pro Cond" panose="020B0506030403020204" pitchFamily="34" charset="0"/>
              </a:rPr>
              <a:t>ΣΥΝΕΣΦΟΡΑ ΣΤΗΝ ΕΣΕΕ:   </a:t>
            </a:r>
            <a:r>
              <a:rPr lang="el-GR" sz="2400" b="1" dirty="0">
                <a:solidFill>
                  <a:schemeClr val="accent1">
                    <a:lumMod val="75000"/>
                  </a:schemeClr>
                </a:solidFill>
                <a:latin typeface="Myriad Pro Cond" panose="020B0506030403020204" pitchFamily="34" charset="0"/>
              </a:rPr>
              <a:t>Πως και σε ποιο βαθμό έχει συνεισφέρει το Πρόγραμμα Ανταγωνιστικότητα κατά την εφαρμογή του στους στόχους της Εθνικής Στρατηγικής Έξυπνης Εξειδίκευσης - ΕΣΕΕ 2021-2027 (λαμβάνοντας υπόψη το σχέδιο δράσης, την λογική παρέμβασης, τα αποτελέσματα της διαδικασίας επιχειρηματικής ανακάλυψης καθώς και τις  οκτώ προτεραιότητες της ΕΣΕΕ) ; . Εξετάζεται επίσης ο βαθμός συνεισφοράς του Προγράμματος στην επίτευξη των στόχων της πλατφόρμας STEP, η αποδοτικότητα της χρήσης των πόρων και η ευρωπαϊκή προστιθέμενη αξία της.</a:t>
            </a:r>
            <a:endParaRPr lang="en-US" sz="2400" b="1" dirty="0">
              <a:solidFill>
                <a:schemeClr val="accent1">
                  <a:lumMod val="75000"/>
                </a:schemeClr>
              </a:solidFill>
              <a:latin typeface="Myriad Pro Cond" panose="020B0506030403020204" pitchFamily="34" charset="0"/>
            </a:endParaRPr>
          </a:p>
          <a:p>
            <a:pPr marL="438150">
              <a:spcBef>
                <a:spcPts val="300"/>
              </a:spcBef>
              <a:spcAft>
                <a:spcPts val="300"/>
              </a:spcAft>
            </a:pPr>
            <a:endParaRPr lang="el-GR" sz="1000" b="1" dirty="0">
              <a:solidFill>
                <a:schemeClr val="accent1">
                  <a:lumMod val="75000"/>
                </a:schemeClr>
              </a:solidFill>
              <a:latin typeface="Myriad Pro Cond" panose="020B0506030403020204" pitchFamily="34" charset="0"/>
            </a:endParaRPr>
          </a:p>
          <a:p>
            <a:pPr marL="438150">
              <a:spcBef>
                <a:spcPts val="300"/>
              </a:spcBef>
              <a:spcAft>
                <a:spcPts val="300"/>
              </a:spcAft>
            </a:pPr>
            <a:r>
              <a:rPr lang="el-GR" sz="2800" b="1" dirty="0">
                <a:solidFill>
                  <a:schemeClr val="bg1">
                    <a:lumMod val="50000"/>
                  </a:schemeClr>
                </a:solidFill>
                <a:latin typeface="Myriad Pro Cond" panose="020B0506030403020204" pitchFamily="34" charset="0"/>
              </a:rPr>
              <a:t>2. ΣΥΝΕΙΣΦΟΡΑ ΤΗΣ ΔΙΑΔΙΚΑΣΙΑΣ ΕΠΙΧΕΙΡΗΜΑΤΙΚΗΣ ΑΝΑΚΑΛΥΨΗΣ:   </a:t>
            </a:r>
            <a:r>
              <a:rPr lang="el-GR" sz="2400" b="1" dirty="0">
                <a:solidFill>
                  <a:schemeClr val="accent1">
                    <a:lumMod val="75000"/>
                  </a:schemeClr>
                </a:solidFill>
                <a:latin typeface="Myriad Pro Cond" panose="020B0506030403020204" pitchFamily="34" charset="0"/>
              </a:rPr>
              <a:t>Ποια η προστιθέμενη αξία από την εφαρμογή της Διαδικασίας Επιχειρηματικής Ανακάλυψης; Αξιοποιήθηκαν επαρκώς τα αποτελέσματά της στη διαμόρφωση των προσκλήσεων (κυρίως για τους ειδικούς στόχους 1.i και 1iv ΕΤΠΑ); Ποιες εκτιμάται ότι είναι οι δυνατότητες για τη βελτίωση της Διαδικασίας σε εθνικό επίπεδο;</a:t>
            </a:r>
          </a:p>
          <a:p>
            <a:pPr marL="438150">
              <a:spcBef>
                <a:spcPts val="300"/>
              </a:spcBef>
              <a:spcAft>
                <a:spcPts val="300"/>
              </a:spcAft>
            </a:pPr>
            <a:endParaRPr lang="el-GR" sz="1000" b="1" dirty="0">
              <a:solidFill>
                <a:schemeClr val="accent1">
                  <a:lumMod val="75000"/>
                </a:schemeClr>
              </a:solidFill>
              <a:latin typeface="Myriad Pro Cond" panose="020B0506030403020204" pitchFamily="34" charset="0"/>
            </a:endParaRPr>
          </a:p>
          <a:p>
            <a:pPr marL="438150">
              <a:spcBef>
                <a:spcPts val="300"/>
              </a:spcBef>
              <a:spcAft>
                <a:spcPts val="300"/>
              </a:spcAft>
            </a:pPr>
            <a:r>
              <a:rPr lang="el-GR" sz="2800" b="1" dirty="0">
                <a:solidFill>
                  <a:schemeClr val="bg1">
                    <a:lumMod val="50000"/>
                  </a:schemeClr>
                </a:solidFill>
                <a:latin typeface="Myriad Pro Cond" panose="020B0506030403020204" pitchFamily="34" charset="0"/>
              </a:rPr>
              <a:t>3. ΑΞΙΟΛΟΓΗΣΗ ΚΡΙΤΗΡΙΟΥ s3 -ΜΕΘΟΔΟΛΟΓΙΑΣ ΕΠΙΛΟΓΗΣ ΠΡΑΞΕΩΝ ΩΣ ΠΡΟΣ ΤΗΝ ΕΣΕΕ:   </a:t>
            </a:r>
            <a:r>
              <a:rPr lang="el-GR" sz="3200" b="1" dirty="0">
                <a:solidFill>
                  <a:schemeClr val="bg1">
                    <a:lumMod val="50000"/>
                  </a:schemeClr>
                </a:solidFill>
                <a:latin typeface="Myriad Pro Cond" panose="020B0506030403020204" pitchFamily="34" charset="0"/>
              </a:rPr>
              <a:t> </a:t>
            </a:r>
            <a:r>
              <a:rPr lang="el-GR" sz="2400" b="1" dirty="0">
                <a:solidFill>
                  <a:schemeClr val="accent1">
                    <a:lumMod val="75000"/>
                  </a:schemeClr>
                </a:solidFill>
                <a:latin typeface="Myriad Pro Cond" panose="020B0506030403020204" pitchFamily="34" charset="0"/>
              </a:rPr>
              <a:t>Πως αξιολογείται η αποτελεσματικότητα των κριτηρίων και της μεθοδολογίας επιλογής πράξεων του Προγράμματος ως προς την διασφάλιση της συνέπειας με την ΕΣΕΕ; </a:t>
            </a:r>
          </a:p>
          <a:p>
            <a:pPr marL="438150">
              <a:spcBef>
                <a:spcPts val="300"/>
              </a:spcBef>
              <a:spcAft>
                <a:spcPts val="300"/>
              </a:spcAft>
            </a:pPr>
            <a:endParaRPr lang="el-GR" sz="1000" b="1" dirty="0">
              <a:solidFill>
                <a:schemeClr val="accent1">
                  <a:lumMod val="75000"/>
                </a:schemeClr>
              </a:solidFill>
              <a:latin typeface="Myriad Pro Cond" panose="020B0506030403020204" pitchFamily="34" charset="0"/>
            </a:endParaRPr>
          </a:p>
          <a:p>
            <a:pPr marL="438150">
              <a:spcBef>
                <a:spcPts val="300"/>
              </a:spcBef>
              <a:spcAft>
                <a:spcPts val="300"/>
              </a:spcAft>
            </a:pPr>
            <a:r>
              <a:rPr lang="el-GR" sz="2800" b="1" dirty="0">
                <a:solidFill>
                  <a:schemeClr val="bg1">
                    <a:lumMod val="50000"/>
                  </a:schemeClr>
                </a:solidFill>
                <a:latin typeface="Myriad Pro Cond" panose="020B0506030403020204" pitchFamily="34" charset="0"/>
              </a:rPr>
              <a:t>4. ΑΞΙΟΛΟΓΗΣΗ ΕΠΙΠΤΩΣΕΩΝ, ΣΥΓΚΡΙΣΗ ΜΕ ΑΛΛΑ ΠΡΟΓΡΑΜΜΑΤΑ ΣΤΟΧΟΥ ΠΟΛΙΤΙΚΗΣ 1 ΤΗΣ Ε.Ε.:    </a:t>
            </a:r>
            <a:r>
              <a:rPr lang="el-GR" sz="2400" b="1" dirty="0">
                <a:solidFill>
                  <a:schemeClr val="accent1">
                    <a:lumMod val="75000"/>
                  </a:schemeClr>
                </a:solidFill>
                <a:latin typeface="Myriad Pro Cond" panose="020B0506030403020204" pitchFamily="34" charset="0"/>
              </a:rPr>
              <a:t>Σε ποιο βαθμό εκτιμάται ότι οι δράσεις RIS3 του Προγράμματος «Ανταγωνιστικότητα» έχουν παράγει/πρόκειται να παράγουν αξιόλογες θετικές επιπτώσεις ως προς τον Στόχο Πολιτικής για την βελτίωση της ανταγωνιστικότητας μέσα από τον καινοτόμο και έξυπνο οικονομικό μετασχηματισμό και ως προς τις οκτώ προτεραιότητες της ΕΣΕΕ (λαμβάνοντας υπόψη τους δείκτες πλαισίου του European Innovation </a:t>
            </a:r>
            <a:r>
              <a:rPr lang="el-GR" sz="2400" b="1" dirty="0" err="1">
                <a:solidFill>
                  <a:schemeClr val="accent1">
                    <a:lumMod val="75000"/>
                  </a:schemeClr>
                </a:solidFill>
                <a:latin typeface="Myriad Pro Cond" panose="020B0506030403020204" pitchFamily="34" charset="0"/>
              </a:rPr>
              <a:t>Scoreboard</a:t>
            </a:r>
            <a:r>
              <a:rPr lang="el-GR" sz="2400" b="1" dirty="0">
                <a:solidFill>
                  <a:schemeClr val="accent1">
                    <a:lumMod val="75000"/>
                  </a:schemeClr>
                </a:solidFill>
                <a:latin typeface="Myriad Pro Cond" panose="020B0506030403020204" pitchFamily="34" charset="0"/>
              </a:rPr>
              <a:t>); Πως αξιολογούνται οι επιδόσεις αυτές συγκριτικά με παρεμφερή προγράμματα του Στόχου Πολιτικής 1 στην Ε.Ε.; Στο πλαίσιο αυτό εξετάζεται επίσης και ο αντίκτυπος ως προς τους στόχους της πλατφόρμας STEP.</a:t>
            </a:r>
          </a:p>
          <a:p>
            <a:pPr marL="438150">
              <a:spcBef>
                <a:spcPts val="300"/>
              </a:spcBef>
              <a:spcAft>
                <a:spcPts val="300"/>
              </a:spcAft>
            </a:pPr>
            <a:endParaRPr lang="el-GR" sz="1000" b="1" dirty="0">
              <a:solidFill>
                <a:schemeClr val="accent1">
                  <a:lumMod val="75000"/>
                </a:schemeClr>
              </a:solidFill>
              <a:latin typeface="Myriad Pro Cond" panose="020B0506030403020204" pitchFamily="34" charset="0"/>
            </a:endParaRPr>
          </a:p>
          <a:p>
            <a:pPr marL="438150">
              <a:spcBef>
                <a:spcPts val="300"/>
              </a:spcBef>
              <a:spcAft>
                <a:spcPts val="300"/>
              </a:spcAft>
            </a:pPr>
            <a:r>
              <a:rPr lang="el-GR" sz="2800" b="1" dirty="0">
                <a:solidFill>
                  <a:schemeClr val="bg1">
                    <a:lumMod val="50000"/>
                  </a:schemeClr>
                </a:solidFill>
                <a:latin typeface="Myriad Pro Cond" panose="020B0506030403020204" pitchFamily="34" charset="0"/>
              </a:rPr>
              <a:t>5. ΣΥΝΕΙΣΦΟΡΑ ΣΤΟΝ ΑΝΑΓΚΑΙΟ ΟΡΟ S3:   </a:t>
            </a:r>
            <a:r>
              <a:rPr lang="el-GR" sz="2400" b="1" dirty="0">
                <a:solidFill>
                  <a:schemeClr val="bg1">
                    <a:lumMod val="50000"/>
                  </a:schemeClr>
                </a:solidFill>
                <a:latin typeface="Myriad Pro Cond" panose="020B0506030403020204" pitchFamily="34" charset="0"/>
              </a:rPr>
              <a:t> </a:t>
            </a:r>
            <a:r>
              <a:rPr lang="el-GR" sz="2400" b="1" dirty="0">
                <a:solidFill>
                  <a:schemeClr val="accent1">
                    <a:lumMod val="75000"/>
                  </a:schemeClr>
                </a:solidFill>
                <a:latin typeface="Myriad Pro Cond" panose="020B0506030403020204" pitchFamily="34" charset="0"/>
              </a:rPr>
              <a:t>Πως αποτιμάται η συνεισφορά του Προγράμματος ως προς την εφαρμογή και συνεχή εκπλήρωση των επτά κριτηρίων του αναγκαίου πρόσφορου όρου διακυβέρνησης της έξυπνης εξειδίκευσης; Πως η εφαρμογή των προβλέψεων του αναγκαίου όρου συνολικά επηρέασε την επιτυχή υλοποίηση των δράσεων του Προγράμματος;</a:t>
            </a:r>
          </a:p>
          <a:p>
            <a:pPr marL="438150">
              <a:spcBef>
                <a:spcPts val="300"/>
              </a:spcBef>
              <a:spcAft>
                <a:spcPts val="300"/>
              </a:spcAft>
            </a:pPr>
            <a:endParaRPr lang="el-GR" sz="2800" b="1" dirty="0">
              <a:solidFill>
                <a:srgbClr val="19BEDE"/>
              </a:solidFill>
              <a:latin typeface="Myriad Pro Cond" panose="020B0506030403020204" pitchFamily="34" charset="0"/>
            </a:endParaRPr>
          </a:p>
          <a:p>
            <a:pPr marL="438150">
              <a:spcBef>
                <a:spcPts val="300"/>
              </a:spcBef>
              <a:spcAft>
                <a:spcPts val="300"/>
              </a:spcAft>
            </a:pPr>
            <a:r>
              <a:rPr lang="el-GR" sz="2800" b="1" dirty="0">
                <a:solidFill>
                  <a:srgbClr val="19BEDE"/>
                </a:solidFill>
                <a:latin typeface="Myriad Pro Cond" panose="020B0506030403020204" pitchFamily="34" charset="0"/>
              </a:rPr>
              <a:t> </a:t>
            </a:r>
            <a:endParaRPr lang="el-GR" sz="2400" dirty="0">
              <a:solidFill>
                <a:schemeClr val="accent1">
                  <a:lumMod val="75000"/>
                </a:schemeClr>
              </a:solidFill>
              <a:latin typeface="Myriad Pro Cond" panose="020B0506030403020204" pitchFamily="34" charset="0"/>
            </a:endParaRPr>
          </a:p>
        </p:txBody>
      </p:sp>
    </p:spTree>
    <p:extLst>
      <p:ext uri="{BB962C8B-B14F-4D97-AF65-F5344CB8AC3E}">
        <p14:creationId xmlns:p14="http://schemas.microsoft.com/office/powerpoint/2010/main" val="18439971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FE755C-6033-5427-48A9-441ADAC1527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0DA2B64-770B-2EDA-0464-3506D05E4226}"/>
              </a:ext>
            </a:extLst>
          </p:cNvPr>
          <p:cNvSpPr txBox="1"/>
          <p:nvPr/>
        </p:nvSpPr>
        <p:spPr>
          <a:xfrm>
            <a:off x="2709069" y="2896565"/>
            <a:ext cx="18821399" cy="9079409"/>
          </a:xfrm>
          <a:prstGeom prst="rect">
            <a:avLst/>
          </a:prstGeom>
          <a:noFill/>
        </p:spPr>
        <p:txBody>
          <a:bodyPr wrap="square" lIns="91440" tIns="45720" rIns="91440" bIns="45720" rtlCol="0" anchor="t">
            <a:spAutoFit/>
          </a:bodyPr>
          <a:lstStyle/>
          <a:p>
            <a:pPr marL="438150">
              <a:spcBef>
                <a:spcPts val="300"/>
              </a:spcBef>
              <a:spcAft>
                <a:spcPts val="300"/>
              </a:spcAft>
            </a:pPr>
            <a:r>
              <a:rPr lang="en-US" sz="2800" b="1" dirty="0">
                <a:solidFill>
                  <a:schemeClr val="bg1">
                    <a:lumMod val="50000"/>
                  </a:schemeClr>
                </a:solidFill>
                <a:latin typeface="Myriad Pro Cond" panose="020B0506030403020204" pitchFamily="34" charset="0"/>
              </a:rPr>
              <a:t>6. </a:t>
            </a:r>
            <a:r>
              <a:rPr lang="el-GR" sz="2800" b="1" dirty="0">
                <a:solidFill>
                  <a:schemeClr val="bg1">
                    <a:lumMod val="50000"/>
                  </a:schemeClr>
                </a:solidFill>
                <a:latin typeface="Myriad Pro Cond" panose="020B0506030403020204" pitchFamily="34" charset="0"/>
              </a:rPr>
              <a:t>ΕΙΣ ΒΑΘΟΣ ΑΝΑΛΥΣΗ ΕΡΓΩΝ ΣΤΡΑΤΗΓΙΚΗΣ ΣΗΜΑΣΙΑΣ:    </a:t>
            </a:r>
            <a:r>
              <a:rPr lang="el-GR" sz="2400" b="1" dirty="0">
                <a:solidFill>
                  <a:schemeClr val="accent1">
                    <a:lumMod val="75000"/>
                  </a:schemeClr>
                </a:solidFill>
                <a:latin typeface="Myriad Pro Cond" panose="020B0506030403020204" pitchFamily="34" charset="0"/>
              </a:rPr>
              <a:t>Πως αξιολογούνται τα αποτελέσματα των έργων στρατηγικής σημασίας του προγράμματος («Ερευνώ-Καινοτομώ»,  EQUIFUND II</a:t>
            </a:r>
            <a:r>
              <a:rPr lang="en-US" sz="2400" b="1" dirty="0">
                <a:solidFill>
                  <a:schemeClr val="accent1">
                    <a:lumMod val="75000"/>
                  </a:schemeClr>
                </a:solidFill>
                <a:latin typeface="Myriad Pro Cond" panose="020B0506030403020204" pitchFamily="34" charset="0"/>
              </a:rPr>
              <a:t> </a:t>
            </a:r>
            <a:r>
              <a:rPr lang="el-GR" sz="2400" b="1" dirty="0">
                <a:solidFill>
                  <a:schemeClr val="accent1">
                    <a:lumMod val="75000"/>
                  </a:schemeClr>
                </a:solidFill>
                <a:latin typeface="Myriad Pro Cond" panose="020B0506030403020204" pitchFamily="34" charset="0"/>
              </a:rPr>
              <a:t>καθώς και λοιπών έργων στρατηγικής σημασίας εφόσον προκύψουν ) ως προς την επίτευξη του στόχου σύνδεσης της έρευνας και της καινοτομίας με την επιχειρηματικότητα, ενίσχυσης της ανταγωνιστικότητας, της παραγωγικότητας και της εξωστρέφειας των επιχειρήσεων προς διεθνείς αγορές, τη μετάβαση στην ποιοτική καινοτόμα επιχειρηματικότητα και την αύξηση της εγχώριας προστιθέμενης αξίας;</a:t>
            </a:r>
          </a:p>
          <a:p>
            <a:pPr marL="438150">
              <a:spcBef>
                <a:spcPts val="300"/>
              </a:spcBef>
              <a:spcAft>
                <a:spcPts val="300"/>
              </a:spcAft>
            </a:pPr>
            <a:endParaRPr lang="el-GR" sz="1000" b="1" dirty="0">
              <a:solidFill>
                <a:schemeClr val="accent1">
                  <a:lumMod val="75000"/>
                </a:schemeClr>
              </a:solidFill>
              <a:latin typeface="Myriad Pro Cond" panose="020B0506030403020204" pitchFamily="34" charset="0"/>
            </a:endParaRPr>
          </a:p>
          <a:p>
            <a:pPr marL="438150">
              <a:spcBef>
                <a:spcPts val="300"/>
              </a:spcBef>
              <a:spcAft>
                <a:spcPts val="300"/>
              </a:spcAft>
            </a:pPr>
            <a:r>
              <a:rPr lang="el-GR" sz="2800" b="1" dirty="0">
                <a:solidFill>
                  <a:schemeClr val="bg1">
                    <a:lumMod val="50000"/>
                  </a:schemeClr>
                </a:solidFill>
                <a:latin typeface="Myriad Pro Cond" panose="020B0506030403020204" pitchFamily="34" charset="0"/>
              </a:rPr>
              <a:t>7. ΣΥΝΕΡΓΕΙΕΣ ΜΕ ΑΛΛΕΣ ΠΗΓΕΣ EΞΥΠΗΡΕΤΗΣΗΣ ΤΗΣ ΕΣΕΕ:    </a:t>
            </a:r>
            <a:r>
              <a:rPr lang="el-GR" sz="2400" b="1" dirty="0">
                <a:solidFill>
                  <a:schemeClr val="accent1">
                    <a:lumMod val="75000"/>
                  </a:schemeClr>
                </a:solidFill>
                <a:latin typeface="Myriad Pro Cond" panose="020B0506030403020204" pitchFamily="34" charset="0"/>
              </a:rPr>
              <a:t>Κατά πόσον οι δράσεις της ΕΣΕΕ στο πλαίσιο του προγράμματος Ανταγωνιστικότητα και της πλατφόρμας </a:t>
            </a:r>
            <a:r>
              <a:rPr lang="en-US" sz="2400" b="1" dirty="0">
                <a:solidFill>
                  <a:schemeClr val="accent1">
                    <a:lumMod val="75000"/>
                  </a:schemeClr>
                </a:solidFill>
                <a:latin typeface="Myriad Pro Cond" panose="020B0506030403020204" pitchFamily="34" charset="0"/>
              </a:rPr>
              <a:t>STEP </a:t>
            </a:r>
            <a:r>
              <a:rPr lang="el-GR" sz="2400" b="1" dirty="0">
                <a:solidFill>
                  <a:schemeClr val="accent1">
                    <a:lumMod val="75000"/>
                  </a:schemeClr>
                </a:solidFill>
                <a:latin typeface="Myriad Pro Cond" panose="020B0506030403020204" pitchFamily="34" charset="0"/>
              </a:rPr>
              <a:t>λειτουργούν σε συνέργεια με παρεμβάσεις άλλων χρηματοδοτικών πηγών; Πως αποτιμάται η εξωτερική συνάφεια με δράσεις άλλων προγραμμάτων εντός και εκτός ΕΣΠΑ προς την επίτευξη των στόχων της ΕΣΕΕ; Σε ποιο βαθμό οι παρεμβάσεις του προγράμματος με συνεισφορά στην ΕΣΕΕ (π.χ. Ειδικοί Στόχοι 1.i - 1.iv ΕΤΠΑ) είναι συναφείς μεταξύ τους κατά την εφαρμογή του;</a:t>
            </a:r>
          </a:p>
          <a:p>
            <a:pPr marL="438150">
              <a:spcBef>
                <a:spcPts val="300"/>
              </a:spcBef>
              <a:spcAft>
                <a:spcPts val="300"/>
              </a:spcAft>
            </a:pPr>
            <a:endParaRPr lang="el-GR" sz="1000" b="1" dirty="0">
              <a:solidFill>
                <a:schemeClr val="accent1">
                  <a:lumMod val="75000"/>
                </a:schemeClr>
              </a:solidFill>
              <a:latin typeface="Myriad Pro Cond" panose="020B0506030403020204" pitchFamily="34" charset="0"/>
            </a:endParaRPr>
          </a:p>
          <a:p>
            <a:pPr marL="438150">
              <a:spcBef>
                <a:spcPts val="300"/>
              </a:spcBef>
              <a:spcAft>
                <a:spcPts val="300"/>
              </a:spcAft>
            </a:pPr>
            <a:r>
              <a:rPr lang="el-GR" sz="2800" b="1" dirty="0">
                <a:solidFill>
                  <a:schemeClr val="bg1">
                    <a:lumMod val="50000"/>
                  </a:schemeClr>
                </a:solidFill>
                <a:latin typeface="Myriad Pro Cond" panose="020B0506030403020204" pitchFamily="34" charset="0"/>
              </a:rPr>
              <a:t>8.ΑΝΑΛΥΣΗ ΤΗΣ ΠΕΡΙΦΕΡΕΙΑΚΗΣ ΔΙΑΣΤΑΣΗΣ ΤΩΝ ΔΡΑΣΕΩΝ S3:    </a:t>
            </a:r>
            <a:r>
              <a:rPr lang="el-GR" sz="2400" b="1" dirty="0">
                <a:solidFill>
                  <a:schemeClr val="accent1">
                    <a:lumMod val="75000"/>
                  </a:schemeClr>
                </a:solidFill>
                <a:latin typeface="Myriad Pro Cond" panose="020B0506030403020204" pitchFamily="34" charset="0"/>
              </a:rPr>
              <a:t>Πώς κατανέμονται οι διαθέσιμοι πόροι ανά δράση μεταξύ των Περιφερειών (με βάση τις εντάξεις και τις πιστοποιημένες δαπάνες); Με ποιο τρόπο θα μπορούσε να ερμηνευτεί η κατανομή αυτή; Υπάρχει συσχέτιση με την πρόοδο υλοποίησης των δράσεων S3 στο πλαίσιο των Περιφερειακών Προγραμμάτων ή/και με άλλους παράγοντες;</a:t>
            </a:r>
          </a:p>
          <a:p>
            <a:pPr marL="438150">
              <a:spcBef>
                <a:spcPts val="300"/>
              </a:spcBef>
              <a:spcAft>
                <a:spcPts val="300"/>
              </a:spcAft>
            </a:pPr>
            <a:endParaRPr lang="el-GR" sz="1000" b="1" dirty="0">
              <a:solidFill>
                <a:schemeClr val="accent1">
                  <a:lumMod val="75000"/>
                </a:schemeClr>
              </a:solidFill>
              <a:latin typeface="Myriad Pro Cond" panose="020B0506030403020204" pitchFamily="34" charset="0"/>
            </a:endParaRPr>
          </a:p>
          <a:p>
            <a:pPr marL="438150">
              <a:spcBef>
                <a:spcPts val="300"/>
              </a:spcBef>
              <a:spcAft>
                <a:spcPts val="300"/>
              </a:spcAft>
            </a:pPr>
            <a:r>
              <a:rPr lang="el-GR" sz="2800" b="1" dirty="0">
                <a:solidFill>
                  <a:schemeClr val="bg1">
                    <a:lumMod val="50000"/>
                  </a:schemeClr>
                </a:solidFill>
                <a:latin typeface="Myriad Pro Cond" panose="020B0506030403020204" pitchFamily="34" charset="0"/>
              </a:rPr>
              <a:t>9. ΕΝΤΟΠΙΣΜΟΣ ΚΑΛΩΝ ΠΡΑΚΤΙΚΩΝ:     </a:t>
            </a:r>
            <a:r>
              <a:rPr lang="el-GR" sz="2400" b="1" dirty="0">
                <a:solidFill>
                  <a:schemeClr val="accent1">
                    <a:lumMod val="75000"/>
                  </a:schemeClr>
                </a:solidFill>
                <a:latin typeface="Myriad Pro Cond" panose="020B0506030403020204" pitchFamily="34" charset="0"/>
              </a:rPr>
              <a:t>Εντοπίζονται καλές πρακτικές σε επίπεδο δράσεων; Ποια είναι τα κριτήρια επιλογής αυτών; Είναι δυνατό οι πρακτικές αυτές να αξιοποιηθούν σε άλλες δράσεις του Προγράμματος Ανταγωνιστικότητα ή γενικότερα στο πλαίσιο άλλων χρηματοδοτικών πηγών και με ποιες προϋποθέσεις;</a:t>
            </a:r>
          </a:p>
          <a:p>
            <a:pPr marL="438150">
              <a:spcBef>
                <a:spcPts val="300"/>
              </a:spcBef>
              <a:spcAft>
                <a:spcPts val="300"/>
              </a:spcAft>
            </a:pPr>
            <a:endParaRPr lang="el-GR" sz="1000" b="1" dirty="0">
              <a:solidFill>
                <a:schemeClr val="accent1">
                  <a:lumMod val="75000"/>
                </a:schemeClr>
              </a:solidFill>
              <a:latin typeface="Myriad Pro Cond" panose="020B0506030403020204" pitchFamily="34" charset="0"/>
            </a:endParaRPr>
          </a:p>
          <a:p>
            <a:pPr marL="438150">
              <a:spcBef>
                <a:spcPts val="300"/>
              </a:spcBef>
              <a:spcAft>
                <a:spcPts val="300"/>
              </a:spcAft>
            </a:pPr>
            <a:r>
              <a:rPr lang="en-US" sz="2800" b="1" dirty="0">
                <a:solidFill>
                  <a:schemeClr val="bg1">
                    <a:lumMod val="50000"/>
                  </a:schemeClr>
                </a:solidFill>
                <a:latin typeface="Myriad Pro Cond" panose="020B0506030403020204" pitchFamily="34" charset="0"/>
              </a:rPr>
              <a:t>1</a:t>
            </a:r>
            <a:r>
              <a:rPr lang="el-GR" sz="2800" b="1" dirty="0">
                <a:solidFill>
                  <a:schemeClr val="bg1">
                    <a:lumMod val="50000"/>
                  </a:schemeClr>
                </a:solidFill>
                <a:latin typeface="Myriad Pro Cond" panose="020B0506030403020204" pitchFamily="34" charset="0"/>
              </a:rPr>
              <a:t>0. ΔΙΔΑΓΜΑΤΑ:    </a:t>
            </a:r>
            <a:r>
              <a:rPr lang="el-GR" sz="2400" b="1" dirty="0">
                <a:solidFill>
                  <a:schemeClr val="accent1">
                    <a:lumMod val="75000"/>
                  </a:schemeClr>
                </a:solidFill>
                <a:latin typeface="Myriad Pro Cond" panose="020B0506030403020204" pitchFamily="34" charset="0"/>
              </a:rPr>
              <a:t>Ποια διδάγματα παρέχει η υλοποίηση του Προγράμματος έως τώρα, κυρίως για </a:t>
            </a:r>
          </a:p>
          <a:p>
            <a:pPr marL="438150">
              <a:spcBef>
                <a:spcPts val="100"/>
              </a:spcBef>
              <a:spcAft>
                <a:spcPts val="100"/>
              </a:spcAft>
            </a:pPr>
            <a:r>
              <a:rPr lang="el-GR" sz="2400" b="1" dirty="0">
                <a:solidFill>
                  <a:schemeClr val="accent1">
                    <a:lumMod val="75000"/>
                  </a:schemeClr>
                </a:solidFill>
                <a:latin typeface="Myriad Pro Cond" panose="020B0506030403020204" pitchFamily="34" charset="0"/>
              </a:rPr>
              <a:t>Α)ενδεχόμενες τροποποιήσεις της λογικής της παρέμβασης του προγράμματος (ως προς τη διάσταση της έξυπνης εξειδίκευσης και την πλατφόρμα STEP ), </a:t>
            </a:r>
          </a:p>
          <a:p>
            <a:pPr marL="438150">
              <a:spcBef>
                <a:spcPts val="100"/>
              </a:spcBef>
              <a:spcAft>
                <a:spcPts val="100"/>
              </a:spcAft>
            </a:pPr>
            <a:r>
              <a:rPr lang="el-GR" sz="2400" b="1" dirty="0">
                <a:solidFill>
                  <a:schemeClr val="accent1">
                    <a:lumMod val="75000"/>
                  </a:schemeClr>
                </a:solidFill>
                <a:latin typeface="Myriad Pro Cond" panose="020B0506030403020204" pitchFamily="34" charset="0"/>
              </a:rPr>
              <a:t>Β)ενδεχόμενες τροποποιήσεις της σχετικής μεθοδολογίας επιλογής πράξεων </a:t>
            </a:r>
          </a:p>
          <a:p>
            <a:pPr marL="438150">
              <a:spcBef>
                <a:spcPts val="100"/>
              </a:spcBef>
              <a:spcAft>
                <a:spcPts val="100"/>
              </a:spcAft>
            </a:pPr>
            <a:r>
              <a:rPr lang="el-GR" sz="2400" b="1" dirty="0">
                <a:solidFill>
                  <a:schemeClr val="accent1">
                    <a:lumMod val="75000"/>
                  </a:schemeClr>
                </a:solidFill>
                <a:latin typeface="Myriad Pro Cond" panose="020B0506030403020204" pitchFamily="34" charset="0"/>
              </a:rPr>
              <a:t>Γ)εντοπισμό καλών πρακτικών σε επίπεδο δράσεων και  </a:t>
            </a:r>
          </a:p>
          <a:p>
            <a:pPr marL="438150">
              <a:spcBef>
                <a:spcPts val="100"/>
              </a:spcBef>
              <a:spcAft>
                <a:spcPts val="100"/>
              </a:spcAft>
            </a:pPr>
            <a:r>
              <a:rPr lang="el-GR" sz="2400" b="1" dirty="0">
                <a:solidFill>
                  <a:schemeClr val="accent1">
                    <a:lumMod val="75000"/>
                  </a:schemeClr>
                </a:solidFill>
                <a:latin typeface="Myriad Pro Cond" panose="020B0506030403020204" pitchFamily="34" charset="0"/>
              </a:rPr>
              <a:t>Δ)την διαχείριση, ενεργοποίηση, εξειδίκευση και περαιτέρω στήριξη παρεμβάσεων RIS3 και STEP στο υπόλοιπο της προγραμματικής περιόδου 2021-2027.</a:t>
            </a:r>
          </a:p>
          <a:p>
            <a:pPr marL="438150">
              <a:spcBef>
                <a:spcPts val="100"/>
              </a:spcBef>
              <a:spcAft>
                <a:spcPts val="100"/>
              </a:spcAft>
            </a:pPr>
            <a:r>
              <a:rPr lang="el-GR" sz="2400" b="1" dirty="0">
                <a:solidFill>
                  <a:schemeClr val="accent1">
                    <a:lumMod val="75000"/>
                  </a:schemeClr>
                </a:solidFill>
                <a:latin typeface="Myriad Pro Cond" panose="020B0506030403020204" pitchFamily="34" charset="0"/>
              </a:rPr>
              <a:t>Ε)την προγραμματική περίοδο των ΕΔΕΤ μετά το 2027, αναφορικά με την υλοποίηση δράσεων έξυπνης εξειδίκευσης</a:t>
            </a:r>
            <a:r>
              <a:rPr lang="el-GR" sz="2600" b="1" dirty="0">
                <a:solidFill>
                  <a:schemeClr val="accent1">
                    <a:lumMod val="75000"/>
                  </a:schemeClr>
                </a:solidFill>
                <a:latin typeface="Myriad Pro Cond" panose="020B0506030403020204" pitchFamily="34" charset="0"/>
              </a:rPr>
              <a:t>.</a:t>
            </a:r>
          </a:p>
        </p:txBody>
      </p:sp>
      <p:sp>
        <p:nvSpPr>
          <p:cNvPr id="10" name="TextBox 9">
            <a:extLst>
              <a:ext uri="{FF2B5EF4-FFF2-40B4-BE49-F238E27FC236}">
                <a16:creationId xmlns:a16="http://schemas.microsoft.com/office/drawing/2014/main" id="{4C65531F-9AFD-4BF0-55C8-A8E2D4F597DF}"/>
              </a:ext>
            </a:extLst>
          </p:cNvPr>
          <p:cNvSpPr txBox="1"/>
          <p:nvPr/>
        </p:nvSpPr>
        <p:spPr>
          <a:xfrm>
            <a:off x="2709069" y="1219927"/>
            <a:ext cx="18237011" cy="1472198"/>
          </a:xfrm>
          <a:prstGeom prst="rect">
            <a:avLst/>
          </a:prstGeom>
          <a:noFill/>
        </p:spPr>
        <p:txBody>
          <a:bodyPr wrap="square">
            <a:spAutoFit/>
          </a:bodyPr>
          <a:lstStyle/>
          <a:p>
            <a:pPr algn="ctr">
              <a:spcBef>
                <a:spcPts val="100"/>
              </a:spcBef>
              <a:spcAft>
                <a:spcPts val="100"/>
              </a:spcAft>
            </a:pPr>
            <a:r>
              <a:rPr lang="el-GR" sz="4400" b="1" dirty="0">
                <a:solidFill>
                  <a:srgbClr val="19BEDE"/>
                </a:solidFill>
                <a:latin typeface="Myriad Pro Cond" panose="020B0506030403020204" pitchFamily="34" charset="0"/>
              </a:rPr>
              <a:t>Εξαγωγή διδαγμάτων για την συνεισφορά στην έξυπνη εξειδίκευση:</a:t>
            </a:r>
          </a:p>
          <a:p>
            <a:pPr algn="ctr">
              <a:spcBef>
                <a:spcPts val="100"/>
              </a:spcBef>
              <a:spcAft>
                <a:spcPts val="100"/>
              </a:spcAft>
            </a:pPr>
            <a:r>
              <a:rPr lang="el-GR" sz="4400" b="1" dirty="0">
                <a:solidFill>
                  <a:srgbClr val="19BEDE"/>
                </a:solidFill>
                <a:latin typeface="Myriad Pro Cond" panose="020B0506030403020204" pitchFamily="34" charset="0"/>
              </a:rPr>
              <a:t>τα αξιολογητικά ερωτήματα (2/2)</a:t>
            </a:r>
          </a:p>
        </p:txBody>
      </p:sp>
    </p:spTree>
    <p:extLst>
      <p:ext uri="{BB962C8B-B14F-4D97-AF65-F5344CB8AC3E}">
        <p14:creationId xmlns:p14="http://schemas.microsoft.com/office/powerpoint/2010/main" val="42823640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15A64D-86DA-717A-9D01-691C8A45852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2C2D136-45D2-F111-A514-E2A2A29F8C9C}"/>
              </a:ext>
            </a:extLst>
          </p:cNvPr>
          <p:cNvSpPr txBox="1"/>
          <p:nvPr/>
        </p:nvSpPr>
        <p:spPr>
          <a:xfrm>
            <a:off x="2709069" y="2896565"/>
            <a:ext cx="18821399" cy="7063472"/>
          </a:xfrm>
          <a:prstGeom prst="rect">
            <a:avLst/>
          </a:prstGeom>
          <a:noFill/>
        </p:spPr>
        <p:txBody>
          <a:bodyPr wrap="square" lIns="91440" tIns="45720" rIns="91440" bIns="45720" rtlCol="0" anchor="t">
            <a:spAutoFit/>
          </a:bodyPr>
          <a:lstStyle/>
          <a:p>
            <a:pPr marL="895350" indent="-457200">
              <a:spcBef>
                <a:spcPts val="300"/>
              </a:spcBef>
              <a:spcAft>
                <a:spcPts val="300"/>
              </a:spcAft>
              <a:buFont typeface="Wingdings" panose="05000000000000000000" pitchFamily="2" charset="2"/>
              <a:buChar char="§"/>
            </a:pPr>
            <a:endParaRPr lang="el-GR" sz="2600" b="1" dirty="0">
              <a:solidFill>
                <a:schemeClr val="accent1">
                  <a:lumMod val="75000"/>
                </a:schemeClr>
              </a:solidFill>
              <a:latin typeface="Myriad Pro Cond" panose="020B0506030403020204" pitchFamily="34" charset="0"/>
            </a:endParaRPr>
          </a:p>
          <a:p>
            <a:pPr marL="895350" indent="-457200">
              <a:spcBef>
                <a:spcPts val="1200"/>
              </a:spcBef>
              <a:spcAft>
                <a:spcPts val="300"/>
              </a:spcAft>
              <a:buFont typeface="Wingdings" panose="05000000000000000000" pitchFamily="2" charset="2"/>
              <a:buChar char="§"/>
            </a:pPr>
            <a:r>
              <a:rPr lang="el-GR" sz="2600" b="1" dirty="0">
                <a:solidFill>
                  <a:schemeClr val="accent1">
                    <a:lumMod val="75000"/>
                  </a:schemeClr>
                </a:solidFill>
                <a:latin typeface="Myriad Pro Cond" panose="020B0506030403020204" pitchFamily="34" charset="0"/>
              </a:rPr>
              <a:t>Η προσπάθεια για εισαγωγή κριτηρίων στις δράσεις των ΜΜΕ θα πρέπει να συνεχιστεί με στόχο την ευρύτερη δυνατή παρακίνησή τους για δράσεις εισαγωγής και αξιοποίησης καινοτόμων προσεγγίσεων, προϊόντων   ή διαδικασιών </a:t>
            </a:r>
          </a:p>
          <a:p>
            <a:pPr marL="895350" indent="-457200">
              <a:spcBef>
                <a:spcPts val="1200"/>
              </a:spcBef>
              <a:spcAft>
                <a:spcPts val="300"/>
              </a:spcAft>
              <a:buFont typeface="Wingdings" panose="05000000000000000000" pitchFamily="2" charset="2"/>
              <a:buChar char="§"/>
            </a:pPr>
            <a:r>
              <a:rPr lang="el-GR" sz="2600" b="1" dirty="0">
                <a:solidFill>
                  <a:schemeClr val="accent1">
                    <a:lumMod val="75000"/>
                  </a:schemeClr>
                </a:solidFill>
                <a:latin typeface="Myriad Pro Cond" panose="020B0506030403020204" pitchFamily="34" charset="0"/>
              </a:rPr>
              <a:t>Αναγκαία η ενεργοποίηση δράσεων για ανάπτυξη δεξιοτήτων έξυπνης εξειδίκευσης στο πλαίσιο του ειδικού στόχου 1.4 </a:t>
            </a:r>
          </a:p>
          <a:p>
            <a:pPr marL="895350" indent="-457200">
              <a:spcBef>
                <a:spcPts val="1200"/>
              </a:spcBef>
              <a:spcAft>
                <a:spcPts val="300"/>
              </a:spcAft>
              <a:buFont typeface="Wingdings" panose="05000000000000000000" pitchFamily="2" charset="2"/>
              <a:buChar char="§"/>
            </a:pPr>
            <a:r>
              <a:rPr lang="el-GR" sz="2600" b="1" dirty="0">
                <a:solidFill>
                  <a:schemeClr val="accent1">
                    <a:lumMod val="75000"/>
                  </a:schemeClr>
                </a:solidFill>
                <a:latin typeface="Myriad Pro Cond" panose="020B0506030403020204" pitchFamily="34" charset="0"/>
              </a:rPr>
              <a:t>Διερεύνηση των συνεργειών μεταξύ έξυπνης εξειδίκευσης και </a:t>
            </a:r>
            <a:r>
              <a:rPr lang="en-US" sz="2600" b="1" dirty="0">
                <a:solidFill>
                  <a:schemeClr val="accent1">
                    <a:lumMod val="75000"/>
                  </a:schemeClr>
                </a:solidFill>
                <a:latin typeface="Myriad Pro Cond" panose="020B0506030403020204" pitchFamily="34" charset="0"/>
              </a:rPr>
              <a:t>STEP</a:t>
            </a:r>
            <a:endParaRPr lang="el-GR" sz="2600" b="1" dirty="0">
              <a:solidFill>
                <a:schemeClr val="accent1">
                  <a:lumMod val="75000"/>
                </a:schemeClr>
              </a:solidFill>
              <a:latin typeface="Myriad Pro Cond" panose="020B0506030403020204" pitchFamily="34" charset="0"/>
            </a:endParaRPr>
          </a:p>
          <a:p>
            <a:pPr marL="895350" indent="-457200">
              <a:spcBef>
                <a:spcPts val="1200"/>
              </a:spcBef>
              <a:spcAft>
                <a:spcPts val="300"/>
              </a:spcAft>
              <a:buFont typeface="Wingdings" panose="05000000000000000000" pitchFamily="2" charset="2"/>
              <a:buChar char="§"/>
            </a:pPr>
            <a:r>
              <a:rPr lang="el-GR" sz="2600" b="1" dirty="0">
                <a:solidFill>
                  <a:schemeClr val="accent1">
                    <a:lumMod val="75000"/>
                  </a:schemeClr>
                </a:solidFill>
                <a:latin typeface="Myriad Pro Cond" panose="020B0506030403020204" pitchFamily="34" charset="0"/>
              </a:rPr>
              <a:t>Αναγκαία η διεύρυνση και εμβάθυνση της συνεργασίας όλων των εμπλεκομένων στην εφαρμογή της ΕΣΕΕ </a:t>
            </a:r>
          </a:p>
          <a:p>
            <a:pPr marL="895350" indent="-457200">
              <a:spcBef>
                <a:spcPts val="1200"/>
              </a:spcBef>
              <a:spcAft>
                <a:spcPts val="300"/>
              </a:spcAft>
              <a:buFont typeface="Wingdings" panose="05000000000000000000" pitchFamily="2" charset="2"/>
              <a:buChar char="§"/>
            </a:pPr>
            <a:r>
              <a:rPr lang="el-GR" sz="2600" b="1" dirty="0">
                <a:solidFill>
                  <a:schemeClr val="accent1">
                    <a:lumMod val="75000"/>
                  </a:schemeClr>
                </a:solidFill>
                <a:latin typeface="Myriad Pro Cond" panose="020B0506030403020204" pitchFamily="34" charset="0"/>
              </a:rPr>
              <a:t>Βαδίζοντας προς την επόμενη περίοδο αναδεικνύεται η ανάγκη για έγκαιρη </a:t>
            </a:r>
            <a:r>
              <a:rPr lang="el-GR" sz="2600" b="1" dirty="0" err="1">
                <a:solidFill>
                  <a:schemeClr val="accent1">
                    <a:lumMod val="75000"/>
                  </a:schemeClr>
                </a:solidFill>
                <a:latin typeface="Myriad Pro Cond" panose="020B0506030403020204" pitchFamily="34" charset="0"/>
              </a:rPr>
              <a:t>επικαιροποίηση</a:t>
            </a:r>
            <a:r>
              <a:rPr lang="el-GR" sz="2600" b="1" dirty="0">
                <a:solidFill>
                  <a:schemeClr val="accent1">
                    <a:lumMod val="75000"/>
                  </a:schemeClr>
                </a:solidFill>
                <a:latin typeface="Myriad Pro Cond" panose="020B0506030403020204" pitchFamily="34" charset="0"/>
              </a:rPr>
              <a:t> της ΕΣΕΕ </a:t>
            </a:r>
          </a:p>
          <a:p>
            <a:pPr marL="895350" indent="-457200">
              <a:spcBef>
                <a:spcPts val="1200"/>
              </a:spcBef>
              <a:spcAft>
                <a:spcPts val="300"/>
              </a:spcAft>
              <a:buFont typeface="Wingdings" panose="05000000000000000000" pitchFamily="2" charset="2"/>
              <a:buChar char="§"/>
            </a:pPr>
            <a:endParaRPr lang="el-GR" sz="2600" b="1" dirty="0">
              <a:solidFill>
                <a:schemeClr val="accent1">
                  <a:lumMod val="75000"/>
                </a:schemeClr>
              </a:solidFill>
              <a:latin typeface="Myriad Pro Cond" panose="020B0506030403020204" pitchFamily="34" charset="0"/>
            </a:endParaRPr>
          </a:p>
          <a:p>
            <a:pPr marL="438150">
              <a:spcBef>
                <a:spcPts val="1200"/>
              </a:spcBef>
              <a:spcAft>
                <a:spcPts val="300"/>
              </a:spcAft>
            </a:pPr>
            <a:endParaRPr lang="en-US" sz="2600" b="1" dirty="0">
              <a:solidFill>
                <a:schemeClr val="accent1">
                  <a:lumMod val="75000"/>
                </a:schemeClr>
              </a:solidFill>
              <a:latin typeface="Myriad Pro Cond" panose="020B0506030403020204" pitchFamily="34" charset="0"/>
            </a:endParaRPr>
          </a:p>
          <a:p>
            <a:pPr marL="438150">
              <a:spcBef>
                <a:spcPts val="1200"/>
              </a:spcBef>
              <a:spcAft>
                <a:spcPts val="300"/>
              </a:spcAft>
            </a:pPr>
            <a:endParaRPr lang="el-GR" sz="2600" b="1" dirty="0">
              <a:solidFill>
                <a:schemeClr val="accent1">
                  <a:lumMod val="75000"/>
                </a:schemeClr>
              </a:solidFill>
              <a:latin typeface="Myriad Pro Cond" panose="020B0506030403020204" pitchFamily="34" charset="0"/>
            </a:endParaRPr>
          </a:p>
          <a:p>
            <a:pPr marL="895350" indent="-457200">
              <a:spcBef>
                <a:spcPts val="300"/>
              </a:spcBef>
              <a:spcAft>
                <a:spcPts val="300"/>
              </a:spcAft>
              <a:buFont typeface="Wingdings" panose="05000000000000000000" pitchFamily="2" charset="2"/>
              <a:buChar char="§"/>
            </a:pPr>
            <a:endParaRPr lang="el-GR" sz="2600" b="1" dirty="0">
              <a:solidFill>
                <a:schemeClr val="accent1">
                  <a:lumMod val="75000"/>
                </a:schemeClr>
              </a:solidFill>
              <a:latin typeface="Myriad Pro Cond" panose="020B0506030403020204" pitchFamily="34" charset="0"/>
            </a:endParaRPr>
          </a:p>
          <a:p>
            <a:pPr marL="895350" indent="-457200">
              <a:spcBef>
                <a:spcPts val="300"/>
              </a:spcBef>
              <a:spcAft>
                <a:spcPts val="300"/>
              </a:spcAft>
              <a:buFont typeface="Wingdings" panose="05000000000000000000" pitchFamily="2" charset="2"/>
              <a:buChar char="§"/>
            </a:pPr>
            <a:endParaRPr lang="el-GR" sz="2600" b="1" dirty="0">
              <a:solidFill>
                <a:schemeClr val="accent1">
                  <a:lumMod val="75000"/>
                </a:schemeClr>
              </a:solidFill>
              <a:latin typeface="Myriad Pro Cond" panose="020B0506030403020204" pitchFamily="34" charset="0"/>
            </a:endParaRPr>
          </a:p>
          <a:p>
            <a:pPr marL="438150">
              <a:spcBef>
                <a:spcPts val="300"/>
              </a:spcBef>
              <a:spcAft>
                <a:spcPts val="300"/>
              </a:spcAft>
            </a:pPr>
            <a:endParaRPr lang="el-GR" sz="2600" b="1" dirty="0">
              <a:solidFill>
                <a:schemeClr val="accent1">
                  <a:lumMod val="75000"/>
                </a:schemeClr>
              </a:solidFill>
              <a:latin typeface="Myriad Pro Cond" panose="020B0506030403020204" pitchFamily="34" charset="0"/>
            </a:endParaRPr>
          </a:p>
        </p:txBody>
      </p:sp>
      <p:sp>
        <p:nvSpPr>
          <p:cNvPr id="10" name="TextBox 9">
            <a:extLst>
              <a:ext uri="{FF2B5EF4-FFF2-40B4-BE49-F238E27FC236}">
                <a16:creationId xmlns:a16="http://schemas.microsoft.com/office/drawing/2014/main" id="{09FD07ED-E4F2-5872-CD2D-5BC354F1DA23}"/>
              </a:ext>
            </a:extLst>
          </p:cNvPr>
          <p:cNvSpPr txBox="1"/>
          <p:nvPr/>
        </p:nvSpPr>
        <p:spPr>
          <a:xfrm>
            <a:off x="2709069" y="1219927"/>
            <a:ext cx="18237011" cy="769441"/>
          </a:xfrm>
          <a:prstGeom prst="rect">
            <a:avLst/>
          </a:prstGeom>
          <a:noFill/>
        </p:spPr>
        <p:txBody>
          <a:bodyPr wrap="square">
            <a:spAutoFit/>
          </a:bodyPr>
          <a:lstStyle/>
          <a:p>
            <a:pPr algn="ctr">
              <a:spcBef>
                <a:spcPts val="100"/>
              </a:spcBef>
              <a:spcAft>
                <a:spcPts val="100"/>
              </a:spcAft>
            </a:pPr>
            <a:r>
              <a:rPr lang="el-GR" sz="4400" b="1" dirty="0">
                <a:solidFill>
                  <a:srgbClr val="19BEDE"/>
                </a:solidFill>
                <a:latin typeface="Myriad Pro Cond" panose="020B0506030403020204" pitchFamily="34" charset="0"/>
              </a:rPr>
              <a:t>Σημεία για σκέψη</a:t>
            </a:r>
          </a:p>
        </p:txBody>
      </p:sp>
    </p:spTree>
    <p:extLst>
      <p:ext uri="{BB962C8B-B14F-4D97-AF65-F5344CB8AC3E}">
        <p14:creationId xmlns:p14="http://schemas.microsoft.com/office/powerpoint/2010/main" val="13227462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2323125-1633-583D-AF80-87921979B4FE}"/>
              </a:ext>
            </a:extLst>
          </p:cNvPr>
          <p:cNvSpPr txBox="1"/>
          <p:nvPr/>
        </p:nvSpPr>
        <p:spPr>
          <a:xfrm>
            <a:off x="10278208" y="6025971"/>
            <a:ext cx="6638192" cy="644151"/>
          </a:xfrm>
          <a:prstGeom prst="rect">
            <a:avLst/>
          </a:prstGeom>
          <a:noFill/>
        </p:spPr>
        <p:txBody>
          <a:bodyPr wrap="square">
            <a:spAutoFit/>
          </a:bodyPr>
          <a:lstStyle/>
          <a:p>
            <a:r>
              <a:rPr lang="en-US" b="1" dirty="0">
                <a:solidFill>
                  <a:srgbClr val="79CA4C"/>
                </a:solidFill>
              </a:rPr>
              <a:t>antagonistikotita.gr </a:t>
            </a:r>
            <a:endParaRPr lang="el-GR" b="1" dirty="0">
              <a:solidFill>
                <a:srgbClr val="79CA4C"/>
              </a:solidFill>
            </a:endParaRPr>
          </a:p>
        </p:txBody>
      </p:sp>
    </p:spTree>
    <p:extLst>
      <p:ext uri="{BB962C8B-B14F-4D97-AF65-F5344CB8AC3E}">
        <p14:creationId xmlns:p14="http://schemas.microsoft.com/office/powerpoint/2010/main" val="3497210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C15A0A-7993-51B8-AEBA-1891782C31DE}"/>
              </a:ext>
            </a:extLst>
          </p:cNvPr>
          <p:cNvSpPr txBox="1"/>
          <p:nvPr/>
        </p:nvSpPr>
        <p:spPr>
          <a:xfrm>
            <a:off x="1901953" y="1071883"/>
            <a:ext cx="20865294" cy="769441"/>
          </a:xfrm>
          <a:prstGeom prst="rect">
            <a:avLst/>
          </a:prstGeom>
          <a:noFill/>
        </p:spPr>
        <p:txBody>
          <a:bodyPr wrap="square" lIns="91440" tIns="45720" rIns="91440" bIns="45720" anchor="t">
            <a:spAutoFit/>
          </a:bodyPr>
          <a:lstStyle/>
          <a:p>
            <a:pPr algn="ctr">
              <a:spcBef>
                <a:spcPts val="600"/>
              </a:spcBef>
              <a:spcAft>
                <a:spcPts val="600"/>
              </a:spcAft>
            </a:pPr>
            <a:r>
              <a:rPr lang="el-GR" sz="4400" b="1" dirty="0">
                <a:solidFill>
                  <a:srgbClr val="19BEDE"/>
                </a:solidFill>
                <a:latin typeface="Myriad Pro Cond" panose="020B0506030403020204" pitchFamily="34" charset="0"/>
              </a:rPr>
              <a:t>Όραμα – Στρατηγική στόχευση</a:t>
            </a:r>
            <a:endParaRPr lang="el-GR" sz="4400" dirty="0">
              <a:latin typeface="Myriad Pro Cond" panose="020B0506030403020204" pitchFamily="34" charset="0"/>
            </a:endParaRPr>
          </a:p>
        </p:txBody>
      </p:sp>
      <p:sp>
        <p:nvSpPr>
          <p:cNvPr id="7" name="TextBox 6">
            <a:extLst>
              <a:ext uri="{FF2B5EF4-FFF2-40B4-BE49-F238E27FC236}">
                <a16:creationId xmlns:a16="http://schemas.microsoft.com/office/drawing/2014/main" id="{BA0E6CAD-5EB7-0450-17BA-C2683563EB16}"/>
              </a:ext>
            </a:extLst>
          </p:cNvPr>
          <p:cNvSpPr txBox="1"/>
          <p:nvPr/>
        </p:nvSpPr>
        <p:spPr>
          <a:xfrm>
            <a:off x="1175658" y="2046489"/>
            <a:ext cx="22491864" cy="5808065"/>
          </a:xfrm>
          <a:prstGeom prst="rect">
            <a:avLst/>
          </a:prstGeom>
          <a:noFill/>
        </p:spPr>
        <p:txBody>
          <a:bodyPr wrap="square">
            <a:spAutoFit/>
          </a:bodyPr>
          <a:lstStyle/>
          <a:p>
            <a:pPr>
              <a:lnSpc>
                <a:spcPct val="107000"/>
              </a:lnSpc>
              <a:spcAft>
                <a:spcPts val="800"/>
              </a:spcAft>
              <a:buNone/>
            </a:pPr>
            <a:r>
              <a:rPr lang="el-GR" sz="3600" b="1" dirty="0">
                <a:solidFill>
                  <a:schemeClr val="accent1">
                    <a:lumMod val="75000"/>
                  </a:schemeClr>
                </a:solidFill>
                <a:latin typeface="Myriad Pro Cond" panose="020B0506030403020204" pitchFamily="34" charset="0"/>
                <a:cs typeface="Times New Roman"/>
              </a:rPr>
              <a:t>«Όραμα </a:t>
            </a:r>
            <a:r>
              <a:rPr lang="el-GR" sz="3200" b="1" dirty="0">
                <a:solidFill>
                  <a:schemeClr val="accent1">
                    <a:lumMod val="75000"/>
                  </a:schemeClr>
                </a:solidFill>
                <a:latin typeface="Myriad Pro Cond" panose="020B0506030403020204" pitchFamily="34" charset="0"/>
                <a:cs typeface="Times New Roman"/>
              </a:rPr>
              <a:t>της Στρατηγικής Έξυπνης Εξειδίκευσης αποτελεί η μετάβαση σε ένα νέο αναπτυξιακό πρότυπο, κοινωνικά, οικονομικά και περιβαλλοντικά βιώσιμο, στηριζόμενο στη γνώση και στην αξιοποίησή της μέσα από την παραγωγή υψηλής προστιθέμενης αξίας προϊόντων και υπηρεσιών, με προοπτική ενσωμάτωσης σε Διεθνείς Αλυσίδες Αξίας».</a:t>
            </a:r>
          </a:p>
          <a:p>
            <a:pPr>
              <a:lnSpc>
                <a:spcPct val="107000"/>
              </a:lnSpc>
              <a:spcAft>
                <a:spcPts val="800"/>
              </a:spcAft>
              <a:buNone/>
            </a:pPr>
            <a:endParaRPr lang="el-GR" sz="3200" b="1" dirty="0">
              <a:solidFill>
                <a:schemeClr val="accent1">
                  <a:lumMod val="75000"/>
                </a:schemeClr>
              </a:solidFill>
              <a:latin typeface="Myriad Pro Cond" panose="020B0506030403020204" pitchFamily="34" charset="0"/>
              <a:cs typeface="Times New Roman"/>
            </a:endParaRPr>
          </a:p>
          <a:p>
            <a:pPr>
              <a:lnSpc>
                <a:spcPct val="107000"/>
              </a:lnSpc>
              <a:spcAft>
                <a:spcPts val="800"/>
              </a:spcAft>
              <a:buNone/>
            </a:pPr>
            <a:r>
              <a:rPr lang="el-GR" sz="3200" b="1" dirty="0">
                <a:solidFill>
                  <a:schemeClr val="accent1">
                    <a:lumMod val="75000"/>
                  </a:schemeClr>
                </a:solidFill>
                <a:latin typeface="Myriad Pro Cond" panose="020B0506030403020204" pitchFamily="34" charset="0"/>
                <a:cs typeface="Times New Roman"/>
              </a:rPr>
              <a:t>«</a:t>
            </a:r>
            <a:r>
              <a:rPr lang="en-US" sz="3200" b="1" dirty="0">
                <a:solidFill>
                  <a:schemeClr val="accent1">
                    <a:lumMod val="75000"/>
                  </a:schemeClr>
                </a:solidFill>
                <a:latin typeface="Myriad Pro Cond" panose="020B0506030403020204" pitchFamily="34" charset="0"/>
                <a:cs typeface="Times New Roman"/>
              </a:rPr>
              <a:t> </a:t>
            </a:r>
            <a:r>
              <a:rPr lang="el-GR" sz="3200" b="1" dirty="0">
                <a:solidFill>
                  <a:schemeClr val="accent1">
                    <a:lumMod val="75000"/>
                  </a:schemeClr>
                </a:solidFill>
                <a:latin typeface="Myriad Pro Cond" panose="020B0506030403020204" pitchFamily="34" charset="0"/>
                <a:cs typeface="Times New Roman"/>
              </a:rPr>
              <a:t>Το Πρόγραμμα «Ανταγωνιστικότητα 2021-2027» αποτελεί ολοκληρωμένη παρέμβαση που θα υποστηρίξει τους παραγωγικούς, ανταγωνιστικούς και εξωστρεφείς τομείς της οικονομίας στη μετάβασή τους σε ένα αναπτυξιακό πρότυπο που καθοδηγείται από την Οικονομία της Γνώσης, αποτυπώνοντας σε μεγάλο βαθμό τις αναπτυξιακές προτεραιότητες της Χώρας και σε εναρμόνιση με τις νέες προτεραιότητες της Επιτροπής».</a:t>
            </a:r>
          </a:p>
          <a:p>
            <a:pPr>
              <a:lnSpc>
                <a:spcPct val="107000"/>
              </a:lnSpc>
              <a:spcAft>
                <a:spcPts val="800"/>
              </a:spcAft>
              <a:buNone/>
            </a:pPr>
            <a:endParaRPr lang="el-GR" sz="3200" b="1" dirty="0">
              <a:solidFill>
                <a:schemeClr val="accent1">
                  <a:lumMod val="75000"/>
                </a:schemeClr>
              </a:solidFill>
              <a:latin typeface="Myriad Pro Cond" panose="020B0506030403020204" pitchFamily="34" charset="0"/>
              <a:cs typeface="Times New Roman"/>
            </a:endParaRPr>
          </a:p>
          <a:p>
            <a:pPr>
              <a:lnSpc>
                <a:spcPct val="107000"/>
              </a:lnSpc>
              <a:spcAft>
                <a:spcPts val="800"/>
              </a:spcAft>
              <a:buNone/>
            </a:pPr>
            <a:r>
              <a:rPr lang="el-GR" sz="3200" b="1" dirty="0">
                <a:solidFill>
                  <a:schemeClr val="accent1">
                    <a:lumMod val="75000"/>
                  </a:schemeClr>
                </a:solidFill>
                <a:latin typeface="Myriad Pro Cond" panose="020B0506030403020204" pitchFamily="34" charset="0"/>
                <a:cs typeface="Times New Roman"/>
              </a:rPr>
              <a:t>Το Πρόγραμμα είναι το εργαλείο υλοποίησης της Εθνικής Στρατηγικής Έξυπνης Εξειδίκευσης (ΕΣΕΕ) που συνδέει την έρευνα και την καινοτομία με την επιχειρηματικότητα και την ενίσχυση των εθνικών και περιφερειακών πλεονεκτημάτων.</a:t>
            </a:r>
          </a:p>
        </p:txBody>
      </p:sp>
    </p:spTree>
    <p:extLst>
      <p:ext uri="{BB962C8B-B14F-4D97-AF65-F5344CB8AC3E}">
        <p14:creationId xmlns:p14="http://schemas.microsoft.com/office/powerpoint/2010/main" val="10934852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F3CBA1-5095-43E2-7248-86C6066E1CE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4673D7FB-0F48-4ECE-EB7D-138B423E69D6}"/>
              </a:ext>
            </a:extLst>
          </p:cNvPr>
          <p:cNvSpPr txBox="1"/>
          <p:nvPr/>
        </p:nvSpPr>
        <p:spPr>
          <a:xfrm>
            <a:off x="1901953" y="1071883"/>
            <a:ext cx="20865294" cy="1446550"/>
          </a:xfrm>
          <a:prstGeom prst="rect">
            <a:avLst/>
          </a:prstGeom>
          <a:noFill/>
        </p:spPr>
        <p:txBody>
          <a:bodyPr wrap="square" lIns="91440" tIns="45720" rIns="91440" bIns="45720" anchor="t">
            <a:spAutoFit/>
          </a:bodyPr>
          <a:lstStyle/>
          <a:p>
            <a:pPr algn="ctr">
              <a:spcBef>
                <a:spcPts val="600"/>
              </a:spcBef>
              <a:spcAft>
                <a:spcPts val="600"/>
              </a:spcAft>
            </a:pPr>
            <a:r>
              <a:rPr lang="el-GR" sz="4400" b="1" dirty="0">
                <a:solidFill>
                  <a:srgbClr val="19BEDE"/>
                </a:solidFill>
                <a:latin typeface="Myriad Pro Cond" panose="020B0506030403020204" pitchFamily="34" charset="0"/>
              </a:rPr>
              <a:t>Το «Ανταγωνιστικότητα 2021-2027» έχει συνολικό προϋπολογισμό 3,823</a:t>
            </a:r>
            <a:r>
              <a:rPr lang="en-US" sz="4400" b="1" dirty="0">
                <a:solidFill>
                  <a:srgbClr val="19BEDE"/>
                </a:solidFill>
                <a:latin typeface="Myriad Pro Cond" panose="020B0506030403020204" pitchFamily="34" charset="0"/>
              </a:rPr>
              <a:t> </a:t>
            </a:r>
            <a:r>
              <a:rPr lang="el-GR" sz="4400" b="1" dirty="0">
                <a:solidFill>
                  <a:srgbClr val="19BEDE"/>
                </a:solidFill>
                <a:latin typeface="Myriad Pro Cond" panose="020B0506030403020204" pitchFamily="34" charset="0"/>
              </a:rPr>
              <a:t>δις ευρώ και είναι ο μεγαλύτερος συνεισφορέας της ΕΣΕΕ 2021-2027, μέσα από τις στις Προτεραιότητες 1 (εξ ’ολοκλήρου), 2 και 3</a:t>
            </a:r>
            <a:endParaRPr lang="el-GR" sz="4400" dirty="0">
              <a:latin typeface="Myriad Pro Cond" panose="020B0506030403020204" pitchFamily="34" charset="0"/>
            </a:endParaRPr>
          </a:p>
        </p:txBody>
      </p:sp>
      <p:graphicFrame>
        <p:nvGraphicFramePr>
          <p:cNvPr id="3" name="Πίνακας 2">
            <a:extLst>
              <a:ext uri="{FF2B5EF4-FFF2-40B4-BE49-F238E27FC236}">
                <a16:creationId xmlns:a16="http://schemas.microsoft.com/office/drawing/2014/main" id="{B124A706-FD59-42AD-02EF-CD2776814F87}"/>
              </a:ext>
            </a:extLst>
          </p:cNvPr>
          <p:cNvGraphicFramePr>
            <a:graphicFrameLocks noGrp="1"/>
          </p:cNvGraphicFramePr>
          <p:nvPr>
            <p:extLst>
              <p:ext uri="{D42A27DB-BD31-4B8C-83A1-F6EECF244321}">
                <p14:modId xmlns:p14="http://schemas.microsoft.com/office/powerpoint/2010/main" val="800221524"/>
              </p:ext>
            </p:extLst>
          </p:nvPr>
        </p:nvGraphicFramePr>
        <p:xfrm>
          <a:off x="4419600" y="2689170"/>
          <a:ext cx="14858927" cy="9231672"/>
        </p:xfrm>
        <a:graphic>
          <a:graphicData uri="http://schemas.openxmlformats.org/drawingml/2006/table">
            <a:tbl>
              <a:tblPr>
                <a:tableStyleId>{17292A2E-F333-43FB-9621-5CBBE7FDCDCB}</a:tableStyleId>
              </a:tblPr>
              <a:tblGrid>
                <a:gridCol w="12099637">
                  <a:extLst>
                    <a:ext uri="{9D8B030D-6E8A-4147-A177-3AD203B41FA5}">
                      <a16:colId xmlns:a16="http://schemas.microsoft.com/office/drawing/2014/main" val="1425889348"/>
                    </a:ext>
                  </a:extLst>
                </a:gridCol>
                <a:gridCol w="2759290">
                  <a:extLst>
                    <a:ext uri="{9D8B030D-6E8A-4147-A177-3AD203B41FA5}">
                      <a16:colId xmlns:a16="http://schemas.microsoft.com/office/drawing/2014/main" val="571790877"/>
                    </a:ext>
                  </a:extLst>
                </a:gridCol>
              </a:tblGrid>
              <a:tr h="627066">
                <a:tc>
                  <a:txBody>
                    <a:bodyPr/>
                    <a:lstStyle/>
                    <a:p>
                      <a:pPr algn="ctr">
                        <a:lnSpc>
                          <a:spcPct val="100000"/>
                        </a:lnSpc>
                        <a:spcBef>
                          <a:spcPts val="1200"/>
                        </a:spcBef>
                        <a:spcAft>
                          <a:spcPts val="1200"/>
                        </a:spcAft>
                      </a:pPr>
                      <a:r>
                        <a:rPr lang="el-GR" sz="2400" b="1" dirty="0">
                          <a:solidFill>
                            <a:schemeClr val="accent1">
                              <a:lumMod val="75000"/>
                            </a:schemeClr>
                          </a:solidFill>
                          <a:effectLst/>
                          <a:latin typeface="Myriad Pro Cond" panose="020B0506030403020204" pitchFamily="34" charset="0"/>
                        </a:rPr>
                        <a:t>Προτεραιότητα</a:t>
                      </a:r>
                      <a:endParaRPr lang="el-GR" sz="2400" b="1" dirty="0">
                        <a:solidFill>
                          <a:schemeClr val="accent1">
                            <a:lumMod val="75000"/>
                          </a:schemeClr>
                        </a:solidFill>
                        <a:effectLst/>
                        <a:latin typeface="Myriad Pro Cond" panose="020B0506030403020204" pitchFamily="34" charset="0"/>
                        <a:ea typeface="Calibri"/>
                        <a:cs typeface="Times New Roman"/>
                      </a:endParaRPr>
                    </a:p>
                  </a:txBody>
                  <a:tcPr marL="68580" marR="68580" marT="0" marB="0" anchor="ctr">
                    <a:lnL w="6350" cap="flat" cmpd="sng" algn="ctr">
                      <a:noFill/>
                      <a:prstDash val="solid"/>
                      <a:miter lim="800000"/>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spcBef>
                          <a:spcPts val="1200"/>
                        </a:spcBef>
                        <a:spcAft>
                          <a:spcPts val="1200"/>
                        </a:spcAft>
                      </a:pPr>
                      <a:r>
                        <a:rPr lang="el-GR" sz="2400" b="1" dirty="0">
                          <a:solidFill>
                            <a:schemeClr val="accent1">
                              <a:lumMod val="75000"/>
                            </a:schemeClr>
                          </a:solidFill>
                          <a:effectLst/>
                          <a:latin typeface="Myriad Pro Cond" panose="020B0506030403020204" pitchFamily="34" charset="0"/>
                        </a:rPr>
                        <a:t>Ειδικός Στόχος</a:t>
                      </a:r>
                      <a:endParaRPr lang="el-GR" sz="2400" b="1" dirty="0">
                        <a:solidFill>
                          <a:schemeClr val="accent1">
                            <a:lumMod val="75000"/>
                          </a:schemeClr>
                        </a:solidFill>
                        <a:effectLst/>
                        <a:latin typeface="Myriad Pro Cond" panose="020B0506030403020204" pitchFamily="34" charset="0"/>
                        <a:ea typeface="Calibri"/>
                        <a:cs typeface="Times New Roman"/>
                      </a:endParaRPr>
                    </a:p>
                  </a:txBody>
                  <a:tcPr marL="68580" marR="68580" marT="0" marB="0" anchor="ctr">
                    <a:lnL>
                      <a:noFill/>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37647964"/>
                  </a:ext>
                </a:extLst>
              </a:tr>
              <a:tr h="627066">
                <a:tc rowSpan="2">
                  <a:txBody>
                    <a:bodyPr/>
                    <a:lstStyle/>
                    <a:p>
                      <a:pPr marL="533400" lvl="1" indent="0" algn="l">
                        <a:lnSpc>
                          <a:spcPct val="100000"/>
                        </a:lnSpc>
                        <a:spcBef>
                          <a:spcPts val="1200"/>
                        </a:spcBef>
                        <a:spcAft>
                          <a:spcPts val="1200"/>
                        </a:spcAft>
                      </a:pPr>
                      <a:r>
                        <a:rPr lang="el-GR" sz="3200" b="1" dirty="0">
                          <a:solidFill>
                            <a:schemeClr val="accent1">
                              <a:lumMod val="75000"/>
                            </a:schemeClr>
                          </a:solidFill>
                          <a:effectLst/>
                          <a:latin typeface="Myriad Pro Cond" panose="020B0506030403020204" pitchFamily="34" charset="0"/>
                          <a:ea typeface="Calibri"/>
                          <a:cs typeface="Times New Roman"/>
                        </a:rPr>
                        <a:t>1   </a:t>
                      </a:r>
                      <a:r>
                        <a:rPr lang="el-GR" sz="2400" b="1" dirty="0">
                          <a:solidFill>
                            <a:schemeClr val="accent1">
                              <a:lumMod val="75000"/>
                            </a:schemeClr>
                          </a:solidFill>
                          <a:effectLst/>
                          <a:latin typeface="Myriad Pro Cond" panose="020B0506030403020204" pitchFamily="34" charset="0"/>
                          <a:ea typeface="Calibri"/>
                          <a:cs typeface="Times New Roman"/>
                        </a:rPr>
                        <a:t>Ενίσχυση έρευνας και καινοτομίας (609,3 εκ ευρώ ΔΔ)</a:t>
                      </a:r>
                    </a:p>
                  </a:txBody>
                  <a:tcPr marL="68580" marR="68580" marT="0" marB="0" anchor="ctr">
                    <a:lnL w="6350" cap="flat" cmpd="sng" algn="ctr">
                      <a:noFill/>
                      <a:prstDash val="solid"/>
                      <a:miter lim="800000"/>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spcBef>
                          <a:spcPts val="1200"/>
                        </a:spcBef>
                        <a:spcAft>
                          <a:spcPts val="1200"/>
                        </a:spcAft>
                      </a:pPr>
                      <a:r>
                        <a:rPr lang="en-US" sz="2400" b="1" dirty="0">
                          <a:solidFill>
                            <a:schemeClr val="accent1">
                              <a:lumMod val="75000"/>
                            </a:schemeClr>
                          </a:solidFill>
                          <a:effectLst/>
                          <a:latin typeface="Myriad Pro Cond" panose="020B0506030403020204" pitchFamily="34" charset="0"/>
                        </a:rPr>
                        <a:t>1.1 </a:t>
                      </a:r>
                      <a:r>
                        <a:rPr lang="el-GR" sz="2400" b="1" dirty="0">
                          <a:solidFill>
                            <a:schemeClr val="accent1">
                              <a:lumMod val="75000"/>
                            </a:schemeClr>
                          </a:solidFill>
                          <a:effectLst/>
                          <a:latin typeface="Myriad Pro Cond" panose="020B0506030403020204" pitchFamily="34" charset="0"/>
                        </a:rPr>
                        <a:t>ΕΤΠΑ </a:t>
                      </a:r>
                      <a:endParaRPr lang="en-US" sz="2400" b="1" dirty="0">
                        <a:solidFill>
                          <a:schemeClr val="accent1">
                            <a:lumMod val="75000"/>
                          </a:schemeClr>
                        </a:solidFill>
                        <a:effectLst/>
                        <a:latin typeface="Myriad Pro Cond" panose="020B0506030403020204" pitchFamily="34" charset="0"/>
                      </a:endParaRPr>
                    </a:p>
                  </a:txBody>
                  <a:tcPr marL="68580" marR="68580" marT="0" marB="0" anchor="ctr">
                    <a:lnL>
                      <a:noFill/>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01564457"/>
                  </a:ext>
                </a:extLst>
              </a:tr>
              <a:tr h="627066">
                <a:tc vMerge="1">
                  <a:txBody>
                    <a:bodyPr/>
                    <a:lstStyle/>
                    <a:p>
                      <a:endParaRPr lang="el-GR"/>
                    </a:p>
                  </a:txBody>
                  <a:tcPr/>
                </a:tc>
                <a:tc>
                  <a:txBody>
                    <a:bodyPr/>
                    <a:lstStyle/>
                    <a:p>
                      <a:pPr algn="ctr">
                        <a:lnSpc>
                          <a:spcPct val="100000"/>
                        </a:lnSpc>
                        <a:spcBef>
                          <a:spcPts val="1200"/>
                        </a:spcBef>
                        <a:spcAft>
                          <a:spcPts val="1200"/>
                        </a:spcAft>
                      </a:pPr>
                      <a:r>
                        <a:rPr lang="en-US" sz="2400" b="1" dirty="0">
                          <a:solidFill>
                            <a:schemeClr val="accent1">
                              <a:lumMod val="75000"/>
                            </a:schemeClr>
                          </a:solidFill>
                          <a:effectLst/>
                          <a:latin typeface="Myriad Pro Cond" panose="020B0506030403020204" pitchFamily="34" charset="0"/>
                        </a:rPr>
                        <a:t>1.4 </a:t>
                      </a:r>
                      <a:r>
                        <a:rPr lang="el-GR" sz="2400" b="1" dirty="0">
                          <a:solidFill>
                            <a:schemeClr val="accent1">
                              <a:lumMod val="75000"/>
                            </a:schemeClr>
                          </a:solidFill>
                          <a:effectLst/>
                          <a:latin typeface="Myriad Pro Cond" panose="020B0506030403020204" pitchFamily="34" charset="0"/>
                        </a:rPr>
                        <a:t>ΕΤΠΑ</a:t>
                      </a:r>
                      <a:endParaRPr lang="el-GR" sz="2400" b="1" dirty="0">
                        <a:solidFill>
                          <a:schemeClr val="accent1">
                            <a:lumMod val="75000"/>
                          </a:schemeClr>
                        </a:solidFill>
                        <a:effectLst/>
                        <a:latin typeface="Myriad Pro Cond" panose="020B0506030403020204" pitchFamily="34" charset="0"/>
                        <a:ea typeface="Calibri"/>
                        <a:cs typeface="Times New Roman"/>
                      </a:endParaRPr>
                    </a:p>
                  </a:txBody>
                  <a:tcPr marL="68580" marR="68580" marT="0" marB="0" anchor="ctr">
                    <a:lnL>
                      <a:noFill/>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8337537"/>
                  </a:ext>
                </a:extLst>
              </a:tr>
              <a:tr h="627066">
                <a:tc rowSpan="2">
                  <a:txBody>
                    <a:bodyPr/>
                    <a:lstStyle/>
                    <a:p>
                      <a:pPr marL="533400" lvl="1" indent="0" algn="l">
                        <a:lnSpc>
                          <a:spcPct val="100000"/>
                        </a:lnSpc>
                        <a:spcBef>
                          <a:spcPts val="1200"/>
                        </a:spcBef>
                        <a:spcAft>
                          <a:spcPts val="1200"/>
                        </a:spcAft>
                      </a:pPr>
                      <a:r>
                        <a:rPr lang="el-GR" sz="3200" b="1" dirty="0">
                          <a:solidFill>
                            <a:schemeClr val="accent1">
                              <a:lumMod val="75000"/>
                            </a:schemeClr>
                          </a:solidFill>
                          <a:effectLst/>
                          <a:latin typeface="Myriad Pro Cond" panose="020B0506030403020204" pitchFamily="34" charset="0"/>
                          <a:ea typeface="Calibri"/>
                          <a:cs typeface="Times New Roman"/>
                        </a:rPr>
                        <a:t>2   </a:t>
                      </a:r>
                      <a:r>
                        <a:rPr lang="el-GR" sz="2400" b="1" dirty="0">
                          <a:solidFill>
                            <a:schemeClr val="accent1">
                              <a:lumMod val="75000"/>
                            </a:schemeClr>
                          </a:solidFill>
                          <a:effectLst/>
                          <a:latin typeface="Myriad Pro Cond" panose="020B0506030403020204" pitchFamily="34" charset="0"/>
                          <a:ea typeface="Calibri"/>
                          <a:cs typeface="Times New Roman"/>
                        </a:rPr>
                        <a:t>Ενίσχυση επιχειρηματικότητας και ανταγωνιστικότητας (1.463,6 εκ. ευρώ)</a:t>
                      </a:r>
                    </a:p>
                  </a:txBody>
                  <a:tcPr marL="68580" marR="68580" marT="0" marB="0" anchor="ctr">
                    <a:lnL w="6350" cap="flat" cmpd="sng" algn="ctr">
                      <a:noFill/>
                      <a:prstDash val="solid"/>
                      <a:miter lim="800000"/>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spcBef>
                          <a:spcPts val="1200"/>
                        </a:spcBef>
                        <a:spcAft>
                          <a:spcPts val="1200"/>
                        </a:spcAft>
                      </a:pPr>
                      <a:r>
                        <a:rPr lang="en-US" sz="2400" b="1" dirty="0">
                          <a:solidFill>
                            <a:schemeClr val="accent1">
                              <a:lumMod val="75000"/>
                            </a:schemeClr>
                          </a:solidFill>
                          <a:effectLst/>
                          <a:latin typeface="Myriad Pro Cond" panose="020B0506030403020204" pitchFamily="34" charset="0"/>
                        </a:rPr>
                        <a:t>1.2 </a:t>
                      </a:r>
                      <a:r>
                        <a:rPr lang="el-GR" sz="2400" b="1" dirty="0">
                          <a:solidFill>
                            <a:schemeClr val="accent1">
                              <a:lumMod val="75000"/>
                            </a:schemeClr>
                          </a:solidFill>
                          <a:effectLst/>
                          <a:latin typeface="Myriad Pro Cond" panose="020B0506030403020204" pitchFamily="34" charset="0"/>
                        </a:rPr>
                        <a:t>ΕΤΠΑ</a:t>
                      </a:r>
                    </a:p>
                  </a:txBody>
                  <a:tcPr marL="68580" marR="68580" marT="0" marB="0" anchor="ctr">
                    <a:lnL>
                      <a:noFill/>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62307713"/>
                  </a:ext>
                </a:extLst>
              </a:tr>
              <a:tr h="627066">
                <a:tc vMerge="1">
                  <a:txBody>
                    <a:bodyPr/>
                    <a:lstStyle/>
                    <a:p>
                      <a:endParaRPr lang="el-GR"/>
                    </a:p>
                  </a:txBody>
                  <a:tcPr/>
                </a:tc>
                <a:tc>
                  <a:txBody>
                    <a:bodyPr/>
                    <a:lstStyle/>
                    <a:p>
                      <a:pPr algn="ctr">
                        <a:lnSpc>
                          <a:spcPct val="100000"/>
                        </a:lnSpc>
                        <a:spcBef>
                          <a:spcPts val="1200"/>
                        </a:spcBef>
                        <a:spcAft>
                          <a:spcPts val="1200"/>
                        </a:spcAft>
                      </a:pPr>
                      <a:r>
                        <a:rPr lang="en-US" sz="2400" b="1" dirty="0">
                          <a:solidFill>
                            <a:schemeClr val="accent1">
                              <a:lumMod val="75000"/>
                            </a:schemeClr>
                          </a:solidFill>
                          <a:effectLst/>
                          <a:latin typeface="Myriad Pro Cond" panose="020B0506030403020204" pitchFamily="34" charset="0"/>
                        </a:rPr>
                        <a:t>1.3 </a:t>
                      </a:r>
                      <a:r>
                        <a:rPr lang="el-GR" sz="2400" b="1" dirty="0">
                          <a:solidFill>
                            <a:schemeClr val="accent1">
                              <a:lumMod val="75000"/>
                            </a:schemeClr>
                          </a:solidFill>
                          <a:effectLst/>
                          <a:latin typeface="Myriad Pro Cond" panose="020B0506030403020204" pitchFamily="34" charset="0"/>
                        </a:rPr>
                        <a:t>ΕΤΠΑ</a:t>
                      </a:r>
                      <a:endParaRPr lang="el-GR" sz="2400" b="1" dirty="0">
                        <a:solidFill>
                          <a:schemeClr val="accent1">
                            <a:lumMod val="75000"/>
                          </a:schemeClr>
                        </a:solidFill>
                        <a:effectLst/>
                        <a:latin typeface="Myriad Pro Cond" panose="020B0506030403020204" pitchFamily="34" charset="0"/>
                        <a:ea typeface="Calibri"/>
                        <a:cs typeface="Times New Roman"/>
                      </a:endParaRPr>
                    </a:p>
                  </a:txBody>
                  <a:tcPr marL="68580" marR="68580" marT="0" marB="0" anchor="ctr">
                    <a:lnL>
                      <a:noFill/>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7963774"/>
                  </a:ext>
                </a:extLst>
              </a:tr>
              <a:tr h="627066">
                <a:tc rowSpan="2">
                  <a:txBody>
                    <a:bodyPr/>
                    <a:lstStyle/>
                    <a:p>
                      <a:pPr marL="533400" marR="0" lvl="1" indent="0" algn="l" defTabSz="1818010" rtl="0" eaLnBrk="1" fontAlgn="auto" latinLnBrk="0" hangingPunct="1">
                        <a:lnSpc>
                          <a:spcPct val="100000"/>
                        </a:lnSpc>
                        <a:spcBef>
                          <a:spcPts val="1200"/>
                        </a:spcBef>
                        <a:spcAft>
                          <a:spcPts val="1200"/>
                        </a:spcAft>
                        <a:buClrTx/>
                        <a:buSzTx/>
                        <a:buFontTx/>
                        <a:buNone/>
                        <a:tabLst/>
                        <a:defRPr/>
                      </a:pPr>
                      <a:r>
                        <a:rPr lang="el-GR" sz="3200" b="1" dirty="0">
                          <a:solidFill>
                            <a:schemeClr val="accent1">
                              <a:lumMod val="75000"/>
                            </a:schemeClr>
                          </a:solidFill>
                          <a:effectLst/>
                          <a:latin typeface="Myriad Pro Cond" panose="020B0506030403020204" pitchFamily="34" charset="0"/>
                          <a:ea typeface="Calibri"/>
                          <a:cs typeface="Times New Roman"/>
                        </a:rPr>
                        <a:t>3   </a:t>
                      </a:r>
                      <a:r>
                        <a:rPr lang="el-GR" sz="2400" b="1" dirty="0">
                          <a:solidFill>
                            <a:schemeClr val="accent1">
                              <a:lumMod val="75000"/>
                            </a:schemeClr>
                          </a:solidFill>
                          <a:effectLst/>
                          <a:latin typeface="Myriad Pro Cond" panose="020B0506030403020204" pitchFamily="34" charset="0"/>
                          <a:ea typeface="Calibri"/>
                          <a:cs typeface="Times New Roman"/>
                        </a:rPr>
                        <a:t>Βελτίωση πρόσβασης επιχειρήσεων σε χρηματοδότηση (920,89 εκ. ευρώ)</a:t>
                      </a:r>
                    </a:p>
                  </a:txBody>
                  <a:tcPr marL="68580" marR="68580" marT="0" marB="0" anchor="ctr">
                    <a:lnL w="6350" cap="flat" cmpd="sng" algn="ctr">
                      <a:noFill/>
                      <a:prstDash val="solid"/>
                      <a:miter lim="800000"/>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spcBef>
                          <a:spcPts val="1200"/>
                        </a:spcBef>
                        <a:spcAft>
                          <a:spcPts val="1200"/>
                        </a:spcAft>
                      </a:pPr>
                      <a:r>
                        <a:rPr lang="en-US" sz="2400" b="1" dirty="0">
                          <a:solidFill>
                            <a:schemeClr val="accent1">
                              <a:lumMod val="75000"/>
                            </a:schemeClr>
                          </a:solidFill>
                          <a:effectLst/>
                          <a:latin typeface="Myriad Pro Cond" panose="020B0506030403020204" pitchFamily="34" charset="0"/>
                        </a:rPr>
                        <a:t>1.1 </a:t>
                      </a:r>
                      <a:r>
                        <a:rPr lang="el-GR" sz="2400" b="1" dirty="0">
                          <a:solidFill>
                            <a:schemeClr val="accent1">
                              <a:lumMod val="75000"/>
                            </a:schemeClr>
                          </a:solidFill>
                          <a:effectLst/>
                          <a:latin typeface="Myriad Pro Cond" panose="020B0506030403020204" pitchFamily="34" charset="0"/>
                        </a:rPr>
                        <a:t>ΕΤΠΑ</a:t>
                      </a:r>
                      <a:endParaRPr lang="el-GR" sz="2400" b="1" dirty="0">
                        <a:solidFill>
                          <a:schemeClr val="accent1">
                            <a:lumMod val="75000"/>
                          </a:schemeClr>
                        </a:solidFill>
                        <a:effectLst/>
                        <a:latin typeface="Myriad Pro Cond" panose="020B0506030403020204" pitchFamily="34" charset="0"/>
                        <a:ea typeface="Calibri"/>
                        <a:cs typeface="Times New Roman"/>
                      </a:endParaRPr>
                    </a:p>
                  </a:txBody>
                  <a:tcPr marL="68580" marR="68580" marT="0" marB="0" anchor="ctr">
                    <a:lnL>
                      <a:noFill/>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13174777"/>
                  </a:ext>
                </a:extLst>
              </a:tr>
              <a:tr h="627066">
                <a:tc vMerge="1">
                  <a:txBody>
                    <a:bodyPr/>
                    <a:lstStyle/>
                    <a:p>
                      <a:endParaRPr lang="el-GR"/>
                    </a:p>
                  </a:txBody>
                  <a:tcPr/>
                </a:tc>
                <a:tc>
                  <a:txBody>
                    <a:bodyPr/>
                    <a:lstStyle/>
                    <a:p>
                      <a:pPr algn="ctr">
                        <a:lnSpc>
                          <a:spcPct val="100000"/>
                        </a:lnSpc>
                        <a:spcBef>
                          <a:spcPts val="1200"/>
                        </a:spcBef>
                        <a:spcAft>
                          <a:spcPts val="1200"/>
                        </a:spcAft>
                      </a:pPr>
                      <a:r>
                        <a:rPr lang="en-US" sz="2400" b="1" dirty="0">
                          <a:solidFill>
                            <a:schemeClr val="accent1">
                              <a:lumMod val="75000"/>
                            </a:schemeClr>
                          </a:solidFill>
                          <a:effectLst/>
                          <a:latin typeface="Myriad Pro Cond" panose="020B0506030403020204" pitchFamily="34" charset="0"/>
                        </a:rPr>
                        <a:t>1.3 </a:t>
                      </a:r>
                      <a:r>
                        <a:rPr lang="el-GR" sz="2400" b="1" dirty="0">
                          <a:solidFill>
                            <a:schemeClr val="accent1">
                              <a:lumMod val="75000"/>
                            </a:schemeClr>
                          </a:solidFill>
                          <a:effectLst/>
                          <a:latin typeface="Myriad Pro Cond" panose="020B0506030403020204" pitchFamily="34" charset="0"/>
                        </a:rPr>
                        <a:t>ΕΤΠΑ</a:t>
                      </a:r>
                      <a:endParaRPr lang="el-GR" sz="2400" b="1" dirty="0">
                        <a:solidFill>
                          <a:schemeClr val="accent1">
                            <a:lumMod val="75000"/>
                          </a:schemeClr>
                        </a:solidFill>
                        <a:effectLst/>
                        <a:latin typeface="Myriad Pro Cond" panose="020B0506030403020204" pitchFamily="34" charset="0"/>
                        <a:ea typeface="Calibri"/>
                        <a:cs typeface="Times New Roman"/>
                      </a:endParaRPr>
                    </a:p>
                  </a:txBody>
                  <a:tcPr marL="68580" marR="68580" marT="0" marB="0" anchor="ctr">
                    <a:lnL>
                      <a:noFill/>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25420474"/>
                  </a:ext>
                </a:extLst>
              </a:tr>
              <a:tr h="627066">
                <a:tc rowSpan="2">
                  <a:txBody>
                    <a:bodyPr/>
                    <a:lstStyle/>
                    <a:p>
                      <a:pPr marL="533400" lvl="1" indent="0" algn="l">
                        <a:lnSpc>
                          <a:spcPct val="100000"/>
                        </a:lnSpc>
                        <a:spcBef>
                          <a:spcPts val="1200"/>
                        </a:spcBef>
                        <a:spcAft>
                          <a:spcPts val="1200"/>
                        </a:spcAft>
                      </a:pPr>
                      <a:r>
                        <a:rPr lang="el-GR" sz="3200" b="1" dirty="0">
                          <a:solidFill>
                            <a:schemeClr val="accent1">
                              <a:lumMod val="75000"/>
                            </a:schemeClr>
                          </a:solidFill>
                          <a:effectLst/>
                          <a:latin typeface="Myriad Pro Cond" panose="020B0506030403020204" pitchFamily="34" charset="0"/>
                          <a:ea typeface="Calibri"/>
                          <a:cs typeface="Times New Roman"/>
                        </a:rPr>
                        <a:t>4</a:t>
                      </a:r>
                      <a:r>
                        <a:rPr lang="el-GR" sz="2200" b="1" dirty="0">
                          <a:solidFill>
                            <a:schemeClr val="accent1">
                              <a:lumMod val="75000"/>
                            </a:schemeClr>
                          </a:solidFill>
                          <a:effectLst/>
                          <a:latin typeface="Myriad Pro Cond" panose="020B0506030403020204" pitchFamily="34" charset="0"/>
                          <a:ea typeface="Calibri"/>
                          <a:cs typeface="Times New Roman"/>
                        </a:rPr>
                        <a:t>   </a:t>
                      </a:r>
                      <a:r>
                        <a:rPr lang="el-GR" sz="2400" b="1" dirty="0">
                          <a:solidFill>
                            <a:schemeClr val="accent1">
                              <a:lumMod val="75000"/>
                            </a:schemeClr>
                          </a:solidFill>
                          <a:effectLst/>
                          <a:latin typeface="Myriad Pro Cond" panose="020B0506030403020204" pitchFamily="34" charset="0"/>
                          <a:ea typeface="Calibri"/>
                          <a:cs typeface="Times New Roman"/>
                        </a:rPr>
                        <a:t>Ανάπτυξη ανθρώπινου δυναμικού στο πλαίσιο του αναπτυξιακού μετασχηματισμού (430,4 εκ. ευρώ)</a:t>
                      </a:r>
                    </a:p>
                  </a:txBody>
                  <a:tcPr marL="68580" marR="68580" marT="0" marB="0" anchor="ctr">
                    <a:lnL w="6350" cap="flat" cmpd="sng" algn="ctr">
                      <a:noFill/>
                      <a:prstDash val="solid"/>
                      <a:miter lim="800000"/>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spcBef>
                          <a:spcPts val="1200"/>
                        </a:spcBef>
                        <a:spcAft>
                          <a:spcPts val="1200"/>
                        </a:spcAft>
                      </a:pPr>
                      <a:r>
                        <a:rPr lang="en-US" sz="2400" b="1" dirty="0">
                          <a:solidFill>
                            <a:schemeClr val="accent1">
                              <a:lumMod val="75000"/>
                            </a:schemeClr>
                          </a:solidFill>
                          <a:effectLst/>
                          <a:latin typeface="Myriad Pro Cond" panose="020B0506030403020204" pitchFamily="34" charset="0"/>
                        </a:rPr>
                        <a:t>4.1 </a:t>
                      </a:r>
                      <a:r>
                        <a:rPr lang="el-GR" sz="2400" b="1" dirty="0">
                          <a:solidFill>
                            <a:schemeClr val="accent1">
                              <a:lumMod val="75000"/>
                            </a:schemeClr>
                          </a:solidFill>
                          <a:effectLst/>
                          <a:latin typeface="Myriad Pro Cond" panose="020B0506030403020204" pitchFamily="34" charset="0"/>
                        </a:rPr>
                        <a:t>ΕΚΤ</a:t>
                      </a:r>
                      <a:r>
                        <a:rPr lang="en-US" sz="2400" b="1" dirty="0">
                          <a:solidFill>
                            <a:schemeClr val="accent1">
                              <a:lumMod val="75000"/>
                            </a:schemeClr>
                          </a:solidFill>
                          <a:effectLst/>
                          <a:latin typeface="Myriad Pro Cond" panose="020B0506030403020204" pitchFamily="34" charset="0"/>
                        </a:rPr>
                        <a:t>+</a:t>
                      </a:r>
                      <a:endParaRPr lang="el-GR" sz="2400" b="1" dirty="0">
                        <a:solidFill>
                          <a:schemeClr val="accent1">
                            <a:lumMod val="75000"/>
                          </a:schemeClr>
                        </a:solidFill>
                        <a:effectLst/>
                        <a:latin typeface="Myriad Pro Cond" panose="020B0506030403020204" pitchFamily="34" charset="0"/>
                        <a:ea typeface="Calibri"/>
                        <a:cs typeface="Times New Roman"/>
                      </a:endParaRPr>
                    </a:p>
                  </a:txBody>
                  <a:tcPr marL="68580" marR="68580" marT="0" marB="0" anchor="ctr">
                    <a:lnL>
                      <a:noFill/>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601983"/>
                  </a:ext>
                </a:extLst>
              </a:tr>
              <a:tr h="627066">
                <a:tc vMerge="1">
                  <a:txBody>
                    <a:bodyPr/>
                    <a:lstStyle/>
                    <a:p>
                      <a:endParaRPr lang="el-GR"/>
                    </a:p>
                  </a:txBody>
                  <a:tcPr/>
                </a:tc>
                <a:tc>
                  <a:txBody>
                    <a:bodyPr/>
                    <a:lstStyle/>
                    <a:p>
                      <a:pPr algn="ctr">
                        <a:lnSpc>
                          <a:spcPct val="100000"/>
                        </a:lnSpc>
                        <a:spcBef>
                          <a:spcPts val="1200"/>
                        </a:spcBef>
                        <a:spcAft>
                          <a:spcPts val="1200"/>
                        </a:spcAft>
                      </a:pPr>
                      <a:r>
                        <a:rPr lang="en-US" sz="2400" b="1" dirty="0">
                          <a:solidFill>
                            <a:schemeClr val="accent1">
                              <a:lumMod val="75000"/>
                            </a:schemeClr>
                          </a:solidFill>
                          <a:effectLst/>
                          <a:latin typeface="Myriad Pro Cond" panose="020B0506030403020204" pitchFamily="34" charset="0"/>
                        </a:rPr>
                        <a:t>4.4 </a:t>
                      </a:r>
                      <a:r>
                        <a:rPr lang="el-GR" sz="2400" b="1" dirty="0">
                          <a:solidFill>
                            <a:schemeClr val="accent1">
                              <a:lumMod val="75000"/>
                            </a:schemeClr>
                          </a:solidFill>
                          <a:effectLst/>
                          <a:latin typeface="Myriad Pro Cond" panose="020B0506030403020204" pitchFamily="34" charset="0"/>
                        </a:rPr>
                        <a:t>ΕΚΤ</a:t>
                      </a:r>
                      <a:r>
                        <a:rPr lang="en-US" sz="2400" b="1" dirty="0">
                          <a:solidFill>
                            <a:schemeClr val="accent1">
                              <a:lumMod val="75000"/>
                            </a:schemeClr>
                          </a:solidFill>
                          <a:effectLst/>
                          <a:latin typeface="Myriad Pro Cond" panose="020B0506030403020204" pitchFamily="34" charset="0"/>
                        </a:rPr>
                        <a:t>+</a:t>
                      </a:r>
                      <a:endParaRPr lang="el-GR" sz="2400" b="1" dirty="0">
                        <a:solidFill>
                          <a:schemeClr val="accent1">
                            <a:lumMod val="75000"/>
                          </a:schemeClr>
                        </a:solidFill>
                        <a:effectLst/>
                        <a:latin typeface="Myriad Pro Cond" panose="020B0506030403020204" pitchFamily="34" charset="0"/>
                        <a:ea typeface="Calibri"/>
                        <a:cs typeface="Times New Roman"/>
                      </a:endParaRPr>
                    </a:p>
                  </a:txBody>
                  <a:tcPr marL="68580" marR="68580" marT="0" marB="0" anchor="ctr">
                    <a:lnL>
                      <a:noFill/>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21765488"/>
                  </a:ext>
                </a:extLst>
              </a:tr>
              <a:tr h="627066">
                <a:tc>
                  <a:txBody>
                    <a:bodyPr/>
                    <a:lstStyle/>
                    <a:p>
                      <a:pPr marL="628650" lvl="1" indent="0" algn="l">
                        <a:lnSpc>
                          <a:spcPct val="100000"/>
                        </a:lnSpc>
                        <a:spcBef>
                          <a:spcPts val="1200"/>
                        </a:spcBef>
                        <a:spcAft>
                          <a:spcPts val="1200"/>
                        </a:spcAft>
                      </a:pPr>
                      <a:r>
                        <a:rPr lang="en-US" sz="3200" b="1" dirty="0">
                          <a:solidFill>
                            <a:schemeClr val="accent1">
                              <a:lumMod val="75000"/>
                            </a:schemeClr>
                          </a:solidFill>
                          <a:effectLst/>
                          <a:latin typeface="Myriad Pro Cond" panose="020B0506030403020204" pitchFamily="34" charset="0"/>
                        </a:rPr>
                        <a:t>5,6 </a:t>
                      </a:r>
                      <a:r>
                        <a:rPr lang="el-GR" sz="3200" b="1" dirty="0">
                          <a:solidFill>
                            <a:schemeClr val="accent1">
                              <a:lumMod val="75000"/>
                            </a:schemeClr>
                          </a:solidFill>
                          <a:effectLst/>
                          <a:latin typeface="Myriad Pro Cond" panose="020B0506030403020204" pitchFamily="34" charset="0"/>
                        </a:rPr>
                        <a:t>   </a:t>
                      </a:r>
                      <a:r>
                        <a:rPr lang="el-GR" sz="2400" b="1" dirty="0">
                          <a:solidFill>
                            <a:schemeClr val="accent1">
                              <a:lumMod val="75000"/>
                            </a:schemeClr>
                          </a:solidFill>
                          <a:effectLst/>
                          <a:latin typeface="Myriad Pro Cond" panose="020B0506030403020204" pitchFamily="34" charset="0"/>
                        </a:rPr>
                        <a:t>Τεχνική βοήθεια (70,9 εκ. ευρώ)</a:t>
                      </a:r>
                    </a:p>
                  </a:txBody>
                  <a:tcPr marL="68580" marR="68580" marT="0" marB="0" anchor="ctr">
                    <a:lnL w="6350" cap="flat" cmpd="sng" algn="ctr">
                      <a:noFill/>
                      <a:prstDash val="solid"/>
                      <a:miter lim="800000"/>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spcBef>
                          <a:spcPts val="1200"/>
                        </a:spcBef>
                        <a:spcAft>
                          <a:spcPts val="1200"/>
                        </a:spcAft>
                      </a:pPr>
                      <a:r>
                        <a:rPr lang="el-GR" sz="2400" b="1" dirty="0">
                          <a:solidFill>
                            <a:schemeClr val="accent1">
                              <a:lumMod val="75000"/>
                            </a:schemeClr>
                          </a:solidFill>
                          <a:effectLst/>
                          <a:latin typeface="Myriad Pro Cond" panose="020B0506030403020204" pitchFamily="34" charset="0"/>
                        </a:rPr>
                        <a:t>ΕΤΠΑ</a:t>
                      </a:r>
                      <a:r>
                        <a:rPr lang="en-US" sz="2400" b="1" dirty="0">
                          <a:solidFill>
                            <a:schemeClr val="accent1">
                              <a:lumMod val="75000"/>
                            </a:schemeClr>
                          </a:solidFill>
                          <a:effectLst/>
                          <a:latin typeface="Myriad Pro Cond" panose="020B0506030403020204" pitchFamily="34" charset="0"/>
                        </a:rPr>
                        <a:t>/</a:t>
                      </a:r>
                      <a:r>
                        <a:rPr lang="el-GR" sz="2400" b="1" dirty="0">
                          <a:solidFill>
                            <a:schemeClr val="accent1">
                              <a:lumMod val="75000"/>
                            </a:schemeClr>
                          </a:solidFill>
                          <a:effectLst/>
                          <a:latin typeface="Myriad Pro Cond" panose="020B0506030403020204" pitchFamily="34" charset="0"/>
                        </a:rPr>
                        <a:t>ΕΚΤ+</a:t>
                      </a:r>
                      <a:endParaRPr lang="el-GR" sz="2400" b="1" dirty="0">
                        <a:solidFill>
                          <a:schemeClr val="accent1">
                            <a:lumMod val="75000"/>
                          </a:schemeClr>
                        </a:solidFill>
                        <a:effectLst/>
                        <a:latin typeface="Myriad Pro Cond" panose="020B0506030403020204" pitchFamily="34" charset="0"/>
                        <a:ea typeface="Calibri"/>
                        <a:cs typeface="Times New Roman"/>
                      </a:endParaRPr>
                    </a:p>
                  </a:txBody>
                  <a:tcPr marL="68580" marR="68580" marT="0" marB="0" anchor="ctr">
                    <a:lnL>
                      <a:noFill/>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02368283"/>
                  </a:ext>
                </a:extLst>
              </a:tr>
              <a:tr h="627066">
                <a:tc>
                  <a:txBody>
                    <a:bodyPr/>
                    <a:lstStyle/>
                    <a:p>
                      <a:pPr marL="628650" lvl="1" indent="0" algn="l">
                        <a:lnSpc>
                          <a:spcPct val="100000"/>
                        </a:lnSpc>
                        <a:spcBef>
                          <a:spcPts val="1200"/>
                        </a:spcBef>
                        <a:spcAft>
                          <a:spcPts val="1200"/>
                        </a:spcAft>
                      </a:pPr>
                      <a:r>
                        <a:rPr lang="el-GR" sz="3200" b="1" kern="1200" dirty="0">
                          <a:solidFill>
                            <a:schemeClr val="accent1">
                              <a:lumMod val="75000"/>
                            </a:schemeClr>
                          </a:solidFill>
                          <a:effectLst/>
                          <a:latin typeface="Myriad Pro Cond" panose="020B0506030403020204" pitchFamily="34" charset="0"/>
                          <a:ea typeface="+mn-ea"/>
                          <a:cs typeface="+mn-cs"/>
                        </a:rPr>
                        <a:t>7</a:t>
                      </a:r>
                      <a:r>
                        <a:rPr lang="el-GR" sz="2200" b="1" dirty="0">
                          <a:solidFill>
                            <a:schemeClr val="accent1">
                              <a:lumMod val="75000"/>
                            </a:schemeClr>
                          </a:solidFill>
                          <a:effectLst/>
                          <a:latin typeface="Myriad Pro Cond" panose="020B0506030403020204" pitchFamily="34" charset="0"/>
                        </a:rPr>
                        <a:t>    </a:t>
                      </a:r>
                      <a:r>
                        <a:rPr lang="el-GR" sz="2400" b="1" dirty="0">
                          <a:solidFill>
                            <a:schemeClr val="accent1">
                              <a:lumMod val="75000"/>
                            </a:schemeClr>
                          </a:solidFill>
                          <a:effectLst/>
                          <a:latin typeface="Myriad Pro Cond" panose="020B0506030403020204" pitchFamily="34" charset="0"/>
                        </a:rPr>
                        <a:t>Ενίσχυση παραγωγικών επενδύσεων σε στρατηγικές τεχνολογίες για την Ευρώπη – STEP (150 </a:t>
                      </a:r>
                      <a:r>
                        <a:rPr lang="el-GR" sz="2400" b="1" dirty="0" err="1">
                          <a:solidFill>
                            <a:schemeClr val="accent1">
                              <a:lumMod val="75000"/>
                            </a:schemeClr>
                          </a:solidFill>
                          <a:effectLst/>
                          <a:latin typeface="Myriad Pro Cond" panose="020B0506030403020204" pitchFamily="34" charset="0"/>
                        </a:rPr>
                        <a:t>εκ.ευρώ</a:t>
                      </a:r>
                      <a:r>
                        <a:rPr lang="el-GR" sz="2400" b="1" dirty="0">
                          <a:solidFill>
                            <a:schemeClr val="accent1">
                              <a:lumMod val="75000"/>
                            </a:schemeClr>
                          </a:solidFill>
                          <a:effectLst/>
                          <a:latin typeface="Myriad Pro Cond" panose="020B0506030403020204" pitchFamily="34" charset="0"/>
                        </a:rPr>
                        <a:t>)</a:t>
                      </a:r>
                    </a:p>
                  </a:txBody>
                  <a:tcPr marL="68580" marR="68580" marT="0" marB="0" anchor="ctr">
                    <a:lnL w="6350" cap="flat" cmpd="sng" algn="ctr">
                      <a:noFill/>
                      <a:prstDash val="solid"/>
                      <a:miter lim="800000"/>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spcBef>
                          <a:spcPts val="1200"/>
                        </a:spcBef>
                        <a:spcAft>
                          <a:spcPts val="1200"/>
                        </a:spcAft>
                      </a:pPr>
                      <a:r>
                        <a:rPr lang="el-GR" sz="2400" b="1" dirty="0">
                          <a:solidFill>
                            <a:schemeClr val="accent1">
                              <a:lumMod val="75000"/>
                            </a:schemeClr>
                          </a:solidFill>
                          <a:effectLst/>
                          <a:latin typeface="Myriad Pro Cond" panose="020B0506030403020204" pitchFamily="34" charset="0"/>
                          <a:ea typeface="Calibri"/>
                          <a:cs typeface="Times New Roman"/>
                        </a:rPr>
                        <a:t>1.6 ΕΤΠΑ</a:t>
                      </a:r>
                    </a:p>
                  </a:txBody>
                  <a:tcPr marL="68580" marR="68580" marT="0" marB="0" anchor="ctr">
                    <a:lnL>
                      <a:noFill/>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10083828"/>
                  </a:ext>
                </a:extLst>
              </a:tr>
              <a:tr h="627066">
                <a:tc>
                  <a:txBody>
                    <a:bodyPr/>
                    <a:lstStyle/>
                    <a:p>
                      <a:pPr marL="628650" lvl="1" indent="0" algn="l">
                        <a:lnSpc>
                          <a:spcPct val="100000"/>
                        </a:lnSpc>
                        <a:spcBef>
                          <a:spcPts val="1200"/>
                        </a:spcBef>
                        <a:spcAft>
                          <a:spcPts val="1200"/>
                        </a:spcAft>
                      </a:pPr>
                      <a:r>
                        <a:rPr lang="el-GR" sz="3200" b="1" kern="1200" dirty="0">
                          <a:solidFill>
                            <a:schemeClr val="accent1">
                              <a:lumMod val="75000"/>
                            </a:schemeClr>
                          </a:solidFill>
                          <a:effectLst/>
                          <a:latin typeface="Myriad Pro Cond" panose="020B0506030403020204" pitchFamily="34" charset="0"/>
                          <a:ea typeface="+mn-ea"/>
                          <a:cs typeface="+mn-cs"/>
                        </a:rPr>
                        <a:t>8 </a:t>
                      </a:r>
                      <a:r>
                        <a:rPr lang="el-GR" sz="3200" b="1" kern="1200" dirty="0">
                          <a:solidFill>
                            <a:schemeClr val="bg1">
                              <a:lumMod val="50000"/>
                            </a:schemeClr>
                          </a:solidFill>
                          <a:effectLst/>
                          <a:latin typeface="Myriad Pro Cond" panose="020B0506030403020204" pitchFamily="34" charset="0"/>
                          <a:ea typeface="+mn-ea"/>
                          <a:cs typeface="+mn-cs"/>
                        </a:rPr>
                        <a:t> </a:t>
                      </a:r>
                      <a:r>
                        <a:rPr lang="el-GR" sz="2200" b="1" kern="1200" dirty="0">
                          <a:solidFill>
                            <a:schemeClr val="bg1">
                              <a:lumMod val="50000"/>
                            </a:schemeClr>
                          </a:solidFill>
                          <a:effectLst/>
                          <a:latin typeface="Myriad Pro Cond" panose="020B0506030403020204" pitchFamily="34" charset="0"/>
                          <a:ea typeface="+mn-ea"/>
                          <a:cs typeface="+mn-cs"/>
                        </a:rPr>
                        <a:t>  </a:t>
                      </a:r>
                      <a:r>
                        <a:rPr lang="el-GR" sz="2400" b="1" kern="1200" dirty="0">
                          <a:solidFill>
                            <a:schemeClr val="accent1">
                              <a:lumMod val="75000"/>
                            </a:schemeClr>
                          </a:solidFill>
                          <a:effectLst/>
                          <a:latin typeface="Myriad Pro Cond" panose="020B0506030403020204" pitchFamily="34" charset="0"/>
                          <a:ea typeface="+mn-ea"/>
                          <a:cs typeface="+mn-cs"/>
                        </a:rPr>
                        <a:t>Ενίσχυση παραγωγικών επενδύσεων για τη στήριξη της άμυνας και της ασφάλειας (89,3 εκ ευρώ)</a:t>
                      </a:r>
                    </a:p>
                  </a:txBody>
                  <a:tcPr marL="68580" marR="68580" marT="0" marB="0" anchor="ctr">
                    <a:lnL w="6350" cap="flat" cmpd="sng" algn="ctr">
                      <a:noFill/>
                      <a:prstDash val="solid"/>
                      <a:miter lim="800000"/>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spcBef>
                          <a:spcPts val="1200"/>
                        </a:spcBef>
                        <a:spcAft>
                          <a:spcPts val="1200"/>
                        </a:spcAft>
                      </a:pPr>
                      <a:r>
                        <a:rPr lang="el-GR" sz="2400" b="1" kern="1200" dirty="0">
                          <a:solidFill>
                            <a:schemeClr val="accent1">
                              <a:lumMod val="75000"/>
                            </a:schemeClr>
                          </a:solidFill>
                          <a:effectLst/>
                          <a:latin typeface="Myriad Pro Cond" panose="020B0506030403020204" pitchFamily="34" charset="0"/>
                          <a:ea typeface="+mn-ea"/>
                          <a:cs typeface="+mn-cs"/>
                        </a:rPr>
                        <a:t>1.7 ΕΤΠΑ</a:t>
                      </a:r>
                    </a:p>
                  </a:txBody>
                  <a:tcPr marL="68580" marR="68580" marT="0" marB="0" anchor="ctr">
                    <a:lnL>
                      <a:noFill/>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05403717"/>
                  </a:ext>
                </a:extLst>
              </a:tr>
              <a:tr h="627066">
                <a:tc>
                  <a:txBody>
                    <a:bodyPr/>
                    <a:lstStyle/>
                    <a:p>
                      <a:pPr marL="628650" lvl="1" indent="0" algn="l">
                        <a:lnSpc>
                          <a:spcPct val="100000"/>
                        </a:lnSpc>
                        <a:spcBef>
                          <a:spcPts val="1200"/>
                        </a:spcBef>
                        <a:spcAft>
                          <a:spcPts val="1200"/>
                        </a:spcAft>
                      </a:pPr>
                      <a:r>
                        <a:rPr lang="el-GR" sz="3200" b="1" kern="1200" dirty="0">
                          <a:solidFill>
                            <a:schemeClr val="accent1">
                              <a:lumMod val="75000"/>
                            </a:schemeClr>
                          </a:solidFill>
                          <a:effectLst/>
                          <a:latin typeface="Myriad Pro Cond" panose="020B0506030403020204" pitchFamily="34" charset="0"/>
                          <a:ea typeface="+mn-ea"/>
                          <a:cs typeface="+mn-cs"/>
                        </a:rPr>
                        <a:t>9</a:t>
                      </a:r>
                      <a:r>
                        <a:rPr lang="el-GR" sz="2200" b="1" kern="1200" dirty="0">
                          <a:solidFill>
                            <a:schemeClr val="bg1">
                              <a:lumMod val="50000"/>
                            </a:schemeClr>
                          </a:solidFill>
                          <a:effectLst/>
                          <a:latin typeface="Myriad Pro Cond" panose="020B0506030403020204" pitchFamily="34" charset="0"/>
                          <a:ea typeface="+mn-ea"/>
                          <a:cs typeface="+mn-cs"/>
                        </a:rPr>
                        <a:t>    </a:t>
                      </a:r>
                      <a:r>
                        <a:rPr lang="el-GR" sz="2400" b="1" kern="1200" dirty="0">
                          <a:solidFill>
                            <a:schemeClr val="accent1">
                              <a:lumMod val="75000"/>
                            </a:schemeClr>
                          </a:solidFill>
                          <a:effectLst/>
                          <a:latin typeface="Myriad Pro Cond" panose="020B0506030403020204" pitchFamily="34" charset="0"/>
                          <a:ea typeface="+mn-ea"/>
                          <a:cs typeface="+mn-cs"/>
                        </a:rPr>
                        <a:t>Προσαρμογή επιχειρήσεων και ανάπτυξη δεξιοτήτων εργαζομένων και επιχειρηματιών σε τεχνολογίες STEP (55,6 εκ. ευρώ)</a:t>
                      </a:r>
                    </a:p>
                  </a:txBody>
                  <a:tcPr marL="68580" marR="68580" marT="0" marB="0" anchor="ctr">
                    <a:lnL w="6350" cap="flat" cmpd="sng" algn="ctr">
                      <a:noFill/>
                      <a:prstDash val="solid"/>
                      <a:miter lim="800000"/>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spcBef>
                          <a:spcPts val="1200"/>
                        </a:spcBef>
                        <a:spcAft>
                          <a:spcPts val="1200"/>
                        </a:spcAft>
                      </a:pPr>
                      <a:r>
                        <a:rPr lang="el-GR" sz="2400" b="1" kern="1200" dirty="0">
                          <a:solidFill>
                            <a:schemeClr val="accent1">
                              <a:lumMod val="75000"/>
                            </a:schemeClr>
                          </a:solidFill>
                          <a:effectLst/>
                          <a:latin typeface="Myriad Pro Cond" panose="020B0506030403020204" pitchFamily="34" charset="0"/>
                          <a:ea typeface="+mn-ea"/>
                          <a:cs typeface="+mn-cs"/>
                        </a:rPr>
                        <a:t>4.4 ΕΚΤ+</a:t>
                      </a:r>
                    </a:p>
                  </a:txBody>
                  <a:tcPr marL="68580" marR="68580" marT="0" marB="0" anchor="ctr">
                    <a:lnL>
                      <a:noFill/>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56602238"/>
                  </a:ext>
                </a:extLst>
              </a:tr>
              <a:tr h="627066">
                <a:tc>
                  <a:txBody>
                    <a:bodyPr/>
                    <a:lstStyle/>
                    <a:p>
                      <a:pPr marL="628650" lvl="1" indent="0" algn="l">
                        <a:lnSpc>
                          <a:spcPct val="100000"/>
                        </a:lnSpc>
                        <a:spcBef>
                          <a:spcPts val="1200"/>
                        </a:spcBef>
                        <a:spcAft>
                          <a:spcPts val="1200"/>
                        </a:spcAft>
                      </a:pPr>
                      <a:r>
                        <a:rPr lang="el-GR" sz="3200" b="1" kern="1200" dirty="0">
                          <a:solidFill>
                            <a:schemeClr val="accent1">
                              <a:lumMod val="75000"/>
                            </a:schemeClr>
                          </a:solidFill>
                          <a:effectLst/>
                          <a:latin typeface="Myriad Pro Cond" panose="020B0506030403020204" pitchFamily="34" charset="0"/>
                          <a:ea typeface="+mn-ea"/>
                          <a:cs typeface="+mn-cs"/>
                        </a:rPr>
                        <a:t>10 </a:t>
                      </a:r>
                      <a:r>
                        <a:rPr lang="el-GR" sz="2200" b="1" kern="1200" dirty="0">
                          <a:solidFill>
                            <a:schemeClr val="bg1">
                              <a:lumMod val="50000"/>
                            </a:schemeClr>
                          </a:solidFill>
                          <a:effectLst/>
                          <a:latin typeface="Myriad Pro Cond" panose="020B0506030403020204" pitchFamily="34" charset="0"/>
                          <a:ea typeface="+mn-ea"/>
                          <a:cs typeface="+mn-cs"/>
                        </a:rPr>
                        <a:t>  </a:t>
                      </a:r>
                      <a:r>
                        <a:rPr lang="el-GR" sz="2400" b="1" kern="1200" dirty="0">
                          <a:solidFill>
                            <a:schemeClr val="accent1">
                              <a:lumMod val="75000"/>
                            </a:schemeClr>
                          </a:solidFill>
                          <a:effectLst/>
                          <a:latin typeface="Myriad Pro Cond" panose="020B0506030403020204" pitchFamily="34" charset="0"/>
                          <a:ea typeface="+mn-ea"/>
                          <a:cs typeface="+mn-cs"/>
                        </a:rPr>
                        <a:t>Προσαρμογή επιχειρήσεων και ανάπτυξη δεξιοτήτων εργαζομένων και επιχειρηματιών για τη στήριξη της άμυνας και της ασφάλειας (33,3 εκ. ευρώ)</a:t>
                      </a:r>
                    </a:p>
                  </a:txBody>
                  <a:tcPr marL="68580" marR="68580" marT="0" marB="0" anchor="ctr">
                    <a:lnL w="6350" cap="flat" cmpd="sng" algn="ctr">
                      <a:noFill/>
                      <a:prstDash val="solid"/>
                      <a:miter lim="800000"/>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spcBef>
                          <a:spcPts val="1200"/>
                        </a:spcBef>
                        <a:spcAft>
                          <a:spcPts val="1200"/>
                        </a:spcAft>
                      </a:pPr>
                      <a:r>
                        <a:rPr lang="el-GR" sz="2400" b="1" kern="1200" dirty="0">
                          <a:solidFill>
                            <a:schemeClr val="accent1">
                              <a:lumMod val="75000"/>
                            </a:schemeClr>
                          </a:solidFill>
                          <a:effectLst/>
                          <a:latin typeface="Myriad Pro Cond" panose="020B0506030403020204" pitchFamily="34" charset="0"/>
                          <a:ea typeface="+mn-ea"/>
                          <a:cs typeface="+mn-cs"/>
                        </a:rPr>
                        <a:t>4.4 ΕΚΤ+</a:t>
                      </a:r>
                    </a:p>
                  </a:txBody>
                  <a:tcPr marL="68580" marR="68580" marT="0" marB="0" anchor="ctr">
                    <a:lnL>
                      <a:noFill/>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16047228"/>
                  </a:ext>
                </a:extLst>
              </a:tr>
            </a:tbl>
          </a:graphicData>
        </a:graphic>
      </p:graphicFrame>
    </p:spTree>
    <p:extLst>
      <p:ext uri="{BB962C8B-B14F-4D97-AF65-F5344CB8AC3E}">
        <p14:creationId xmlns:p14="http://schemas.microsoft.com/office/powerpoint/2010/main" val="11079545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E76022-4CEB-D574-F906-24DE0AD3E19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F99A067-80C5-99A5-61BF-DB38C72A40FD}"/>
              </a:ext>
            </a:extLst>
          </p:cNvPr>
          <p:cNvSpPr txBox="1"/>
          <p:nvPr/>
        </p:nvSpPr>
        <p:spPr>
          <a:xfrm>
            <a:off x="2592943" y="3742278"/>
            <a:ext cx="19389233" cy="8817799"/>
          </a:xfrm>
          <a:prstGeom prst="rect">
            <a:avLst/>
          </a:prstGeom>
          <a:noFill/>
        </p:spPr>
        <p:txBody>
          <a:bodyPr wrap="square" lIns="91440" tIns="45720" rIns="91440" bIns="45720" rtlCol="0" anchor="t">
            <a:spAutoFit/>
          </a:bodyPr>
          <a:lstStyle/>
          <a:p>
            <a:pPr marL="438150">
              <a:spcBef>
                <a:spcPts val="300"/>
              </a:spcBef>
              <a:spcAft>
                <a:spcPts val="300"/>
              </a:spcAft>
            </a:pPr>
            <a:r>
              <a:rPr lang="el-GR" sz="3600" b="1" dirty="0">
                <a:solidFill>
                  <a:schemeClr val="bg1">
                    <a:lumMod val="50000"/>
                  </a:schemeClr>
                </a:solidFill>
                <a:latin typeface="Myriad Pro Cond" panose="020B0506030403020204" pitchFamily="34" charset="0"/>
              </a:rPr>
              <a:t>ΣΤΟ ΕΠΙΠΕΔΟ ΤΗΣ ΑΞΙΟΛΟΓΗΣΗΣ ΚΑΙ ΤΗΣ ΠΑΡΑΚΟΛΟΥΘΗΣΗΣ ΤΟΥ ΠΡΟΓΡΑΜΜΑΤΟΣ</a:t>
            </a:r>
          </a:p>
          <a:p>
            <a:pPr marL="895350" indent="-457200">
              <a:spcBef>
                <a:spcPts val="300"/>
              </a:spcBef>
              <a:spcAft>
                <a:spcPts val="300"/>
              </a:spcAft>
              <a:buFont typeface="Wingdings" panose="05000000000000000000" pitchFamily="2" charset="2"/>
              <a:buChar char="ü"/>
            </a:pPr>
            <a:r>
              <a:rPr lang="el-GR" sz="2800" b="1" dirty="0">
                <a:solidFill>
                  <a:schemeClr val="accent1">
                    <a:lumMod val="75000"/>
                  </a:schemeClr>
                </a:solidFill>
                <a:latin typeface="Myriad Pro Cond" panose="020B0506030403020204" pitchFamily="34" charset="0"/>
              </a:rPr>
              <a:t>Νέα διακριτή Μονάδα Α.3, Αξιολόγησης και παρακολούθησης της πορείας του προγράμματος στο πλαίσιο της Στρατηγικής Έξυπνης Εξειδίκευσης</a:t>
            </a:r>
          </a:p>
          <a:p>
            <a:pPr marL="895350" indent="-457200">
              <a:spcBef>
                <a:spcPts val="300"/>
              </a:spcBef>
              <a:spcAft>
                <a:spcPts val="300"/>
              </a:spcAft>
              <a:buFont typeface="Wingdings" panose="05000000000000000000" pitchFamily="2" charset="2"/>
              <a:buChar char="ü"/>
            </a:pPr>
            <a:r>
              <a:rPr lang="en-US" sz="2800" b="1" dirty="0">
                <a:solidFill>
                  <a:schemeClr val="accent1">
                    <a:lumMod val="75000"/>
                  </a:schemeClr>
                </a:solidFill>
                <a:latin typeface="Myriad Pro Cond" panose="020B0506030403020204" pitchFamily="34" charset="0"/>
              </a:rPr>
              <a:t>M</a:t>
            </a:r>
            <a:r>
              <a:rPr lang="el-GR" sz="2800" b="1" dirty="0" err="1">
                <a:solidFill>
                  <a:schemeClr val="accent1">
                    <a:lumMod val="75000"/>
                  </a:schemeClr>
                </a:solidFill>
                <a:latin typeface="Myriad Pro Cond" panose="020B0506030403020204" pitchFamily="34" charset="0"/>
              </a:rPr>
              <a:t>εθοδολογία</a:t>
            </a:r>
            <a:r>
              <a:rPr lang="el-GR" sz="2800" b="1" dirty="0">
                <a:solidFill>
                  <a:schemeClr val="accent1">
                    <a:lumMod val="75000"/>
                  </a:schemeClr>
                </a:solidFill>
                <a:latin typeface="Myriad Pro Cond" panose="020B0506030403020204" pitchFamily="34" charset="0"/>
              </a:rPr>
              <a:t> χαρακτηρισμού </a:t>
            </a:r>
            <a:r>
              <a:rPr lang="en-US" sz="2800" b="1" dirty="0">
                <a:solidFill>
                  <a:schemeClr val="accent1">
                    <a:lumMod val="75000"/>
                  </a:schemeClr>
                </a:solidFill>
                <a:latin typeface="Myriad Pro Cond" panose="020B0506030403020204" pitchFamily="34" charset="0"/>
              </a:rPr>
              <a:t>(flagging) </a:t>
            </a:r>
            <a:r>
              <a:rPr lang="el-GR" sz="2800" b="1" dirty="0">
                <a:solidFill>
                  <a:schemeClr val="accent1">
                    <a:lumMod val="75000"/>
                  </a:schemeClr>
                </a:solidFill>
                <a:latin typeface="Myriad Pro Cond" panose="020B0506030403020204" pitchFamily="34" charset="0"/>
              </a:rPr>
              <a:t>των προσκλήσεων και των πράξεων του Προγράμματος ως προς την </a:t>
            </a:r>
            <a:r>
              <a:rPr lang="en-US" sz="2800" b="1" dirty="0">
                <a:solidFill>
                  <a:schemeClr val="accent1">
                    <a:lumMod val="75000"/>
                  </a:schemeClr>
                </a:solidFill>
                <a:latin typeface="Myriad Pro Cond" panose="020B0506030403020204" pitchFamily="34" charset="0"/>
              </a:rPr>
              <a:t>RIS</a:t>
            </a:r>
          </a:p>
          <a:p>
            <a:pPr marL="895350" indent="-457200">
              <a:spcBef>
                <a:spcPts val="300"/>
              </a:spcBef>
              <a:spcAft>
                <a:spcPts val="300"/>
              </a:spcAft>
              <a:buFont typeface="Wingdings" panose="05000000000000000000" pitchFamily="2" charset="2"/>
              <a:buChar char="ü"/>
            </a:pPr>
            <a:r>
              <a:rPr lang="el-GR" sz="2800" b="1" dirty="0">
                <a:solidFill>
                  <a:schemeClr val="accent1">
                    <a:lumMod val="75000"/>
                  </a:schemeClr>
                </a:solidFill>
                <a:latin typeface="Myriad Pro Cond" panose="020B0506030403020204" pitchFamily="34" charset="0"/>
              </a:rPr>
              <a:t>Πρότυπο έργο </a:t>
            </a:r>
            <a:r>
              <a:rPr lang="en-US" sz="2800" b="1" dirty="0">
                <a:solidFill>
                  <a:schemeClr val="accent1">
                    <a:lumMod val="75000"/>
                  </a:schemeClr>
                </a:solidFill>
                <a:latin typeface="Myriad Pro Cond" panose="020B0506030403020204" pitchFamily="34" charset="0"/>
              </a:rPr>
              <a:t>on going </a:t>
            </a:r>
            <a:r>
              <a:rPr lang="el-GR" sz="2800" b="1" dirty="0">
                <a:solidFill>
                  <a:schemeClr val="accent1">
                    <a:lumMod val="75000"/>
                  </a:schemeClr>
                </a:solidFill>
                <a:latin typeface="Myriad Pro Cond" panose="020B0506030403020204" pitchFamily="34" charset="0"/>
              </a:rPr>
              <a:t>αξιολόγησης</a:t>
            </a:r>
            <a:r>
              <a:rPr lang="en-US" sz="2800" b="1" dirty="0">
                <a:solidFill>
                  <a:schemeClr val="accent1">
                    <a:lumMod val="75000"/>
                  </a:schemeClr>
                </a:solidFill>
                <a:latin typeface="Myriad Pro Cond" panose="020B0506030403020204" pitchFamily="34" charset="0"/>
              </a:rPr>
              <a:t> </a:t>
            </a:r>
            <a:r>
              <a:rPr lang="el-GR" sz="2800" b="1" dirty="0">
                <a:solidFill>
                  <a:schemeClr val="accent1">
                    <a:lumMod val="75000"/>
                  </a:schemeClr>
                </a:solidFill>
                <a:latin typeface="Myriad Pro Cond" panose="020B0506030403020204" pitchFamily="34" charset="0"/>
              </a:rPr>
              <a:t>της συνεισφοράς του Προγράμματος στην έξυπνη εξειδίκευση, για την παραγωγή διδαγμάτων</a:t>
            </a:r>
          </a:p>
          <a:p>
            <a:pPr marL="438150">
              <a:spcBef>
                <a:spcPts val="300"/>
              </a:spcBef>
              <a:spcAft>
                <a:spcPts val="300"/>
              </a:spcAft>
            </a:pPr>
            <a:endParaRPr lang="en-US" sz="2800" b="1" dirty="0">
              <a:solidFill>
                <a:schemeClr val="accent1">
                  <a:lumMod val="75000"/>
                </a:schemeClr>
              </a:solidFill>
              <a:latin typeface="Myriad Pro Cond" panose="020B0506030403020204" pitchFamily="34" charset="0"/>
            </a:endParaRPr>
          </a:p>
          <a:p>
            <a:pPr marL="438150">
              <a:spcBef>
                <a:spcPts val="300"/>
              </a:spcBef>
              <a:spcAft>
                <a:spcPts val="300"/>
              </a:spcAft>
            </a:pPr>
            <a:endParaRPr lang="en-US" sz="2800" b="1" dirty="0">
              <a:solidFill>
                <a:schemeClr val="accent1">
                  <a:lumMod val="75000"/>
                </a:schemeClr>
              </a:solidFill>
              <a:latin typeface="Myriad Pro Cond" panose="020B0506030403020204" pitchFamily="34" charset="0"/>
            </a:endParaRPr>
          </a:p>
          <a:p>
            <a:pPr marL="438150">
              <a:spcBef>
                <a:spcPts val="300"/>
              </a:spcBef>
              <a:spcAft>
                <a:spcPts val="300"/>
              </a:spcAft>
            </a:pPr>
            <a:r>
              <a:rPr lang="el-GR" sz="3600" b="1" dirty="0">
                <a:solidFill>
                  <a:schemeClr val="bg1">
                    <a:lumMod val="50000"/>
                  </a:schemeClr>
                </a:solidFill>
                <a:latin typeface="Myriad Pro Cond" panose="020B0506030403020204" pitchFamily="34" charset="0"/>
              </a:rPr>
              <a:t>ΣΤΟ ΕΠΙΠΕΔΟ ΤΗΣ ΔΙΑΧΕΙΡΙΣΗΣ ΤΟΥ ΠΡΟΓΡΑΜΜΑΤΟΣ</a:t>
            </a:r>
          </a:p>
          <a:p>
            <a:pPr marL="895350" indent="-457200">
              <a:spcBef>
                <a:spcPts val="300"/>
              </a:spcBef>
              <a:spcAft>
                <a:spcPts val="300"/>
              </a:spcAft>
              <a:buFont typeface="Wingdings" panose="05000000000000000000" pitchFamily="2" charset="2"/>
              <a:buChar char="ü"/>
            </a:pPr>
            <a:r>
              <a:rPr lang="el-GR" sz="2800" b="1" dirty="0">
                <a:solidFill>
                  <a:schemeClr val="accent1">
                    <a:lumMod val="75000"/>
                  </a:schemeClr>
                </a:solidFill>
                <a:latin typeface="Myriad Pro Cond" panose="020B0506030403020204" pitchFamily="34" charset="0"/>
              </a:rPr>
              <a:t>Κριτήρια επιλεξιμότητας για τον ειδικό στόχο 1.1 και 1.4 σύμφωνα με τον ΚΚΔ και τους τομείς και το Σχέδιο Δράσης  της ΕΣΕΕ </a:t>
            </a:r>
          </a:p>
          <a:p>
            <a:pPr marL="895350" indent="-457200">
              <a:spcBef>
                <a:spcPts val="300"/>
              </a:spcBef>
              <a:spcAft>
                <a:spcPts val="300"/>
              </a:spcAft>
              <a:buFont typeface="Wingdings" panose="05000000000000000000" pitchFamily="2" charset="2"/>
              <a:buChar char="ü"/>
            </a:pPr>
            <a:r>
              <a:rPr lang="el-GR" sz="2800" b="1" dirty="0">
                <a:solidFill>
                  <a:schemeClr val="accent1">
                    <a:lumMod val="75000"/>
                  </a:schemeClr>
                </a:solidFill>
                <a:latin typeface="Myriad Pro Cond" panose="020B0506030403020204" pitchFamily="34" charset="0"/>
              </a:rPr>
              <a:t>Εισήγηση εξειδικευμένων / βαθμολογούμενων κριτηρίων επιλογής πράξεων για την συνεισφορά στην </a:t>
            </a:r>
            <a:r>
              <a:rPr lang="en-US" sz="2800" b="1" dirty="0">
                <a:solidFill>
                  <a:schemeClr val="accent1">
                    <a:lumMod val="75000"/>
                  </a:schemeClr>
                </a:solidFill>
                <a:latin typeface="Myriad Pro Cond" panose="020B0506030403020204" pitchFamily="34" charset="0"/>
              </a:rPr>
              <a:t>RIS </a:t>
            </a:r>
            <a:r>
              <a:rPr lang="el-GR" sz="2800" b="1" dirty="0">
                <a:solidFill>
                  <a:schemeClr val="accent1">
                    <a:lumMod val="75000"/>
                  </a:schemeClr>
                </a:solidFill>
                <a:latin typeface="Myriad Pro Cond" panose="020B0506030403020204" pitchFamily="34" charset="0"/>
              </a:rPr>
              <a:t>κυρίως στον ειδικό στόχο 1.3 </a:t>
            </a:r>
          </a:p>
          <a:p>
            <a:pPr marL="895350" indent="-457200">
              <a:spcBef>
                <a:spcPts val="300"/>
              </a:spcBef>
              <a:spcAft>
                <a:spcPts val="300"/>
              </a:spcAft>
              <a:buFont typeface="Wingdings" panose="05000000000000000000" pitchFamily="2" charset="2"/>
              <a:buChar char="ü"/>
            </a:pPr>
            <a:r>
              <a:rPr lang="el-GR" sz="2800" b="1" dirty="0">
                <a:solidFill>
                  <a:schemeClr val="accent1">
                    <a:lumMod val="75000"/>
                  </a:schemeClr>
                </a:solidFill>
                <a:latin typeface="Myriad Pro Cond" panose="020B0506030403020204" pitchFamily="34" charset="0"/>
              </a:rPr>
              <a:t>Οδηγίες, Συχνές Ερωτήσεις και Απαντήσεις προς υποψηφίους δικαιούχους και προς επιτροπές αξιολόγησης αιτήσεων </a:t>
            </a:r>
            <a:r>
              <a:rPr lang="el-GR" sz="2800" b="1" dirty="0" err="1">
                <a:solidFill>
                  <a:schemeClr val="accent1">
                    <a:lumMod val="75000"/>
                  </a:schemeClr>
                </a:solidFill>
                <a:latin typeface="Myriad Pro Cond" panose="020B0506030403020204" pitchFamily="34" charset="0"/>
              </a:rPr>
              <a:t>κρ</a:t>
            </a:r>
            <a:r>
              <a:rPr lang="el-GR" sz="2800" b="1" dirty="0">
                <a:solidFill>
                  <a:schemeClr val="accent1">
                    <a:lumMod val="75000"/>
                  </a:schemeClr>
                </a:solidFill>
                <a:latin typeface="Myriad Pro Cond" panose="020B0506030403020204" pitchFamily="34" charset="0"/>
              </a:rPr>
              <a:t>. ενισχύσεων για την </a:t>
            </a:r>
            <a:r>
              <a:rPr lang="en-US" sz="2800" b="1" dirty="0">
                <a:solidFill>
                  <a:schemeClr val="accent1">
                    <a:lumMod val="75000"/>
                  </a:schemeClr>
                </a:solidFill>
                <a:latin typeface="Myriad Pro Cond" panose="020B0506030403020204" pitchFamily="34" charset="0"/>
              </a:rPr>
              <a:t>RIS </a:t>
            </a:r>
            <a:endParaRPr lang="el-GR" sz="2800" b="1" dirty="0">
              <a:solidFill>
                <a:schemeClr val="accent1">
                  <a:lumMod val="75000"/>
                </a:schemeClr>
              </a:solidFill>
              <a:latin typeface="Myriad Pro Cond" panose="020B0506030403020204" pitchFamily="34" charset="0"/>
            </a:endParaRPr>
          </a:p>
          <a:p>
            <a:pPr marL="895350" indent="-457200">
              <a:spcBef>
                <a:spcPts val="300"/>
              </a:spcBef>
              <a:spcAft>
                <a:spcPts val="300"/>
              </a:spcAft>
              <a:buFont typeface="Wingdings" panose="05000000000000000000" pitchFamily="2" charset="2"/>
              <a:buChar char="ü"/>
            </a:pPr>
            <a:r>
              <a:rPr lang="el-GR" sz="2800" b="1" dirty="0">
                <a:solidFill>
                  <a:schemeClr val="accent1">
                    <a:lumMod val="75000"/>
                  </a:schemeClr>
                </a:solidFill>
                <a:latin typeface="Myriad Pro Cond" panose="020B0506030403020204" pitchFamily="34" charset="0"/>
              </a:rPr>
              <a:t>Οριζόντια υποστήριξη της διαδικασίας επιλογής πράξεων με γνωμοδοτήσεις ως προς την εφαρμογή των κριτηρίων </a:t>
            </a:r>
            <a:r>
              <a:rPr lang="en-US" sz="2800" b="1" dirty="0">
                <a:solidFill>
                  <a:schemeClr val="accent1">
                    <a:lumMod val="75000"/>
                  </a:schemeClr>
                </a:solidFill>
                <a:latin typeface="Myriad Pro Cond" panose="020B0506030403020204" pitchFamily="34" charset="0"/>
              </a:rPr>
              <a:t>RIS</a:t>
            </a:r>
            <a:r>
              <a:rPr lang="el-GR" sz="2800" b="1" dirty="0">
                <a:solidFill>
                  <a:schemeClr val="accent1">
                    <a:lumMod val="75000"/>
                  </a:schemeClr>
                </a:solidFill>
                <a:latin typeface="Myriad Pro Cond" panose="020B0506030403020204" pitchFamily="34" charset="0"/>
              </a:rPr>
              <a:t> (</a:t>
            </a:r>
            <a:r>
              <a:rPr lang="el-GR" sz="2800" b="1" dirty="0" err="1">
                <a:solidFill>
                  <a:schemeClr val="accent1">
                    <a:lumMod val="75000"/>
                  </a:schemeClr>
                </a:solidFill>
                <a:latin typeface="Myriad Pro Cond" panose="020B0506030403020204" pitchFamily="34" charset="0"/>
              </a:rPr>
              <a:t>προτερ</a:t>
            </a:r>
            <a:r>
              <a:rPr lang="el-GR" sz="2800" b="1" dirty="0">
                <a:solidFill>
                  <a:schemeClr val="accent1">
                    <a:lumMod val="75000"/>
                  </a:schemeClr>
                </a:solidFill>
                <a:latin typeface="Myriad Pro Cond" panose="020B0506030403020204" pitchFamily="34" charset="0"/>
              </a:rPr>
              <a:t>. 2)</a:t>
            </a:r>
            <a:endParaRPr lang="en-US" sz="2800" b="1" dirty="0">
              <a:solidFill>
                <a:schemeClr val="accent1">
                  <a:lumMod val="75000"/>
                </a:schemeClr>
              </a:solidFill>
              <a:latin typeface="Myriad Pro Cond" panose="020B0506030403020204" pitchFamily="34" charset="0"/>
            </a:endParaRPr>
          </a:p>
          <a:p>
            <a:pPr marL="895350" indent="-457200">
              <a:spcBef>
                <a:spcPts val="300"/>
              </a:spcBef>
              <a:spcAft>
                <a:spcPts val="300"/>
              </a:spcAft>
              <a:buFont typeface="Wingdings" panose="05000000000000000000" pitchFamily="2" charset="2"/>
              <a:buChar char="ü"/>
            </a:pPr>
            <a:r>
              <a:rPr lang="el-GR" sz="2800" b="1" dirty="0">
                <a:solidFill>
                  <a:schemeClr val="accent1">
                    <a:lumMod val="75000"/>
                  </a:schemeClr>
                </a:solidFill>
                <a:latin typeface="Myriad Pro Cond" panose="020B0506030403020204" pitchFamily="34" charset="0"/>
              </a:rPr>
              <a:t>Εσωτερική διαδικασία </a:t>
            </a:r>
            <a:r>
              <a:rPr lang="en-US" sz="2800" b="1" dirty="0">
                <a:solidFill>
                  <a:schemeClr val="accent1">
                    <a:lumMod val="75000"/>
                  </a:schemeClr>
                </a:solidFill>
                <a:latin typeface="Myriad Pro Cond" panose="020B0506030403020204" pitchFamily="34" charset="0"/>
              </a:rPr>
              <a:t>screening </a:t>
            </a:r>
            <a:r>
              <a:rPr lang="el-GR" sz="2800" b="1" dirty="0">
                <a:solidFill>
                  <a:schemeClr val="accent1">
                    <a:lumMod val="75000"/>
                  </a:schemeClr>
                </a:solidFill>
                <a:latin typeface="Myriad Pro Cond" panose="020B0506030403020204" pitchFamily="34" charset="0"/>
              </a:rPr>
              <a:t>των σχεδίων προσκλήσεων ως προς την αποτελεσματική ενσωμάτωση διαστάσεων της έξυπνης εξειδίκευσης</a:t>
            </a:r>
          </a:p>
          <a:p>
            <a:pPr marL="895350" indent="-457200">
              <a:spcBef>
                <a:spcPts val="300"/>
              </a:spcBef>
              <a:spcAft>
                <a:spcPts val="300"/>
              </a:spcAft>
              <a:buFont typeface="Wingdings" panose="05000000000000000000" pitchFamily="2" charset="2"/>
              <a:buChar char="ü"/>
            </a:pPr>
            <a:r>
              <a:rPr lang="el-GR" sz="2800" b="1" dirty="0">
                <a:solidFill>
                  <a:schemeClr val="accent1">
                    <a:lumMod val="75000"/>
                  </a:schemeClr>
                </a:solidFill>
                <a:latin typeface="Myriad Pro Cond" panose="020B0506030403020204" pitchFamily="34" charset="0"/>
              </a:rPr>
              <a:t>Προσέγγιση σχεδιασμού και ενεργοποίησης των δράσεων ανάπτυξης δεξιοτήτων έξυπνης εξειδίκευσης (ειδικός στόχος 1.4 ΕΤΠΑ) -  Χρηματοδοτική στήριξη της διαδικασίας επιχειρηματικής ανακάλυψης</a:t>
            </a:r>
          </a:p>
          <a:p>
            <a:pPr marL="895350" indent="-457200">
              <a:spcBef>
                <a:spcPts val="300"/>
              </a:spcBef>
              <a:spcAft>
                <a:spcPts val="300"/>
              </a:spcAft>
              <a:buFont typeface="Wingdings" panose="05000000000000000000" pitchFamily="2" charset="2"/>
              <a:buChar char="ü"/>
            </a:pPr>
            <a:r>
              <a:rPr lang="el-GR" sz="2800" b="1" dirty="0">
                <a:solidFill>
                  <a:schemeClr val="accent1">
                    <a:lumMod val="75000"/>
                  </a:schemeClr>
                </a:solidFill>
                <a:latin typeface="Myriad Pro Cond" panose="020B0506030403020204" pitchFamily="34" charset="0"/>
              </a:rPr>
              <a:t>Πρότυπα εργαλεία διαβούλευσης για την διενέργεια της ΔΕΑ (τυπολογία δεξιοτήτων </a:t>
            </a:r>
            <a:r>
              <a:rPr lang="en-US" sz="2800" b="1" dirty="0">
                <a:solidFill>
                  <a:schemeClr val="accent1">
                    <a:lumMod val="75000"/>
                  </a:schemeClr>
                </a:solidFill>
                <a:latin typeface="Myriad Pro Cond" panose="020B0506030403020204" pitchFamily="34" charset="0"/>
              </a:rPr>
              <a:t>RIS, </a:t>
            </a:r>
            <a:r>
              <a:rPr lang="el-GR" sz="2800" b="1" dirty="0">
                <a:solidFill>
                  <a:schemeClr val="accent1">
                    <a:lumMod val="75000"/>
                  </a:schemeClr>
                </a:solidFill>
                <a:latin typeface="Myriad Pro Cond" panose="020B0506030403020204" pitchFamily="34" charset="0"/>
              </a:rPr>
              <a:t>ερωτηματολόγια καταγραφής αναγκών)</a:t>
            </a:r>
          </a:p>
          <a:p>
            <a:pPr marL="895350" indent="-457200">
              <a:spcBef>
                <a:spcPts val="300"/>
              </a:spcBef>
              <a:spcAft>
                <a:spcPts val="300"/>
              </a:spcAft>
              <a:buFont typeface="Wingdings" panose="05000000000000000000" pitchFamily="2" charset="2"/>
              <a:buChar char="ü"/>
            </a:pPr>
            <a:endParaRPr lang="el-GR" sz="2800" b="1" dirty="0">
              <a:solidFill>
                <a:schemeClr val="accent1">
                  <a:lumMod val="75000"/>
                </a:schemeClr>
              </a:solidFill>
              <a:latin typeface="Myriad Pro Cond" panose="020B0506030403020204" pitchFamily="34" charset="0"/>
            </a:endParaRPr>
          </a:p>
          <a:p>
            <a:pPr marL="438150">
              <a:spcBef>
                <a:spcPts val="300"/>
              </a:spcBef>
              <a:spcAft>
                <a:spcPts val="300"/>
              </a:spcAft>
            </a:pPr>
            <a:endParaRPr lang="el-GR" sz="2800" b="1" dirty="0">
              <a:solidFill>
                <a:schemeClr val="bg1">
                  <a:lumMod val="50000"/>
                </a:schemeClr>
              </a:solidFill>
              <a:latin typeface="Myriad Pro Cond" panose="020B0506030403020204" pitchFamily="34" charset="0"/>
            </a:endParaRPr>
          </a:p>
        </p:txBody>
      </p:sp>
      <p:sp>
        <p:nvSpPr>
          <p:cNvPr id="10" name="TextBox 9">
            <a:extLst>
              <a:ext uri="{FF2B5EF4-FFF2-40B4-BE49-F238E27FC236}">
                <a16:creationId xmlns:a16="http://schemas.microsoft.com/office/drawing/2014/main" id="{02003E11-1C44-2FFC-B823-580863DFFCA1}"/>
              </a:ext>
            </a:extLst>
          </p:cNvPr>
          <p:cNvSpPr txBox="1"/>
          <p:nvPr/>
        </p:nvSpPr>
        <p:spPr>
          <a:xfrm>
            <a:off x="2855373" y="1540644"/>
            <a:ext cx="18237011" cy="1472198"/>
          </a:xfrm>
          <a:prstGeom prst="rect">
            <a:avLst/>
          </a:prstGeom>
          <a:noFill/>
        </p:spPr>
        <p:txBody>
          <a:bodyPr wrap="square">
            <a:spAutoFit/>
          </a:bodyPr>
          <a:lstStyle/>
          <a:p>
            <a:pPr algn="ctr">
              <a:spcBef>
                <a:spcPts val="100"/>
              </a:spcBef>
              <a:spcAft>
                <a:spcPts val="100"/>
              </a:spcAft>
            </a:pPr>
            <a:r>
              <a:rPr lang="el-GR" sz="4400" b="1" dirty="0">
                <a:solidFill>
                  <a:srgbClr val="19BEDE"/>
                </a:solidFill>
                <a:latin typeface="Myriad Pro Cond" panose="020B0506030403020204" pitchFamily="34" charset="0"/>
              </a:rPr>
              <a:t>Καλές πρακτικές της ΕΥΔ Προγράμματος Ανταγωνιστικότητα 2021-2027</a:t>
            </a:r>
          </a:p>
          <a:p>
            <a:pPr algn="ctr">
              <a:spcBef>
                <a:spcPts val="100"/>
              </a:spcBef>
              <a:spcAft>
                <a:spcPts val="100"/>
              </a:spcAft>
            </a:pPr>
            <a:r>
              <a:rPr lang="el-GR" sz="4400" b="1" dirty="0">
                <a:solidFill>
                  <a:srgbClr val="19BEDE"/>
                </a:solidFill>
                <a:latin typeface="Myriad Pro Cond" panose="020B0506030403020204" pitchFamily="34" charset="0"/>
              </a:rPr>
              <a:t>για την εξυπηρέτηση της στρατηγικής έξυπνης εξειδίκευσης</a:t>
            </a:r>
          </a:p>
        </p:txBody>
      </p:sp>
    </p:spTree>
    <p:extLst>
      <p:ext uri="{BB962C8B-B14F-4D97-AF65-F5344CB8AC3E}">
        <p14:creationId xmlns:p14="http://schemas.microsoft.com/office/powerpoint/2010/main" val="16003443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476B15-4C1B-8B5E-A56A-F48FFAB1DF24}"/>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D6F8512F-7EDD-CE83-B8A8-7B1F9BF7B25F}"/>
              </a:ext>
            </a:extLst>
          </p:cNvPr>
          <p:cNvSpPr txBox="1"/>
          <p:nvPr/>
        </p:nvSpPr>
        <p:spPr>
          <a:xfrm>
            <a:off x="1707858" y="848946"/>
            <a:ext cx="21902878" cy="1446550"/>
          </a:xfrm>
          <a:prstGeom prst="rect">
            <a:avLst/>
          </a:prstGeom>
          <a:noFill/>
        </p:spPr>
        <p:txBody>
          <a:bodyPr wrap="square">
            <a:spAutoFit/>
          </a:bodyPr>
          <a:lstStyle/>
          <a:p>
            <a:pPr algn="ctr"/>
            <a:r>
              <a:rPr lang="el-GR" sz="4400" b="1" dirty="0">
                <a:solidFill>
                  <a:srgbClr val="19BEDE"/>
                </a:solidFill>
                <a:latin typeface="Myriad Pro Cond" panose="020B0506030403020204" pitchFamily="34" charset="0"/>
              </a:rPr>
              <a:t>Για για την εξυπηρέτηση της Εθνικής στρατηγικής έξυπνης εξειδίκευσης (ΕΣΕΕ), από το 2023 λειτουργεί ένας νέος μηχανισμός παρακολούθησης και αξιολόγησης εντός της Ειδικής Υπηρεσίας Διαχείρισης  (Μονάδα Α</a:t>
            </a:r>
            <a:r>
              <a:rPr lang="en-US" sz="4400" b="1" dirty="0">
                <a:solidFill>
                  <a:srgbClr val="19BEDE"/>
                </a:solidFill>
                <a:latin typeface="Myriad Pro Cond" panose="020B0506030403020204" pitchFamily="34" charset="0"/>
              </a:rPr>
              <a:t>.</a:t>
            </a:r>
            <a:r>
              <a:rPr lang="el-GR" sz="4400" b="1" dirty="0">
                <a:solidFill>
                  <a:srgbClr val="19BEDE"/>
                </a:solidFill>
                <a:latin typeface="Myriad Pro Cond" panose="020B0506030403020204" pitchFamily="34" charset="0"/>
              </a:rPr>
              <a:t>3)</a:t>
            </a:r>
            <a:endParaRPr lang="en-US" sz="4400" b="1" dirty="0">
              <a:solidFill>
                <a:srgbClr val="19BEDE"/>
              </a:solidFill>
              <a:latin typeface="Myriad Pro Cond" panose="020B0506030403020204" pitchFamily="34" charset="0"/>
            </a:endParaRPr>
          </a:p>
        </p:txBody>
      </p:sp>
      <p:pic>
        <p:nvPicPr>
          <p:cNvPr id="6" name="Picture 2">
            <a:extLst>
              <a:ext uri="{FF2B5EF4-FFF2-40B4-BE49-F238E27FC236}">
                <a16:creationId xmlns:a16="http://schemas.microsoft.com/office/drawing/2014/main" id="{CFA47558-3EBA-2C29-BD75-49D17E0B5DC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3280"/>
          <a:stretch/>
        </p:blipFill>
        <p:spPr bwMode="auto">
          <a:xfrm>
            <a:off x="2091906" y="3097706"/>
            <a:ext cx="20105396" cy="9246694"/>
          </a:xfrm>
          <a:prstGeom prst="rect">
            <a:avLst/>
          </a:prstGeom>
          <a:noFill/>
          <a:extLst>
            <a:ext uri="{909E8E84-426E-40DD-AFC4-6F175D3DCCD1}">
              <a14:hiddenFill xmlns:a14="http://schemas.microsoft.com/office/drawing/2010/main">
                <a:solidFill>
                  <a:srgbClr val="FFFFFF"/>
                </a:solidFill>
              </a14:hiddenFill>
            </a:ext>
          </a:extLst>
        </p:spPr>
      </p:pic>
      <p:sp>
        <p:nvSpPr>
          <p:cNvPr id="7" name="Βέλος: Κάτω 6">
            <a:extLst>
              <a:ext uri="{FF2B5EF4-FFF2-40B4-BE49-F238E27FC236}">
                <a16:creationId xmlns:a16="http://schemas.microsoft.com/office/drawing/2014/main" id="{80E9246A-1C64-1003-8696-6CC3C5E5F464}"/>
              </a:ext>
            </a:extLst>
          </p:cNvPr>
          <p:cNvSpPr/>
          <p:nvPr/>
        </p:nvSpPr>
        <p:spPr>
          <a:xfrm>
            <a:off x="8357616" y="4702126"/>
            <a:ext cx="386862" cy="87923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21828788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Ορθογώνιο 2">
            <a:extLst>
              <a:ext uri="{FF2B5EF4-FFF2-40B4-BE49-F238E27FC236}">
                <a16:creationId xmlns:a16="http://schemas.microsoft.com/office/drawing/2014/main" id="{C3013141-14C5-0676-4FFA-22062B4A8F1C}"/>
              </a:ext>
            </a:extLst>
          </p:cNvPr>
          <p:cNvSpPr/>
          <p:nvPr/>
        </p:nvSpPr>
        <p:spPr>
          <a:xfrm>
            <a:off x="8580265" y="2531965"/>
            <a:ext cx="6399583" cy="723275"/>
          </a:xfrm>
          <a:prstGeom prst="rect">
            <a:avLst/>
          </a:prstGeom>
          <a:solidFill>
            <a:srgbClr val="79CA4C">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sz="1200">
              <a:solidFill>
                <a:schemeClr val="tx1"/>
              </a:solidFill>
            </a:endParaRPr>
          </a:p>
        </p:txBody>
      </p:sp>
      <p:sp>
        <p:nvSpPr>
          <p:cNvPr id="7" name="Ορθογώνιο 6">
            <a:extLst>
              <a:ext uri="{FF2B5EF4-FFF2-40B4-BE49-F238E27FC236}">
                <a16:creationId xmlns:a16="http://schemas.microsoft.com/office/drawing/2014/main" id="{5BD83A40-B525-B0C9-8E6D-9CCFD3F1DC6F}"/>
              </a:ext>
            </a:extLst>
          </p:cNvPr>
          <p:cNvSpPr/>
          <p:nvPr/>
        </p:nvSpPr>
        <p:spPr>
          <a:xfrm>
            <a:off x="15920759" y="2531965"/>
            <a:ext cx="6720674" cy="723275"/>
          </a:xfrm>
          <a:prstGeom prst="rect">
            <a:avLst/>
          </a:prstGeom>
          <a:solidFill>
            <a:srgbClr val="00B0F0">
              <a:alpha val="6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sz="1200">
              <a:solidFill>
                <a:schemeClr val="tx1"/>
              </a:solidFill>
            </a:endParaRPr>
          </a:p>
        </p:txBody>
      </p:sp>
      <p:sp>
        <p:nvSpPr>
          <p:cNvPr id="8" name="Ορθογώνιο 7">
            <a:extLst>
              <a:ext uri="{FF2B5EF4-FFF2-40B4-BE49-F238E27FC236}">
                <a16:creationId xmlns:a16="http://schemas.microsoft.com/office/drawing/2014/main" id="{519BBCFC-0216-3E49-2E47-6A30FE7D6B3D}"/>
              </a:ext>
            </a:extLst>
          </p:cNvPr>
          <p:cNvSpPr/>
          <p:nvPr/>
        </p:nvSpPr>
        <p:spPr>
          <a:xfrm>
            <a:off x="1605698" y="2531965"/>
            <a:ext cx="6268144" cy="723275"/>
          </a:xfrm>
          <a:prstGeom prst="rect">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sz="1200">
              <a:solidFill>
                <a:schemeClr val="tx1"/>
              </a:solidFill>
            </a:endParaRPr>
          </a:p>
        </p:txBody>
      </p:sp>
      <p:sp>
        <p:nvSpPr>
          <p:cNvPr id="9" name="TextBox 8">
            <a:extLst>
              <a:ext uri="{FF2B5EF4-FFF2-40B4-BE49-F238E27FC236}">
                <a16:creationId xmlns:a16="http://schemas.microsoft.com/office/drawing/2014/main" id="{55757E0C-19C3-B5AE-1D65-0DDA81404D82}"/>
              </a:ext>
            </a:extLst>
          </p:cNvPr>
          <p:cNvSpPr txBox="1"/>
          <p:nvPr/>
        </p:nvSpPr>
        <p:spPr>
          <a:xfrm>
            <a:off x="1817862" y="820682"/>
            <a:ext cx="19792950" cy="1400383"/>
          </a:xfrm>
          <a:prstGeom prst="rect">
            <a:avLst/>
          </a:prstGeom>
          <a:noFill/>
        </p:spPr>
        <p:txBody>
          <a:bodyPr wrap="square" lIns="45720" tIns="22860" rIns="45720" bIns="22860" anchor="t">
            <a:spAutoFit/>
          </a:bodyPr>
          <a:lstStyle/>
          <a:p>
            <a:pPr algn="ctr"/>
            <a:r>
              <a:rPr lang="el-GR" sz="4400" b="1" dirty="0">
                <a:solidFill>
                  <a:srgbClr val="19BEDE"/>
                </a:solidFill>
                <a:latin typeface="Myriad Pro Cond" panose="020B0506030403020204" pitchFamily="34" charset="0"/>
              </a:rPr>
              <a:t>2</a:t>
            </a:r>
            <a:r>
              <a:rPr lang="en-US" sz="4400" b="1" dirty="0">
                <a:solidFill>
                  <a:srgbClr val="19BEDE"/>
                </a:solidFill>
                <a:latin typeface="Myriad Pro Cond" panose="020B0506030403020204" pitchFamily="34" charset="0"/>
              </a:rPr>
              <a:t>5</a:t>
            </a:r>
            <a:r>
              <a:rPr lang="el-GR" sz="4400" b="1" dirty="0">
                <a:solidFill>
                  <a:srgbClr val="19BEDE"/>
                </a:solidFill>
                <a:latin typeface="Myriad Pro Cond" panose="020B0506030403020204" pitchFamily="34" charset="0"/>
              </a:rPr>
              <a:t> προσκλήσεις του ΕΤΠΑ πλέον των 2 δις ευρώ στηρίζουν τις προτεραιότητες</a:t>
            </a:r>
          </a:p>
          <a:p>
            <a:pPr algn="ctr"/>
            <a:r>
              <a:rPr lang="el-GR" sz="4400" b="1" dirty="0">
                <a:solidFill>
                  <a:srgbClr val="19BEDE"/>
                </a:solidFill>
                <a:latin typeface="Myriad Pro Cond" panose="020B0506030403020204" pitchFamily="34" charset="0"/>
              </a:rPr>
              <a:t> της έξυπνης εξειδίκευσης μέσα από το πρόγραμμα Ανταγωνιστικότητα </a:t>
            </a:r>
            <a:endParaRPr lang="en-US" sz="4400" b="1" dirty="0">
              <a:solidFill>
                <a:srgbClr val="19BEDE"/>
              </a:solidFill>
              <a:latin typeface="Myriad Pro Cond" panose="020B0506030403020204" pitchFamily="34" charset="0"/>
            </a:endParaRPr>
          </a:p>
        </p:txBody>
      </p:sp>
      <p:graphicFrame>
        <p:nvGraphicFramePr>
          <p:cNvPr id="10" name="Πίνακας 2">
            <a:extLst>
              <a:ext uri="{FF2B5EF4-FFF2-40B4-BE49-F238E27FC236}">
                <a16:creationId xmlns:a16="http://schemas.microsoft.com/office/drawing/2014/main" id="{0DB7ED7D-835A-9A86-D959-0F088ABF06CB}"/>
              </a:ext>
            </a:extLst>
          </p:cNvPr>
          <p:cNvGraphicFramePr>
            <a:graphicFrameLocks noGrp="1"/>
          </p:cNvGraphicFramePr>
          <p:nvPr>
            <p:extLst>
              <p:ext uri="{D42A27DB-BD31-4B8C-83A1-F6EECF244321}">
                <p14:modId xmlns:p14="http://schemas.microsoft.com/office/powerpoint/2010/main" val="2586112708"/>
              </p:ext>
            </p:extLst>
          </p:nvPr>
        </p:nvGraphicFramePr>
        <p:xfrm>
          <a:off x="16215792" y="2721840"/>
          <a:ext cx="6582641" cy="9113520"/>
        </p:xfrm>
        <a:graphic>
          <a:graphicData uri="http://schemas.openxmlformats.org/drawingml/2006/table">
            <a:tbl>
              <a:tblPr bandRow="1">
                <a:tableStyleId>{C083E6E3-FA7D-4D7B-A595-EF9225AFEA82}</a:tableStyleId>
              </a:tblPr>
              <a:tblGrid>
                <a:gridCol w="6582641">
                  <a:extLst>
                    <a:ext uri="{9D8B030D-6E8A-4147-A177-3AD203B41FA5}">
                      <a16:colId xmlns:a16="http://schemas.microsoft.com/office/drawing/2014/main" val="1996994132"/>
                    </a:ext>
                  </a:extLst>
                </a:gridCol>
              </a:tblGrid>
              <a:tr h="5114337">
                <a:tc>
                  <a:txBody>
                    <a:bodyPr/>
                    <a:lstStyle/>
                    <a:p>
                      <a:pPr marL="0" marR="0" lvl="0" indent="0" algn="ctr" defTabSz="1818010" rtl="0" eaLnBrk="1" fontAlgn="auto" latinLnBrk="0" hangingPunct="1">
                        <a:lnSpc>
                          <a:spcPct val="100000"/>
                        </a:lnSpc>
                        <a:spcBef>
                          <a:spcPts val="300"/>
                        </a:spcBef>
                        <a:spcAft>
                          <a:spcPts val="1200"/>
                        </a:spcAft>
                        <a:buClrTx/>
                        <a:buSzTx/>
                        <a:buFont typeface="Arial" panose="020B0604020202020204" pitchFamily="34" charset="0"/>
                        <a:buNone/>
                        <a:tabLst/>
                        <a:defRPr/>
                      </a:pPr>
                      <a:r>
                        <a:rPr lang="el-GR" sz="2800" b="1" dirty="0">
                          <a:solidFill>
                            <a:schemeClr val="bg1"/>
                          </a:solidFill>
                          <a:latin typeface="Myriad Pro" panose="020B0503030403020204" pitchFamily="34" charset="0"/>
                        </a:rPr>
                        <a:t>2025</a:t>
                      </a:r>
                      <a:r>
                        <a:rPr lang="en-US" sz="2800" b="1" dirty="0">
                          <a:solidFill>
                            <a:schemeClr val="bg1"/>
                          </a:solidFill>
                          <a:latin typeface="Myriad Pro" panose="020B0503030403020204" pitchFamily="34" charset="0"/>
                        </a:rPr>
                        <a:t>-26</a:t>
                      </a:r>
                      <a:endParaRPr lang="el-GR" sz="2800" b="1" dirty="0">
                        <a:solidFill>
                          <a:schemeClr val="bg1"/>
                        </a:solidFill>
                        <a:latin typeface="Myriad Pro" panose="020B0503030403020204" pitchFamily="34" charset="0"/>
                      </a:endParaRPr>
                    </a:p>
                    <a:p>
                      <a:pPr marL="457200" marR="0" lvl="0" indent="-457200" algn="l" defTabSz="1818010" rtl="0" eaLnBrk="1" fontAlgn="auto" latinLnBrk="0" hangingPunct="1">
                        <a:lnSpc>
                          <a:spcPct val="100000"/>
                        </a:lnSpc>
                        <a:spcBef>
                          <a:spcPts val="600"/>
                        </a:spcBef>
                        <a:spcAft>
                          <a:spcPts val="600"/>
                        </a:spcAft>
                        <a:buClrTx/>
                        <a:buSzTx/>
                        <a:buFont typeface="+mj-lt"/>
                        <a:buAutoNum type="arabicPeriod"/>
                        <a:tabLst/>
                        <a:defRPr/>
                      </a:pPr>
                      <a:r>
                        <a:rPr lang="el-GR" sz="1800" b="1" i="0" kern="1200" dirty="0">
                          <a:solidFill>
                            <a:schemeClr val="bg1">
                              <a:lumMod val="50000"/>
                            </a:schemeClr>
                          </a:solidFill>
                          <a:latin typeface="Myriad Pro" panose="020B0503030403020204" pitchFamily="34" charset="0"/>
                          <a:ea typeface="+mn-ea"/>
                          <a:cs typeface="+mn-cs"/>
                        </a:rPr>
                        <a:t>Εξωστρέφεια Μικρομεσαίων Επιχειρήσεων</a:t>
                      </a:r>
                      <a:r>
                        <a:rPr lang="el-GR" sz="1800" b="0" i="0" kern="1200" dirty="0">
                          <a:solidFill>
                            <a:schemeClr val="bg1">
                              <a:lumMod val="50000"/>
                            </a:schemeClr>
                          </a:solidFill>
                          <a:latin typeface="Myriad Pro" panose="020B0503030403020204" pitchFamily="34" charset="0"/>
                          <a:ea typeface="+mn-ea"/>
                          <a:cs typeface="+mn-cs"/>
                        </a:rPr>
                        <a:t> , 200 εκ ευρώ  </a:t>
                      </a:r>
                      <a:endParaRPr lang="en-US" sz="1800" b="0" i="0" kern="1200" dirty="0">
                        <a:solidFill>
                          <a:schemeClr val="bg1">
                            <a:lumMod val="50000"/>
                          </a:schemeClr>
                        </a:solidFill>
                        <a:latin typeface="Myriad Pro" panose="020B0503030403020204" pitchFamily="34" charset="0"/>
                        <a:ea typeface="+mn-ea"/>
                        <a:cs typeface="+mn-cs"/>
                      </a:endParaRPr>
                    </a:p>
                    <a:p>
                      <a:pPr marL="457200" marR="0" lvl="0" indent="-457200" algn="l" defTabSz="1818010" rtl="0" eaLnBrk="1" fontAlgn="auto" latinLnBrk="0" hangingPunct="1">
                        <a:lnSpc>
                          <a:spcPct val="100000"/>
                        </a:lnSpc>
                        <a:spcBef>
                          <a:spcPts val="600"/>
                        </a:spcBef>
                        <a:spcAft>
                          <a:spcPts val="600"/>
                        </a:spcAft>
                        <a:buClrTx/>
                        <a:buSzTx/>
                        <a:buFont typeface="+mj-lt"/>
                        <a:buAutoNum type="arabicPeriod"/>
                        <a:tabLst/>
                        <a:defRPr/>
                      </a:pPr>
                      <a:r>
                        <a:rPr lang="el-GR" sz="1800" b="1" i="0" kern="1200" dirty="0">
                          <a:solidFill>
                            <a:schemeClr val="accent1">
                              <a:lumMod val="75000"/>
                            </a:schemeClr>
                          </a:solidFill>
                          <a:latin typeface="Myriad Pro" panose="020B0503030403020204" pitchFamily="34" charset="0"/>
                          <a:ea typeface="+mn-ea"/>
                          <a:cs typeface="+mn-cs"/>
                        </a:rPr>
                        <a:t>Διμερής Επιστημονική και Τεχνολογική Συνεργασία Ελλάδας – Τουρκίας</a:t>
                      </a:r>
                      <a:r>
                        <a:rPr lang="en-US" sz="1800" b="1" i="0" kern="1200" dirty="0">
                          <a:solidFill>
                            <a:schemeClr val="accent1">
                              <a:lumMod val="75000"/>
                            </a:schemeClr>
                          </a:solidFill>
                          <a:latin typeface="Myriad Pro" panose="020B0503030403020204" pitchFamily="34" charset="0"/>
                          <a:ea typeface="+mn-ea"/>
                          <a:cs typeface="+mn-cs"/>
                        </a:rPr>
                        <a:t> </a:t>
                      </a:r>
                      <a:r>
                        <a:rPr lang="el-GR" sz="1800" b="0" i="0" kern="1200" dirty="0">
                          <a:solidFill>
                            <a:schemeClr val="accent1">
                              <a:lumMod val="75000"/>
                            </a:schemeClr>
                          </a:solidFill>
                          <a:latin typeface="Myriad Pro" panose="020B0503030403020204" pitchFamily="34" charset="0"/>
                          <a:ea typeface="+mn-ea"/>
                          <a:cs typeface="+mn-cs"/>
                        </a:rPr>
                        <a:t>, 3 εκ ευρώ </a:t>
                      </a:r>
                      <a:endParaRPr lang="en-US" sz="1800" b="0" i="0" kern="1200" dirty="0">
                        <a:solidFill>
                          <a:schemeClr val="accent1">
                            <a:lumMod val="75000"/>
                          </a:schemeClr>
                        </a:solidFill>
                        <a:latin typeface="Myriad Pro" panose="020B0503030403020204" pitchFamily="34" charset="0"/>
                        <a:ea typeface="+mn-ea"/>
                        <a:cs typeface="+mn-cs"/>
                      </a:endParaRPr>
                    </a:p>
                    <a:p>
                      <a:pPr marL="457200" marR="0" lvl="0" indent="-457200" algn="l" defTabSz="1818010" rtl="0" eaLnBrk="1" fontAlgn="auto" latinLnBrk="0" hangingPunct="1">
                        <a:lnSpc>
                          <a:spcPct val="100000"/>
                        </a:lnSpc>
                        <a:spcBef>
                          <a:spcPts val="600"/>
                        </a:spcBef>
                        <a:spcAft>
                          <a:spcPts val="600"/>
                        </a:spcAft>
                        <a:buClrTx/>
                        <a:buSzTx/>
                        <a:buFont typeface="+mj-lt"/>
                        <a:buAutoNum type="arabicPeriod"/>
                        <a:tabLst/>
                        <a:defRPr/>
                      </a:pPr>
                      <a:r>
                        <a:rPr lang="el-GR" sz="1800" b="1" i="0" kern="1200" dirty="0" err="1">
                          <a:solidFill>
                            <a:schemeClr val="accent1">
                              <a:lumMod val="75000"/>
                            </a:schemeClr>
                          </a:solidFill>
                          <a:latin typeface="Myriad Pro" panose="020B0503030403020204" pitchFamily="34" charset="0"/>
                          <a:ea typeface="+mn-ea"/>
                          <a:cs typeface="+mn-cs"/>
                        </a:rPr>
                        <a:t>Eλληνικό</a:t>
                      </a:r>
                      <a:r>
                        <a:rPr lang="el-GR" sz="1800" b="1" i="0" kern="1200" dirty="0">
                          <a:solidFill>
                            <a:schemeClr val="accent1">
                              <a:lumMod val="75000"/>
                            </a:schemeClr>
                          </a:solidFill>
                          <a:latin typeface="Myriad Pro" panose="020B0503030403020204" pitchFamily="34" charset="0"/>
                          <a:ea typeface="+mn-ea"/>
                          <a:cs typeface="+mn-cs"/>
                        </a:rPr>
                        <a:t>  Κέντρο Ικανοτήτων Ημιαγωγών (HCCC) που χρηματοδοτείται από το Πρόγραμμα «Ψηφιακή Ευρώπη» στο πλαίσιο της  Ευρωπαϊκής  Πράξης για τα Μικροκυκλώματα</a:t>
                      </a:r>
                      <a:r>
                        <a:rPr lang="en-US" sz="1800" b="0" i="0" kern="1200" dirty="0">
                          <a:solidFill>
                            <a:schemeClr val="accent1">
                              <a:lumMod val="75000"/>
                            </a:schemeClr>
                          </a:solidFill>
                          <a:latin typeface="Myriad Pro" panose="020B0503030403020204" pitchFamily="34" charset="0"/>
                          <a:ea typeface="+mn-ea"/>
                          <a:cs typeface="+mn-cs"/>
                        </a:rPr>
                        <a:t>, </a:t>
                      </a:r>
                      <a:r>
                        <a:rPr lang="el-GR" sz="1800" b="0" i="0" kern="1200" dirty="0">
                          <a:solidFill>
                            <a:schemeClr val="accent1">
                              <a:lumMod val="75000"/>
                            </a:schemeClr>
                          </a:solidFill>
                          <a:latin typeface="Myriad Pro" panose="020B0503030403020204" pitchFamily="34" charset="0"/>
                          <a:ea typeface="+mn-ea"/>
                          <a:cs typeface="+mn-cs"/>
                        </a:rPr>
                        <a:t>3,6 εκ. ευρώ</a:t>
                      </a:r>
                    </a:p>
                    <a:p>
                      <a:pPr marL="457200" marR="0" lvl="0" indent="-457200" algn="l" defTabSz="1818010" rtl="0" eaLnBrk="1" fontAlgn="auto" latinLnBrk="0" hangingPunct="1">
                        <a:lnSpc>
                          <a:spcPct val="100000"/>
                        </a:lnSpc>
                        <a:spcBef>
                          <a:spcPts val="600"/>
                        </a:spcBef>
                        <a:spcAft>
                          <a:spcPts val="600"/>
                        </a:spcAft>
                        <a:buClrTx/>
                        <a:buSzTx/>
                        <a:buFont typeface="+mj-lt"/>
                        <a:buAutoNum type="arabicPeriod"/>
                        <a:tabLst/>
                        <a:defRPr/>
                      </a:pPr>
                      <a:r>
                        <a:rPr lang="el-GR" sz="1800" b="1" i="0" dirty="0">
                          <a:solidFill>
                            <a:schemeClr val="accent1">
                              <a:lumMod val="75000"/>
                            </a:schemeClr>
                          </a:solidFill>
                          <a:latin typeface="Myriad Pro" panose="020B0503030403020204" pitchFamily="34" charset="0"/>
                        </a:rPr>
                        <a:t>Εθνική συγχρηματοδότηση έργων στο πλαίσιο της ευρωπαϊκής δράσης </a:t>
                      </a:r>
                      <a:r>
                        <a:rPr lang="en-US" sz="1800" b="1" i="0" dirty="0">
                          <a:solidFill>
                            <a:schemeClr val="accent1">
                              <a:lumMod val="75000"/>
                            </a:schemeClr>
                          </a:solidFill>
                          <a:latin typeface="Myriad Pro" panose="020B0503030403020204" pitchFamily="34" charset="0"/>
                        </a:rPr>
                        <a:t>Teaming «Spreading Excellence &amp; Widening Participation» (</a:t>
                      </a:r>
                      <a:r>
                        <a:rPr lang="el-GR" sz="1800" b="1" i="0" dirty="0">
                          <a:solidFill>
                            <a:schemeClr val="accent1">
                              <a:lumMod val="75000"/>
                            </a:schemeClr>
                          </a:solidFill>
                          <a:latin typeface="Myriad Pro" panose="020B0503030403020204" pitchFamily="34" charset="0"/>
                        </a:rPr>
                        <a:t>έργα </a:t>
                      </a:r>
                      <a:r>
                        <a:rPr lang="en-US" sz="1800" b="1" i="0" dirty="0">
                          <a:solidFill>
                            <a:schemeClr val="accent1">
                              <a:lumMod val="75000"/>
                            </a:schemeClr>
                          </a:solidFill>
                          <a:latin typeface="Myriad Pro" panose="020B0503030403020204" pitchFamily="34" charset="0"/>
                        </a:rPr>
                        <a:t>COPE-Nano, HERON) </a:t>
                      </a:r>
                      <a:r>
                        <a:rPr lang="en-US" sz="1800" b="0" i="0" dirty="0">
                          <a:solidFill>
                            <a:schemeClr val="accent1">
                              <a:lumMod val="75000"/>
                            </a:schemeClr>
                          </a:solidFill>
                          <a:latin typeface="Myriad Pro" panose="020B0503030403020204" pitchFamily="34" charset="0"/>
                        </a:rPr>
                        <a:t>30 </a:t>
                      </a:r>
                      <a:r>
                        <a:rPr lang="el-GR" sz="1800" b="0" i="0" dirty="0">
                          <a:solidFill>
                            <a:schemeClr val="accent1">
                              <a:lumMod val="75000"/>
                            </a:schemeClr>
                          </a:solidFill>
                          <a:latin typeface="Myriad Pro" panose="020B0503030403020204" pitchFamily="34" charset="0"/>
                        </a:rPr>
                        <a:t>εκ ευρώ</a:t>
                      </a:r>
                      <a:endParaRPr lang="en-US" sz="1800" b="0" i="0" dirty="0">
                        <a:solidFill>
                          <a:schemeClr val="accent1">
                            <a:lumMod val="75000"/>
                          </a:schemeClr>
                        </a:solidFill>
                        <a:latin typeface="Myriad Pro" panose="020B0503030403020204" pitchFamily="34" charset="0"/>
                      </a:endParaRPr>
                    </a:p>
                    <a:p>
                      <a:pPr marL="457200" marR="0" lvl="0" indent="-457200" algn="l" defTabSz="1818010" rtl="0" eaLnBrk="1" fontAlgn="auto" latinLnBrk="0" hangingPunct="1">
                        <a:lnSpc>
                          <a:spcPct val="100000"/>
                        </a:lnSpc>
                        <a:spcBef>
                          <a:spcPts val="600"/>
                        </a:spcBef>
                        <a:spcAft>
                          <a:spcPts val="600"/>
                        </a:spcAft>
                        <a:buClrTx/>
                        <a:buSzTx/>
                        <a:buFont typeface="+mj-lt"/>
                        <a:buAutoNum type="arabicPeriod"/>
                        <a:tabLst/>
                        <a:defRPr/>
                      </a:pPr>
                      <a:endParaRPr lang="en-US" sz="1800" b="0" i="0" kern="1200" dirty="0">
                        <a:solidFill>
                          <a:schemeClr val="accent1">
                            <a:lumMod val="75000"/>
                          </a:schemeClr>
                        </a:solidFill>
                        <a:latin typeface="Myriad Pro" panose="020B0503030403020204" pitchFamily="34" charset="0"/>
                        <a:ea typeface="+mn-ea"/>
                        <a:cs typeface="+mn-cs"/>
                      </a:endParaRPr>
                    </a:p>
                    <a:p>
                      <a:pPr marL="457200" marR="0" lvl="0" indent="-457200" algn="l" defTabSz="1818010" rtl="0" eaLnBrk="1" fontAlgn="auto" latinLnBrk="0" hangingPunct="1">
                        <a:lnSpc>
                          <a:spcPct val="100000"/>
                        </a:lnSpc>
                        <a:spcBef>
                          <a:spcPts val="600"/>
                        </a:spcBef>
                        <a:spcAft>
                          <a:spcPts val="600"/>
                        </a:spcAft>
                        <a:buClrTx/>
                        <a:buSzTx/>
                        <a:buFont typeface="Arial" panose="020B0604020202020204" pitchFamily="34" charset="0"/>
                        <a:buNone/>
                        <a:tabLst/>
                        <a:defRPr/>
                      </a:pPr>
                      <a:r>
                        <a:rPr lang="el-GR" sz="1800" b="1" dirty="0">
                          <a:solidFill>
                            <a:schemeClr val="tx1">
                              <a:lumMod val="50000"/>
                              <a:lumOff val="50000"/>
                            </a:schemeClr>
                          </a:solidFill>
                          <a:latin typeface="Myriad Pro" panose="020B0503030403020204" pitchFamily="34" charset="0"/>
                        </a:rPr>
                        <a:t>Υπό έκδοση </a:t>
                      </a:r>
                      <a:r>
                        <a:rPr lang="el-GR" sz="1800" b="0" dirty="0">
                          <a:solidFill>
                            <a:schemeClr val="tx1">
                              <a:lumMod val="50000"/>
                              <a:lumOff val="50000"/>
                            </a:schemeClr>
                          </a:solidFill>
                          <a:latin typeface="Myriad Pro" panose="020B0503030403020204" pitchFamily="34" charset="0"/>
                        </a:rPr>
                        <a:t>(βάσει προγραμματισμού προσκλήσεων):</a:t>
                      </a:r>
                    </a:p>
                    <a:p>
                      <a:pPr marL="457200" marR="0" lvl="0" indent="-457200" algn="l" defTabSz="914400" rtl="0" eaLnBrk="1" fontAlgn="auto" latinLnBrk="0" hangingPunct="1">
                        <a:lnSpc>
                          <a:spcPct val="100000"/>
                        </a:lnSpc>
                        <a:spcBef>
                          <a:spcPts val="600"/>
                        </a:spcBef>
                        <a:spcAft>
                          <a:spcPts val="600"/>
                        </a:spcAft>
                        <a:buClrTx/>
                        <a:buSzTx/>
                        <a:buFont typeface="+mj-lt"/>
                        <a:buAutoNum type="arabicPeriod"/>
                        <a:tabLst/>
                        <a:defRPr/>
                      </a:pPr>
                      <a:r>
                        <a:rPr lang="el-GR" sz="1800" b="1" i="0" kern="1200" dirty="0">
                          <a:solidFill>
                            <a:schemeClr val="bg1">
                              <a:lumMod val="50000"/>
                            </a:schemeClr>
                          </a:solidFill>
                          <a:latin typeface="Myriad Pro" panose="020B0503030403020204" pitchFamily="34" charset="0"/>
                          <a:ea typeface="+mn-ea"/>
                          <a:cs typeface="+mn-cs"/>
                        </a:rPr>
                        <a:t>Παράγουμε Εδώ, </a:t>
                      </a:r>
                      <a:r>
                        <a:rPr lang="el-GR" sz="1800" b="0" i="0" kern="1200" dirty="0">
                          <a:solidFill>
                            <a:schemeClr val="bg1">
                              <a:lumMod val="50000"/>
                            </a:schemeClr>
                          </a:solidFill>
                          <a:latin typeface="Myriad Pro" panose="020B0503030403020204" pitchFamily="34" charset="0"/>
                          <a:ea typeface="+mn-ea"/>
                          <a:cs typeface="+mn-cs"/>
                        </a:rPr>
                        <a:t>50 εκ. ευρώ</a:t>
                      </a:r>
                      <a:endParaRPr lang="en-US" sz="1800" b="0" i="0" kern="1200" dirty="0">
                        <a:solidFill>
                          <a:schemeClr val="bg1">
                            <a:lumMod val="50000"/>
                          </a:schemeClr>
                        </a:solidFill>
                        <a:latin typeface="Myriad Pro" panose="020B0503030403020204" pitchFamily="34" charset="0"/>
                        <a:ea typeface="+mn-ea"/>
                        <a:cs typeface="+mn-cs"/>
                      </a:endParaRPr>
                    </a:p>
                    <a:p>
                      <a:pPr marL="457200" marR="0" lvl="0" indent="-457200" algn="l" rtl="0" eaLnBrk="1" fontAlgn="auto" latinLnBrk="0" hangingPunct="1">
                        <a:lnSpc>
                          <a:spcPct val="100000"/>
                        </a:lnSpc>
                        <a:spcBef>
                          <a:spcPts val="600"/>
                        </a:spcBef>
                        <a:spcAft>
                          <a:spcPts val="600"/>
                        </a:spcAft>
                        <a:buClrTx/>
                        <a:buSzTx/>
                        <a:buFont typeface="+mj-lt"/>
                        <a:buAutoNum type="arabicPeriod"/>
                      </a:pPr>
                      <a:r>
                        <a:rPr lang="el-GR" sz="1800" b="1" i="0" dirty="0">
                          <a:solidFill>
                            <a:schemeClr val="accent1">
                              <a:lumMod val="75000"/>
                            </a:schemeClr>
                          </a:solidFill>
                          <a:latin typeface="Myriad Pro" panose="020B0503030403020204" pitchFamily="34" charset="0"/>
                        </a:rPr>
                        <a:t>Ταμείο Ευρεσιτεχνιών </a:t>
                      </a:r>
                      <a:r>
                        <a:rPr lang="el-GR" sz="1800" b="0" i="0" dirty="0">
                          <a:solidFill>
                            <a:schemeClr val="accent1">
                              <a:lumMod val="75000"/>
                            </a:schemeClr>
                          </a:solidFill>
                          <a:latin typeface="Myriad Pro" panose="020B0503030403020204" pitchFamily="34" charset="0"/>
                        </a:rPr>
                        <a:t>(</a:t>
                      </a:r>
                      <a:r>
                        <a:rPr lang="en-US" sz="1800" b="0" i="0" dirty="0">
                          <a:solidFill>
                            <a:schemeClr val="accent1">
                              <a:lumMod val="75000"/>
                            </a:schemeClr>
                          </a:solidFill>
                          <a:latin typeface="Myriad Pro" panose="020B0503030403020204" pitchFamily="34" charset="0"/>
                        </a:rPr>
                        <a:t>Patent Fund),</a:t>
                      </a:r>
                      <a:r>
                        <a:rPr lang="el-GR" sz="1800" b="0" i="0" dirty="0">
                          <a:solidFill>
                            <a:schemeClr val="accent1">
                              <a:lumMod val="75000"/>
                            </a:schemeClr>
                          </a:solidFill>
                          <a:latin typeface="Myriad Pro" panose="020B0503030403020204" pitchFamily="34" charset="0"/>
                        </a:rPr>
                        <a:t> </a:t>
                      </a:r>
                      <a:r>
                        <a:rPr lang="en-US" sz="1800" b="0" i="0" dirty="0">
                          <a:solidFill>
                            <a:schemeClr val="accent1">
                              <a:lumMod val="75000"/>
                            </a:schemeClr>
                          </a:solidFill>
                          <a:latin typeface="Myriad Pro" panose="020B0503030403020204" pitchFamily="34" charset="0"/>
                        </a:rPr>
                        <a:t>41,4</a:t>
                      </a:r>
                      <a:r>
                        <a:rPr lang="el-GR" sz="1800" b="0" i="0" dirty="0">
                          <a:solidFill>
                            <a:schemeClr val="accent1">
                              <a:lumMod val="75000"/>
                            </a:schemeClr>
                          </a:solidFill>
                          <a:latin typeface="Myriad Pro" panose="020B0503030403020204" pitchFamily="34" charset="0"/>
                        </a:rPr>
                        <a:t>εκ. Ευρώ</a:t>
                      </a:r>
                      <a:r>
                        <a:rPr lang="en-US" sz="1800" b="0" i="0" dirty="0">
                          <a:solidFill>
                            <a:schemeClr val="accent1">
                              <a:lumMod val="75000"/>
                            </a:schemeClr>
                          </a:solidFill>
                          <a:latin typeface="Myriad Pro" panose="020B0503030403020204" pitchFamily="34" charset="0"/>
                        </a:rPr>
                        <a:t> </a:t>
                      </a:r>
                      <a:r>
                        <a:rPr lang="el-GR" sz="1800" b="0" i="0" dirty="0">
                          <a:solidFill>
                            <a:schemeClr val="accent1">
                              <a:lumMod val="75000"/>
                            </a:schemeClr>
                          </a:solidFill>
                          <a:latin typeface="Myriad Pro" panose="020B0503030403020204" pitchFamily="34" charset="0"/>
                        </a:rPr>
                        <a:t> </a:t>
                      </a:r>
                    </a:p>
                    <a:p>
                      <a:pPr marL="457200" marR="0" lvl="0" indent="-457200" algn="l" rtl="0" eaLnBrk="1" fontAlgn="auto" latinLnBrk="0" hangingPunct="1">
                        <a:lnSpc>
                          <a:spcPct val="100000"/>
                        </a:lnSpc>
                        <a:spcBef>
                          <a:spcPts val="600"/>
                        </a:spcBef>
                        <a:spcAft>
                          <a:spcPts val="600"/>
                        </a:spcAft>
                        <a:buClrTx/>
                        <a:buSzTx/>
                        <a:buFont typeface="+mj-lt"/>
                        <a:buAutoNum type="arabicPeriod"/>
                      </a:pPr>
                      <a:r>
                        <a:rPr lang="el-GR" sz="1800" b="1" i="0" dirty="0">
                          <a:solidFill>
                            <a:schemeClr val="accent1">
                              <a:lumMod val="75000"/>
                            </a:schemeClr>
                          </a:solidFill>
                          <a:latin typeface="Myriad Pro" panose="020B0503030403020204" pitchFamily="34" charset="0"/>
                        </a:rPr>
                        <a:t>Συμμετοχή στις Ευρωπαϊκές Συγχρηματοδοτούμενες Συμπράξεις Έρευνας και Καινοτομίας του Ορίζοντα Ευρώπη</a:t>
                      </a:r>
                      <a:r>
                        <a:rPr lang="en-US" sz="1800" b="1" i="0" dirty="0">
                          <a:solidFill>
                            <a:schemeClr val="accent1">
                              <a:lumMod val="75000"/>
                            </a:schemeClr>
                          </a:solidFill>
                          <a:latin typeface="Myriad Pro" panose="020B0503030403020204" pitchFamily="34" charset="0"/>
                        </a:rPr>
                        <a:t> 2021-2027</a:t>
                      </a:r>
                      <a:r>
                        <a:rPr lang="el-GR" sz="1800" b="0" i="0" dirty="0">
                          <a:solidFill>
                            <a:schemeClr val="accent1">
                              <a:lumMod val="75000"/>
                            </a:schemeClr>
                          </a:solidFill>
                          <a:latin typeface="Myriad Pro" panose="020B0503030403020204" pitchFamily="34" charset="0"/>
                        </a:rPr>
                        <a:t>, </a:t>
                      </a:r>
                      <a:r>
                        <a:rPr lang="en-US" sz="1800" b="0" i="0" dirty="0">
                          <a:solidFill>
                            <a:schemeClr val="accent1">
                              <a:lumMod val="75000"/>
                            </a:schemeClr>
                          </a:solidFill>
                          <a:latin typeface="Myriad Pro" panose="020B0503030403020204" pitchFamily="34" charset="0"/>
                        </a:rPr>
                        <a:t>18</a:t>
                      </a:r>
                      <a:r>
                        <a:rPr lang="el-GR" sz="1800" b="0" i="0" dirty="0">
                          <a:solidFill>
                            <a:schemeClr val="accent1">
                              <a:lumMod val="75000"/>
                            </a:schemeClr>
                          </a:solidFill>
                          <a:latin typeface="Myriad Pro" panose="020B0503030403020204" pitchFamily="34" charset="0"/>
                        </a:rPr>
                        <a:t> εκ. ευρώ </a:t>
                      </a:r>
                    </a:p>
                    <a:p>
                      <a:pPr marL="457200" marR="0" lvl="0" indent="-457200" algn="l" rtl="0" eaLnBrk="1" fontAlgn="auto" latinLnBrk="0" hangingPunct="1">
                        <a:lnSpc>
                          <a:spcPct val="100000"/>
                        </a:lnSpc>
                        <a:spcBef>
                          <a:spcPts val="600"/>
                        </a:spcBef>
                        <a:spcAft>
                          <a:spcPts val="600"/>
                        </a:spcAft>
                        <a:buClrTx/>
                        <a:buSzTx/>
                        <a:buFont typeface="+mj-lt"/>
                        <a:buAutoNum type="arabicPeriod"/>
                      </a:pPr>
                      <a:r>
                        <a:rPr lang="el-GR" sz="1800" b="1" i="0" dirty="0">
                          <a:solidFill>
                            <a:schemeClr val="accent1">
                              <a:lumMod val="75000"/>
                            </a:schemeClr>
                          </a:solidFill>
                          <a:latin typeface="Myriad Pro" panose="020B0503030403020204" pitchFamily="34" charset="0"/>
                        </a:rPr>
                        <a:t>Εθνική συγχρηματοδότηση εγκεκριμένων έργων των Ευρωπαϊκών Δράσεων του </a:t>
                      </a:r>
                      <a:r>
                        <a:rPr lang="el-GR" sz="1800" b="1" i="0" dirty="0" err="1">
                          <a:solidFill>
                            <a:schemeClr val="accent1">
                              <a:lumMod val="75000"/>
                            </a:schemeClr>
                          </a:solidFill>
                          <a:latin typeface="Myriad Pro" panose="020B0503030403020204" pitchFamily="34" charset="0"/>
                        </a:rPr>
                        <a:t>Horizon</a:t>
                      </a:r>
                      <a:r>
                        <a:rPr lang="el-GR" sz="1800" b="1" i="0" dirty="0">
                          <a:solidFill>
                            <a:schemeClr val="accent1">
                              <a:lumMod val="75000"/>
                            </a:schemeClr>
                          </a:solidFill>
                          <a:latin typeface="Myriad Pro" panose="020B0503030403020204" pitchFamily="34" charset="0"/>
                        </a:rPr>
                        <a:t> Europe (CHIPS JU 2024, </a:t>
                      </a:r>
                      <a:r>
                        <a:rPr lang="el-GR" sz="1800" b="1" i="0" dirty="0" err="1">
                          <a:solidFill>
                            <a:schemeClr val="accent1">
                              <a:lumMod val="75000"/>
                            </a:schemeClr>
                          </a:solidFill>
                          <a:latin typeface="Myriad Pro" panose="020B0503030403020204" pitchFamily="34" charset="0"/>
                        </a:rPr>
                        <a:t>EuroHPC</a:t>
                      </a:r>
                      <a:r>
                        <a:rPr lang="el-GR" sz="1800" b="1" i="0" dirty="0">
                          <a:solidFill>
                            <a:schemeClr val="accent1">
                              <a:lumMod val="75000"/>
                            </a:schemeClr>
                          </a:solidFill>
                          <a:latin typeface="Myriad Pro" panose="020B0503030403020204" pitchFamily="34" charset="0"/>
                        </a:rPr>
                        <a:t> 2024, </a:t>
                      </a:r>
                      <a:r>
                        <a:rPr lang="el-GR" sz="1800" b="1" i="0" dirty="0" err="1">
                          <a:solidFill>
                            <a:schemeClr val="accent1">
                              <a:lumMod val="75000"/>
                            </a:schemeClr>
                          </a:solidFill>
                          <a:latin typeface="Myriad Pro" panose="020B0503030403020204" pitchFamily="34" charset="0"/>
                        </a:rPr>
                        <a:t>Pilot</a:t>
                      </a:r>
                      <a:r>
                        <a:rPr lang="el-GR" sz="1800" b="1" i="0" dirty="0">
                          <a:solidFill>
                            <a:schemeClr val="accent1">
                              <a:lumMod val="75000"/>
                            </a:schemeClr>
                          </a:solidFill>
                          <a:latin typeface="Myriad Pro" panose="020B0503030403020204" pitchFamily="34" charset="0"/>
                        </a:rPr>
                        <a:t> Line APECS</a:t>
                      </a:r>
                      <a:r>
                        <a:rPr lang="el-GR" sz="1800" b="0" i="0" dirty="0">
                          <a:solidFill>
                            <a:schemeClr val="accent1">
                              <a:lumMod val="75000"/>
                            </a:schemeClr>
                          </a:solidFill>
                          <a:latin typeface="Myriad Pro" panose="020B0503030403020204" pitchFamily="34" charset="0"/>
                        </a:rPr>
                        <a:t>), 12,5 εκ ευρώ</a:t>
                      </a:r>
                      <a:endParaRPr lang="en-US" sz="1800" b="0" i="0" dirty="0">
                        <a:solidFill>
                          <a:schemeClr val="accent1">
                            <a:lumMod val="75000"/>
                          </a:schemeClr>
                        </a:solidFill>
                        <a:latin typeface="Myriad Pro" panose="020B0503030403020204" pitchFamily="34" charset="0"/>
                      </a:endParaRPr>
                    </a:p>
                    <a:p>
                      <a:pPr marL="457200" marR="0" lvl="0" indent="-457200" algn="l" rtl="0" eaLnBrk="1" fontAlgn="auto" latinLnBrk="0" hangingPunct="1">
                        <a:lnSpc>
                          <a:spcPct val="100000"/>
                        </a:lnSpc>
                        <a:spcBef>
                          <a:spcPts val="600"/>
                        </a:spcBef>
                        <a:spcAft>
                          <a:spcPts val="600"/>
                        </a:spcAft>
                        <a:buClrTx/>
                        <a:buSzTx/>
                        <a:buFont typeface="+mj-lt"/>
                        <a:buAutoNum type="arabicPeriod"/>
                      </a:pPr>
                      <a:r>
                        <a:rPr lang="el-GR" sz="1800" b="1" i="0" dirty="0">
                          <a:solidFill>
                            <a:schemeClr val="accent1">
                              <a:lumMod val="75000"/>
                            </a:schemeClr>
                          </a:solidFill>
                          <a:latin typeface="Myriad Pro" panose="020B0503030403020204" pitchFamily="34" charset="0"/>
                        </a:rPr>
                        <a:t>Κέντρα Ικανοτήτων</a:t>
                      </a:r>
                      <a:r>
                        <a:rPr lang="el-GR" sz="1800" b="0" i="0" dirty="0">
                          <a:solidFill>
                            <a:schemeClr val="accent1">
                              <a:lumMod val="75000"/>
                            </a:schemeClr>
                          </a:solidFill>
                          <a:latin typeface="Myriad Pro" panose="020B0503030403020204" pitchFamily="34" charset="0"/>
                        </a:rPr>
                        <a:t>, 20 εκ. ευρώ</a:t>
                      </a:r>
                    </a:p>
                    <a:p>
                      <a:pPr marL="457200" marR="0" lvl="0" indent="-457200" algn="l" rtl="0" eaLnBrk="1" fontAlgn="auto" latinLnBrk="0" hangingPunct="1">
                        <a:lnSpc>
                          <a:spcPct val="100000"/>
                        </a:lnSpc>
                        <a:spcBef>
                          <a:spcPts val="600"/>
                        </a:spcBef>
                        <a:spcAft>
                          <a:spcPts val="600"/>
                        </a:spcAft>
                        <a:buClrTx/>
                        <a:buSzTx/>
                        <a:buFont typeface="+mj-lt"/>
                        <a:buAutoNum type="arabicPeriod"/>
                      </a:pPr>
                      <a:r>
                        <a:rPr lang="el-GR" sz="1800" b="1" i="0" dirty="0">
                          <a:solidFill>
                            <a:schemeClr val="accent1">
                              <a:lumMod val="75000"/>
                            </a:schemeClr>
                          </a:solidFill>
                          <a:latin typeface="Myriad Pro" panose="020B0503030403020204" pitchFamily="34" charset="0"/>
                        </a:rPr>
                        <a:t>Ενίσχυση ερευνητικών υποδομών </a:t>
                      </a:r>
                      <a:r>
                        <a:rPr lang="el-GR" sz="1800" b="0" i="0" dirty="0">
                          <a:solidFill>
                            <a:schemeClr val="accent1">
                              <a:lumMod val="75000"/>
                            </a:schemeClr>
                          </a:solidFill>
                          <a:latin typeface="Myriad Pro" panose="020B0503030403020204" pitchFamily="34" charset="0"/>
                        </a:rPr>
                        <a:t>, 120 εκ. ευρώ</a:t>
                      </a:r>
                    </a:p>
                    <a:p>
                      <a:pPr marL="0" marR="0" lvl="0" indent="0" algn="l" rtl="0" eaLnBrk="1" fontAlgn="auto" latinLnBrk="0" hangingPunct="1">
                        <a:lnSpc>
                          <a:spcPct val="100000"/>
                        </a:lnSpc>
                        <a:spcBef>
                          <a:spcPts val="600"/>
                        </a:spcBef>
                        <a:spcAft>
                          <a:spcPts val="600"/>
                        </a:spcAft>
                        <a:buClrTx/>
                        <a:buSzTx/>
                        <a:buFont typeface="+mj-lt"/>
                        <a:buNone/>
                      </a:pPr>
                      <a:endParaRPr lang="el-GR" sz="1800" b="0" i="0" dirty="0">
                        <a:solidFill>
                          <a:schemeClr val="accent1">
                            <a:lumMod val="75000"/>
                          </a:schemeClr>
                        </a:solidFill>
                        <a:latin typeface="Myriad Pro" panose="020B0503030403020204" pitchFamily="34" charset="0"/>
                      </a:endParaRPr>
                    </a:p>
                  </a:txBody>
                  <a:tcPr marL="45720" marR="45720" marT="22860" marB="22860">
                    <a:lnL>
                      <a:noFill/>
                    </a:lnL>
                    <a:lnR>
                      <a:noFill/>
                    </a:lnR>
                    <a:lnT w="381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0"/>
                      </a:schemeClr>
                    </a:solidFill>
                  </a:tcPr>
                </a:tc>
                <a:extLst>
                  <a:ext uri="{0D108BD9-81ED-4DB2-BD59-A6C34878D82A}">
                    <a16:rowId xmlns:a16="http://schemas.microsoft.com/office/drawing/2014/main" val="4100091931"/>
                  </a:ext>
                </a:extLst>
              </a:tr>
            </a:tbl>
          </a:graphicData>
        </a:graphic>
      </p:graphicFrame>
      <p:graphicFrame>
        <p:nvGraphicFramePr>
          <p:cNvPr id="11" name="Πίνακας 2">
            <a:extLst>
              <a:ext uri="{FF2B5EF4-FFF2-40B4-BE49-F238E27FC236}">
                <a16:creationId xmlns:a16="http://schemas.microsoft.com/office/drawing/2014/main" id="{03D0A66A-88AA-FE62-4C26-6BDCDBB998AC}"/>
              </a:ext>
            </a:extLst>
          </p:cNvPr>
          <p:cNvGraphicFramePr>
            <a:graphicFrameLocks noGrp="1"/>
          </p:cNvGraphicFramePr>
          <p:nvPr>
            <p:extLst>
              <p:ext uri="{D42A27DB-BD31-4B8C-83A1-F6EECF244321}">
                <p14:modId xmlns:p14="http://schemas.microsoft.com/office/powerpoint/2010/main" val="1234540949"/>
              </p:ext>
            </p:extLst>
          </p:nvPr>
        </p:nvGraphicFramePr>
        <p:xfrm>
          <a:off x="1633209" y="2736105"/>
          <a:ext cx="5895541" cy="6705600"/>
        </p:xfrm>
        <a:graphic>
          <a:graphicData uri="http://schemas.openxmlformats.org/drawingml/2006/table">
            <a:tbl>
              <a:tblPr bandRow="1">
                <a:tableStyleId>{C083E6E3-FA7D-4D7B-A595-EF9225AFEA82}</a:tableStyleId>
              </a:tblPr>
              <a:tblGrid>
                <a:gridCol w="5895541">
                  <a:extLst>
                    <a:ext uri="{9D8B030D-6E8A-4147-A177-3AD203B41FA5}">
                      <a16:colId xmlns:a16="http://schemas.microsoft.com/office/drawing/2014/main" val="1996994132"/>
                    </a:ext>
                  </a:extLst>
                </a:gridCol>
              </a:tblGrid>
              <a:tr h="5384648">
                <a:tc>
                  <a:txBody>
                    <a:bodyPr/>
                    <a:lstStyle/>
                    <a:p>
                      <a:pPr marL="0" marR="0" lvl="0" indent="0" algn="ctr" defTabSz="1818010" rtl="0" eaLnBrk="1" fontAlgn="auto" latinLnBrk="0" hangingPunct="1">
                        <a:lnSpc>
                          <a:spcPct val="100000"/>
                        </a:lnSpc>
                        <a:spcBef>
                          <a:spcPts val="300"/>
                        </a:spcBef>
                        <a:spcAft>
                          <a:spcPts val="1200"/>
                        </a:spcAft>
                        <a:buClrTx/>
                        <a:buSzTx/>
                        <a:buFont typeface="+mj-lt"/>
                        <a:buNone/>
                        <a:tabLst/>
                        <a:defRPr/>
                      </a:pPr>
                      <a:r>
                        <a:rPr lang="el-GR" sz="2800" b="1" i="0" dirty="0">
                          <a:solidFill>
                            <a:schemeClr val="bg1"/>
                          </a:solidFill>
                          <a:latin typeface="Myriad Pro" panose="020B0503030403020204" pitchFamily="34" charset="0"/>
                        </a:rPr>
                        <a:t>2023</a:t>
                      </a:r>
                    </a:p>
                    <a:p>
                      <a:pPr marL="361950" marR="0" lvl="0" indent="-361950" algn="l" defTabSz="1818010" rtl="0" eaLnBrk="1" fontAlgn="auto" latinLnBrk="0" hangingPunct="1">
                        <a:lnSpc>
                          <a:spcPct val="100000"/>
                        </a:lnSpc>
                        <a:spcBef>
                          <a:spcPts val="600"/>
                        </a:spcBef>
                        <a:spcAft>
                          <a:spcPts val="600"/>
                        </a:spcAft>
                        <a:buClrTx/>
                        <a:buSzTx/>
                        <a:buFont typeface="+mj-lt"/>
                        <a:buAutoNum type="arabicPeriod"/>
                        <a:tabLst/>
                        <a:defRPr/>
                      </a:pPr>
                      <a:r>
                        <a:rPr lang="el-GR" sz="1800" b="1" i="0" dirty="0">
                          <a:solidFill>
                            <a:schemeClr val="accent1">
                              <a:lumMod val="75000"/>
                            </a:schemeClr>
                          </a:solidFill>
                          <a:latin typeface="Myriad Pro" panose="020B0503030403020204" pitchFamily="34" charset="0"/>
                        </a:rPr>
                        <a:t>Ανάπτυξη καινοτομιών στον τομέα των μπαταριών </a:t>
                      </a:r>
                      <a:r>
                        <a:rPr lang="el-GR" sz="1800" b="1" i="0" dirty="0" err="1">
                          <a:solidFill>
                            <a:schemeClr val="accent1">
                              <a:lumMod val="75000"/>
                            </a:schemeClr>
                          </a:solidFill>
                          <a:latin typeface="Myriad Pro" panose="020B0503030403020204" pitchFamily="34" charset="0"/>
                        </a:rPr>
                        <a:t>λιθίου</a:t>
                      </a:r>
                      <a:r>
                        <a:rPr lang="el-GR" sz="1800" b="1" i="0" dirty="0">
                          <a:solidFill>
                            <a:schemeClr val="accent1">
                              <a:lumMod val="75000"/>
                            </a:schemeClr>
                          </a:solidFill>
                          <a:latin typeface="Myriad Pro" panose="020B0503030403020204" pitchFamily="34" charset="0"/>
                        </a:rPr>
                        <a:t> για τον κλάδο της αποθήκευσης ενέργειας</a:t>
                      </a:r>
                      <a:r>
                        <a:rPr lang="el-GR" sz="1800" b="0" i="0" dirty="0">
                          <a:solidFill>
                            <a:schemeClr val="accent1">
                              <a:lumMod val="75000"/>
                            </a:schemeClr>
                          </a:solidFill>
                          <a:latin typeface="Myriad Pro" panose="020B0503030403020204" pitchFamily="34" charset="0"/>
                        </a:rPr>
                        <a:t>, 49,9 εκ. ευρώ </a:t>
                      </a:r>
                    </a:p>
                    <a:p>
                      <a:pPr marL="361950" marR="0" lvl="0" indent="-361950" algn="l" defTabSz="1818010" rtl="0" eaLnBrk="1" fontAlgn="auto" latinLnBrk="0" hangingPunct="1">
                        <a:lnSpc>
                          <a:spcPct val="100000"/>
                        </a:lnSpc>
                        <a:spcBef>
                          <a:spcPts val="600"/>
                        </a:spcBef>
                        <a:spcAft>
                          <a:spcPts val="600"/>
                        </a:spcAft>
                        <a:buClrTx/>
                        <a:buSzTx/>
                        <a:buFont typeface="+mj-lt"/>
                        <a:buAutoNum type="arabicPeriod"/>
                        <a:tabLst/>
                        <a:defRPr/>
                      </a:pPr>
                      <a:r>
                        <a:rPr lang="el-GR" sz="1800" b="1" i="0" dirty="0">
                          <a:solidFill>
                            <a:srgbClr val="19BEDE"/>
                          </a:solidFill>
                          <a:latin typeface="Myriad Pro" panose="020B0503030403020204" pitchFamily="34" charset="0"/>
                        </a:rPr>
                        <a:t>Ανάπτυξη Δικτύου των Ευρωπαϊκών Κόμβων Ψηφιακής Καινοτομίας  που χρηματοδοτούνται από το Πρόγραμμα «Ψηφιακή Ευρώπη» </a:t>
                      </a:r>
                      <a:r>
                        <a:rPr lang="el-GR" sz="1800" b="0" i="0" dirty="0">
                          <a:solidFill>
                            <a:srgbClr val="19BEDE"/>
                          </a:solidFill>
                          <a:latin typeface="Myriad Pro" panose="020B0503030403020204" pitchFamily="34" charset="0"/>
                        </a:rPr>
                        <a:t>, 10,3 εκ ευρώ </a:t>
                      </a:r>
                    </a:p>
                    <a:p>
                      <a:pPr marL="361950" marR="0" lvl="0" indent="-361950" algn="l" defTabSz="1818010" rtl="0" eaLnBrk="1" fontAlgn="auto" latinLnBrk="0" hangingPunct="1">
                        <a:lnSpc>
                          <a:spcPct val="100000"/>
                        </a:lnSpc>
                        <a:spcBef>
                          <a:spcPts val="600"/>
                        </a:spcBef>
                        <a:spcAft>
                          <a:spcPts val="600"/>
                        </a:spcAft>
                        <a:buClrTx/>
                        <a:buSzTx/>
                        <a:buFont typeface="+mj-lt"/>
                        <a:buAutoNum type="arabicPeriod"/>
                        <a:tabLst/>
                        <a:defRPr/>
                      </a:pPr>
                      <a:r>
                        <a:rPr lang="el-GR" sz="1800" b="1" i="0" dirty="0">
                          <a:solidFill>
                            <a:srgbClr val="19BEDE"/>
                          </a:solidFill>
                          <a:latin typeface="Myriad Pro" panose="020B0503030403020204" pitchFamily="34" charset="0"/>
                        </a:rPr>
                        <a:t>Ανάπτυξη Δικτύου των Ευρωπαϊκών Κόμβων Ψηφιακής Καινοτομίας  που έχουν λάβει Σφραγίδα Αριστείας από το Πρόγραμμα «Ψηφιακή Ευρώπη», </a:t>
                      </a:r>
                      <a:r>
                        <a:rPr lang="el-GR" sz="1800" b="0" i="0" dirty="0">
                          <a:solidFill>
                            <a:srgbClr val="19BEDE"/>
                          </a:solidFill>
                          <a:latin typeface="Myriad Pro" panose="020B0503030403020204" pitchFamily="34" charset="0"/>
                        </a:rPr>
                        <a:t>13,1 εκ ευρώ</a:t>
                      </a:r>
                    </a:p>
                    <a:p>
                      <a:pPr marL="361950" marR="0" lvl="0" indent="-361950" algn="l" defTabSz="1818010" rtl="0" eaLnBrk="1" fontAlgn="auto" latinLnBrk="0" hangingPunct="1">
                        <a:lnSpc>
                          <a:spcPct val="100000"/>
                        </a:lnSpc>
                        <a:spcBef>
                          <a:spcPts val="600"/>
                        </a:spcBef>
                        <a:spcAft>
                          <a:spcPts val="600"/>
                        </a:spcAft>
                        <a:buClrTx/>
                        <a:buSzTx/>
                        <a:buFont typeface="+mj-lt"/>
                        <a:buAutoNum type="arabicPeriod"/>
                        <a:tabLst/>
                        <a:defRPr/>
                      </a:pPr>
                      <a:r>
                        <a:rPr lang="el-GR" sz="1800" b="1" i="0" dirty="0">
                          <a:solidFill>
                            <a:schemeClr val="bg1">
                              <a:lumMod val="50000"/>
                            </a:schemeClr>
                          </a:solidFill>
                          <a:latin typeface="Myriad Pro" panose="020B0503030403020204" pitchFamily="34" charset="0"/>
                        </a:rPr>
                        <a:t>Πράσινος Μετασχηματισμός ΜμΕ</a:t>
                      </a:r>
                      <a:r>
                        <a:rPr lang="en-US" sz="1800" b="1" i="0" dirty="0">
                          <a:solidFill>
                            <a:schemeClr val="bg1">
                              <a:lumMod val="50000"/>
                            </a:schemeClr>
                          </a:solidFill>
                          <a:latin typeface="Myriad Pro" panose="020B0503030403020204" pitchFamily="34" charset="0"/>
                        </a:rPr>
                        <a:t> </a:t>
                      </a:r>
                      <a:r>
                        <a:rPr lang="el-GR" sz="1800" b="0" i="0" dirty="0">
                          <a:solidFill>
                            <a:schemeClr val="bg1">
                              <a:lumMod val="50000"/>
                            </a:schemeClr>
                          </a:solidFill>
                          <a:latin typeface="Myriad Pro" panose="020B0503030403020204" pitchFamily="34" charset="0"/>
                        </a:rPr>
                        <a:t>, 300 εκ. ευρώ </a:t>
                      </a:r>
                    </a:p>
                    <a:p>
                      <a:pPr marL="361950" marR="0" lvl="0" indent="-361950" algn="l" defTabSz="1818010" rtl="0" eaLnBrk="1" fontAlgn="auto" latinLnBrk="0" hangingPunct="1">
                        <a:lnSpc>
                          <a:spcPct val="100000"/>
                        </a:lnSpc>
                        <a:spcBef>
                          <a:spcPts val="600"/>
                        </a:spcBef>
                        <a:spcAft>
                          <a:spcPts val="600"/>
                        </a:spcAft>
                        <a:buClrTx/>
                        <a:buSzTx/>
                        <a:buFont typeface="+mj-lt"/>
                        <a:buAutoNum type="arabicPeriod"/>
                        <a:tabLst/>
                        <a:defRPr/>
                      </a:pPr>
                      <a:r>
                        <a:rPr lang="el-GR" sz="1800" b="1" i="0" dirty="0">
                          <a:solidFill>
                            <a:schemeClr val="bg1">
                              <a:lumMod val="50000"/>
                            </a:schemeClr>
                          </a:solidFill>
                          <a:latin typeface="Myriad Pro" panose="020B0503030403020204" pitchFamily="34" charset="0"/>
                        </a:rPr>
                        <a:t>Πράσινη Παραγωγική Επένδυση ΜμΕ</a:t>
                      </a:r>
                      <a:r>
                        <a:rPr lang="el-GR" sz="1800" b="0" i="0" dirty="0">
                          <a:solidFill>
                            <a:schemeClr val="bg1">
                              <a:lumMod val="50000"/>
                            </a:schemeClr>
                          </a:solidFill>
                          <a:latin typeface="Myriad Pro" panose="020B0503030403020204" pitchFamily="34" charset="0"/>
                        </a:rPr>
                        <a:t>,</a:t>
                      </a:r>
                      <a:r>
                        <a:rPr lang="en-US" sz="1800" b="0" i="0" dirty="0">
                          <a:solidFill>
                            <a:schemeClr val="bg1">
                              <a:lumMod val="50000"/>
                            </a:schemeClr>
                          </a:solidFill>
                          <a:latin typeface="Myriad Pro" panose="020B0503030403020204" pitchFamily="34" charset="0"/>
                        </a:rPr>
                        <a:t> </a:t>
                      </a:r>
                      <a:r>
                        <a:rPr lang="el-GR" sz="1800" b="0" i="0" dirty="0">
                          <a:solidFill>
                            <a:schemeClr val="bg1">
                              <a:lumMod val="50000"/>
                            </a:schemeClr>
                          </a:solidFill>
                          <a:latin typeface="Myriad Pro" panose="020B0503030403020204" pitchFamily="34" charset="0"/>
                        </a:rPr>
                        <a:t>400 εκ. ευρώ </a:t>
                      </a:r>
                      <a:endParaRPr lang="en-US" sz="1800" b="0" i="0" dirty="0">
                        <a:solidFill>
                          <a:schemeClr val="bg1">
                            <a:lumMod val="50000"/>
                          </a:schemeClr>
                        </a:solidFill>
                        <a:latin typeface="Myriad Pro" panose="020B0503030403020204" pitchFamily="34" charset="0"/>
                      </a:endParaRPr>
                    </a:p>
                    <a:p>
                      <a:pPr marL="361950" marR="0" lvl="0" indent="-361950" algn="l" defTabSz="1818010" rtl="0" eaLnBrk="1" fontAlgn="auto" latinLnBrk="0" hangingPunct="1">
                        <a:lnSpc>
                          <a:spcPct val="100000"/>
                        </a:lnSpc>
                        <a:spcBef>
                          <a:spcPts val="600"/>
                        </a:spcBef>
                        <a:spcAft>
                          <a:spcPts val="600"/>
                        </a:spcAft>
                        <a:buClrTx/>
                        <a:buSzTx/>
                        <a:buFont typeface="+mj-lt"/>
                        <a:buAutoNum type="arabicPeriod"/>
                        <a:tabLst/>
                        <a:defRPr/>
                      </a:pPr>
                      <a:r>
                        <a:rPr lang="el-GR" sz="1800" b="1" i="0" dirty="0">
                          <a:solidFill>
                            <a:schemeClr val="bg1">
                              <a:lumMod val="50000"/>
                            </a:schemeClr>
                          </a:solidFill>
                          <a:latin typeface="Myriad Pro" panose="020B0503030403020204" pitchFamily="34" charset="0"/>
                        </a:rPr>
                        <a:t>Ενίσχυση της Ίδρυσης και Λειτουργίας Νέων Μικρομεσαίων Τουριστικών Επιχειρήσεων</a:t>
                      </a:r>
                      <a:r>
                        <a:rPr lang="en-US" sz="1800" b="0" i="0" dirty="0">
                          <a:solidFill>
                            <a:schemeClr val="bg1">
                              <a:lumMod val="50000"/>
                            </a:schemeClr>
                          </a:solidFill>
                          <a:latin typeface="Myriad Pro" panose="020B0503030403020204" pitchFamily="34" charset="0"/>
                        </a:rPr>
                        <a:t> </a:t>
                      </a:r>
                      <a:r>
                        <a:rPr lang="el-GR" sz="1800" b="0" i="0" dirty="0">
                          <a:solidFill>
                            <a:schemeClr val="bg1">
                              <a:lumMod val="50000"/>
                            </a:schemeClr>
                          </a:solidFill>
                          <a:latin typeface="Myriad Pro" panose="020B0503030403020204" pitchFamily="34" charset="0"/>
                        </a:rPr>
                        <a:t>, </a:t>
                      </a:r>
                      <a:r>
                        <a:rPr lang="en-US" sz="1800" b="0" i="0" dirty="0">
                          <a:solidFill>
                            <a:schemeClr val="bg1">
                              <a:lumMod val="50000"/>
                            </a:schemeClr>
                          </a:solidFill>
                          <a:latin typeface="Myriad Pro" panose="020B0503030403020204" pitchFamily="34" charset="0"/>
                        </a:rPr>
                        <a:t>250 </a:t>
                      </a:r>
                      <a:r>
                        <a:rPr lang="el-GR" sz="1800" b="0" i="0" dirty="0">
                          <a:solidFill>
                            <a:schemeClr val="bg1">
                              <a:lumMod val="50000"/>
                            </a:schemeClr>
                          </a:solidFill>
                          <a:latin typeface="Myriad Pro" panose="020B0503030403020204" pitchFamily="34" charset="0"/>
                        </a:rPr>
                        <a:t>εκ. ευρώ</a:t>
                      </a:r>
                      <a:r>
                        <a:rPr lang="en-US" sz="1800" b="0" i="0" dirty="0">
                          <a:solidFill>
                            <a:schemeClr val="bg1">
                              <a:lumMod val="50000"/>
                            </a:schemeClr>
                          </a:solidFill>
                          <a:latin typeface="Myriad Pro" panose="020B0503030403020204" pitchFamily="34" charset="0"/>
                        </a:rPr>
                        <a:t> </a:t>
                      </a:r>
                    </a:p>
                    <a:p>
                      <a:pPr marL="361950" marR="0" lvl="0" indent="-361950" algn="l" defTabSz="1818010" rtl="0" eaLnBrk="1" fontAlgn="auto" latinLnBrk="0" hangingPunct="1">
                        <a:lnSpc>
                          <a:spcPct val="100000"/>
                        </a:lnSpc>
                        <a:spcBef>
                          <a:spcPts val="600"/>
                        </a:spcBef>
                        <a:spcAft>
                          <a:spcPts val="600"/>
                        </a:spcAft>
                        <a:buClrTx/>
                        <a:buSzTx/>
                        <a:buFont typeface="+mj-lt"/>
                        <a:buAutoNum type="arabicPeriod"/>
                        <a:tabLst/>
                        <a:defRPr/>
                      </a:pPr>
                      <a:r>
                        <a:rPr lang="el-GR" sz="1800" b="1" i="0" dirty="0">
                          <a:solidFill>
                            <a:schemeClr val="bg1">
                              <a:lumMod val="50000"/>
                            </a:schemeClr>
                          </a:solidFill>
                          <a:latin typeface="Myriad Pro" panose="020B0503030403020204" pitchFamily="34" charset="0"/>
                        </a:rPr>
                        <a:t>Ενίσχυση της Ίδρυσης και Λειτουργίας Νέων Μικρομεσαίων Επιχειρήσεων</a:t>
                      </a:r>
                      <a:r>
                        <a:rPr lang="en-US" sz="1800" b="1" i="0" dirty="0">
                          <a:solidFill>
                            <a:schemeClr val="bg1">
                              <a:lumMod val="50000"/>
                            </a:schemeClr>
                          </a:solidFill>
                          <a:latin typeface="Myriad Pro" panose="020B0503030403020204" pitchFamily="34" charset="0"/>
                        </a:rPr>
                        <a:t> </a:t>
                      </a:r>
                      <a:r>
                        <a:rPr lang="el-GR" sz="1800" b="0" i="0" dirty="0">
                          <a:solidFill>
                            <a:schemeClr val="bg1">
                              <a:lumMod val="50000"/>
                            </a:schemeClr>
                          </a:solidFill>
                          <a:latin typeface="Myriad Pro" panose="020B0503030403020204" pitchFamily="34" charset="0"/>
                        </a:rPr>
                        <a:t>, </a:t>
                      </a:r>
                      <a:r>
                        <a:rPr lang="en-US" sz="1800" b="0" i="0" dirty="0">
                          <a:solidFill>
                            <a:schemeClr val="bg1">
                              <a:lumMod val="50000"/>
                            </a:schemeClr>
                          </a:solidFill>
                          <a:latin typeface="Myriad Pro" panose="020B0503030403020204" pitchFamily="34" charset="0"/>
                        </a:rPr>
                        <a:t>19</a:t>
                      </a:r>
                      <a:r>
                        <a:rPr lang="el-GR" sz="1800" b="0" i="0" dirty="0">
                          <a:solidFill>
                            <a:schemeClr val="bg1">
                              <a:lumMod val="50000"/>
                            </a:schemeClr>
                          </a:solidFill>
                          <a:latin typeface="Myriad Pro" panose="020B0503030403020204" pitchFamily="34" charset="0"/>
                        </a:rPr>
                        <a:t>0 εκ. ευρώ</a:t>
                      </a:r>
                      <a:r>
                        <a:rPr lang="en-US" sz="1800" b="0" i="0" dirty="0">
                          <a:solidFill>
                            <a:schemeClr val="bg1">
                              <a:lumMod val="50000"/>
                            </a:schemeClr>
                          </a:solidFill>
                          <a:latin typeface="Myriad Pro" panose="020B0503030403020204" pitchFamily="34" charset="0"/>
                        </a:rPr>
                        <a:t> </a:t>
                      </a:r>
                      <a:endParaRPr lang="el-GR" sz="1800" b="0" i="0" dirty="0">
                        <a:solidFill>
                          <a:schemeClr val="bg1">
                            <a:lumMod val="50000"/>
                          </a:schemeClr>
                        </a:solidFill>
                        <a:latin typeface="Myriad Pro" panose="020B0503030403020204" pitchFamily="34" charset="0"/>
                      </a:endParaRPr>
                    </a:p>
                    <a:p>
                      <a:pPr marL="514350" marR="0" lvl="0" indent="-514350" algn="l" rtl="0" eaLnBrk="1" fontAlgn="auto" latinLnBrk="0" hangingPunct="1">
                        <a:lnSpc>
                          <a:spcPct val="100000"/>
                        </a:lnSpc>
                        <a:spcBef>
                          <a:spcPts val="600"/>
                        </a:spcBef>
                        <a:spcAft>
                          <a:spcPts val="1200"/>
                        </a:spcAft>
                        <a:buClrTx/>
                        <a:buSzTx/>
                        <a:buFont typeface="+mj-lt"/>
                        <a:buAutoNum type="arabicPeriod"/>
                      </a:pPr>
                      <a:endParaRPr lang="en-US" sz="1800" b="0" i="0" dirty="0">
                        <a:solidFill>
                          <a:schemeClr val="accent1">
                            <a:lumMod val="75000"/>
                          </a:schemeClr>
                        </a:solidFill>
                        <a:latin typeface="Myriad Pro" panose="020B0503030403020204" pitchFamily="34" charset="0"/>
                      </a:endParaRPr>
                    </a:p>
                  </a:txBody>
                  <a:tcPr marL="45720" marR="45720" marT="22860" marB="22860">
                    <a:lnL>
                      <a:noFill/>
                    </a:lnL>
                    <a:lnR>
                      <a:noFill/>
                    </a:lnR>
                    <a:lnT w="381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0"/>
                      </a:schemeClr>
                    </a:solidFill>
                  </a:tcPr>
                </a:tc>
                <a:extLst>
                  <a:ext uri="{0D108BD9-81ED-4DB2-BD59-A6C34878D82A}">
                    <a16:rowId xmlns:a16="http://schemas.microsoft.com/office/drawing/2014/main" val="4100091931"/>
                  </a:ext>
                </a:extLst>
              </a:tr>
            </a:tbl>
          </a:graphicData>
        </a:graphic>
      </p:graphicFrame>
      <p:graphicFrame>
        <p:nvGraphicFramePr>
          <p:cNvPr id="12" name="Πίνακας 2">
            <a:extLst>
              <a:ext uri="{FF2B5EF4-FFF2-40B4-BE49-F238E27FC236}">
                <a16:creationId xmlns:a16="http://schemas.microsoft.com/office/drawing/2014/main" id="{769AC8A9-3C9E-D71D-43A5-2D526E606143}"/>
              </a:ext>
            </a:extLst>
          </p:cNvPr>
          <p:cNvGraphicFramePr>
            <a:graphicFrameLocks noGrp="1"/>
          </p:cNvGraphicFramePr>
          <p:nvPr>
            <p:extLst>
              <p:ext uri="{D42A27DB-BD31-4B8C-83A1-F6EECF244321}">
                <p14:modId xmlns:p14="http://schemas.microsoft.com/office/powerpoint/2010/main" val="3694313047"/>
              </p:ext>
            </p:extLst>
          </p:nvPr>
        </p:nvGraphicFramePr>
        <p:xfrm>
          <a:off x="8656465" y="2731876"/>
          <a:ext cx="6268144" cy="5608320"/>
        </p:xfrm>
        <a:graphic>
          <a:graphicData uri="http://schemas.openxmlformats.org/drawingml/2006/table">
            <a:tbl>
              <a:tblPr bandRow="1">
                <a:tableStyleId>{C083E6E3-FA7D-4D7B-A595-EF9225AFEA82}</a:tableStyleId>
              </a:tblPr>
              <a:tblGrid>
                <a:gridCol w="6268144">
                  <a:extLst>
                    <a:ext uri="{9D8B030D-6E8A-4147-A177-3AD203B41FA5}">
                      <a16:colId xmlns:a16="http://schemas.microsoft.com/office/drawing/2014/main" val="1996994132"/>
                    </a:ext>
                  </a:extLst>
                </a:gridCol>
              </a:tblGrid>
              <a:tr h="4415831">
                <a:tc>
                  <a:txBody>
                    <a:bodyPr/>
                    <a:lstStyle/>
                    <a:p>
                      <a:pPr marL="177800" marR="0" lvl="0" indent="-177800" algn="ctr" defTabSz="1818010" rtl="0" eaLnBrk="1" fontAlgn="auto" latinLnBrk="0" hangingPunct="1">
                        <a:lnSpc>
                          <a:spcPct val="100000"/>
                        </a:lnSpc>
                        <a:spcBef>
                          <a:spcPts val="300"/>
                        </a:spcBef>
                        <a:spcAft>
                          <a:spcPts val="1200"/>
                        </a:spcAft>
                        <a:buClrTx/>
                        <a:buSzTx/>
                        <a:buFont typeface="+mj-lt"/>
                        <a:buNone/>
                        <a:tabLst/>
                        <a:defRPr/>
                      </a:pPr>
                      <a:r>
                        <a:rPr lang="el-GR" sz="2800" b="1" i="0" kern="1200" dirty="0">
                          <a:solidFill>
                            <a:schemeClr val="bg1"/>
                          </a:solidFill>
                          <a:latin typeface="Myriad Pro" panose="020B0503030403020204" pitchFamily="34" charset="0"/>
                          <a:ea typeface="+mn-ea"/>
                          <a:cs typeface="+mn-cs"/>
                        </a:rPr>
                        <a:t>2024</a:t>
                      </a:r>
                    </a:p>
                    <a:p>
                      <a:pPr marL="457200" marR="0" lvl="0" indent="-361950" algn="l" defTabSz="1818010" rtl="0" eaLnBrk="1" fontAlgn="auto" latinLnBrk="0" hangingPunct="1">
                        <a:lnSpc>
                          <a:spcPct val="100000"/>
                        </a:lnSpc>
                        <a:spcBef>
                          <a:spcPts val="600"/>
                        </a:spcBef>
                        <a:spcAft>
                          <a:spcPts val="600"/>
                        </a:spcAft>
                        <a:buClrTx/>
                        <a:buSzTx/>
                        <a:buFont typeface="+mj-lt"/>
                        <a:buAutoNum type="arabicPeriod"/>
                        <a:tabLst/>
                        <a:defRPr/>
                      </a:pPr>
                      <a:r>
                        <a:rPr lang="el-GR" sz="1800" b="1" i="0" kern="1200" dirty="0">
                          <a:solidFill>
                            <a:schemeClr val="accent1">
                              <a:lumMod val="75000"/>
                            </a:schemeClr>
                          </a:solidFill>
                          <a:latin typeface="Myriad Pro" panose="020B0503030403020204" pitchFamily="34" charset="0"/>
                          <a:ea typeface="+mn-ea"/>
                          <a:cs typeface="+mn-cs"/>
                        </a:rPr>
                        <a:t>Ταμείο</a:t>
                      </a:r>
                      <a:r>
                        <a:rPr lang="el-GR" sz="1800" b="1" i="0" dirty="0">
                          <a:solidFill>
                            <a:schemeClr val="accent1">
                              <a:lumMod val="75000"/>
                            </a:schemeClr>
                          </a:solidFill>
                          <a:latin typeface="Myriad Pro" panose="020B0503030403020204" pitchFamily="34" charset="0"/>
                        </a:rPr>
                        <a:t> Επιχειρηματικών Συμμετοχών ΙΙ  </a:t>
                      </a:r>
                      <a:r>
                        <a:rPr lang="en-US" sz="1800" b="0" i="0" dirty="0">
                          <a:solidFill>
                            <a:schemeClr val="accent1">
                              <a:lumMod val="75000"/>
                            </a:schemeClr>
                          </a:solidFill>
                          <a:latin typeface="Myriad Pro" panose="020B0503030403020204" pitchFamily="34" charset="0"/>
                        </a:rPr>
                        <a:t>(</a:t>
                      </a:r>
                      <a:r>
                        <a:rPr lang="el-GR" sz="1800" b="0" i="0" dirty="0">
                          <a:solidFill>
                            <a:schemeClr val="accent1">
                              <a:lumMod val="75000"/>
                            </a:schemeClr>
                          </a:solidFill>
                          <a:latin typeface="Myriad Pro" panose="020B0503030403020204" pitchFamily="34" charset="0"/>
                        </a:rPr>
                        <a:t>EQUIFUND II</a:t>
                      </a:r>
                      <a:r>
                        <a:rPr lang="en-US" sz="1800" b="0" i="0" dirty="0">
                          <a:solidFill>
                            <a:schemeClr val="accent1">
                              <a:lumMod val="75000"/>
                            </a:schemeClr>
                          </a:solidFill>
                          <a:latin typeface="Myriad Pro" panose="020B0503030403020204" pitchFamily="34" charset="0"/>
                        </a:rPr>
                        <a:t>)</a:t>
                      </a:r>
                      <a:r>
                        <a:rPr lang="el-GR" sz="1800" b="0" i="0" dirty="0">
                          <a:solidFill>
                            <a:schemeClr val="accent1">
                              <a:lumMod val="75000"/>
                            </a:schemeClr>
                          </a:solidFill>
                          <a:latin typeface="Myriad Pro" panose="020B0503030403020204" pitchFamily="34" charset="0"/>
                        </a:rPr>
                        <a:t> , 200 εκ. ευρώ </a:t>
                      </a:r>
                      <a:r>
                        <a:rPr lang="en-US" sz="1800" b="0" i="0" dirty="0">
                          <a:solidFill>
                            <a:schemeClr val="accent1">
                              <a:lumMod val="75000"/>
                            </a:schemeClr>
                          </a:solidFill>
                          <a:latin typeface="Myriad Pro" panose="020B0503030403020204" pitchFamily="34" charset="0"/>
                        </a:rPr>
                        <a:t>(</a:t>
                      </a:r>
                      <a:r>
                        <a:rPr lang="el-GR" sz="1800" b="0" i="0" dirty="0">
                          <a:solidFill>
                            <a:schemeClr val="accent1">
                              <a:lumMod val="75000"/>
                            </a:schemeClr>
                          </a:solidFill>
                          <a:latin typeface="Myriad Pro" panose="020B0503030403020204" pitchFamily="34" charset="0"/>
                        </a:rPr>
                        <a:t>1.1+1.3 ΕΤΠΑ</a:t>
                      </a:r>
                      <a:r>
                        <a:rPr lang="en-US" sz="1800" b="0" i="0" dirty="0">
                          <a:solidFill>
                            <a:schemeClr val="accent1">
                              <a:lumMod val="75000"/>
                            </a:schemeClr>
                          </a:solidFill>
                          <a:latin typeface="Myriad Pro" panose="020B0503030403020204" pitchFamily="34" charset="0"/>
                        </a:rPr>
                        <a:t>)</a:t>
                      </a:r>
                      <a:r>
                        <a:rPr lang="el-GR" sz="1800" b="0" i="0" dirty="0">
                          <a:solidFill>
                            <a:schemeClr val="accent1">
                              <a:lumMod val="75000"/>
                            </a:schemeClr>
                          </a:solidFill>
                          <a:latin typeface="Myriad Pro" panose="020B0503030403020204" pitchFamily="34" charset="0"/>
                        </a:rPr>
                        <a:t> </a:t>
                      </a:r>
                      <a:endParaRPr lang="en-US" sz="1800" b="0" i="0" dirty="0">
                        <a:solidFill>
                          <a:schemeClr val="accent1">
                            <a:lumMod val="75000"/>
                          </a:schemeClr>
                        </a:solidFill>
                        <a:latin typeface="Myriad Pro" panose="020B0503030403020204" pitchFamily="34" charset="0"/>
                      </a:endParaRPr>
                    </a:p>
                    <a:p>
                      <a:pPr marL="457200" marR="0" lvl="0" indent="-361950" algn="l" defTabSz="1818010" rtl="0" eaLnBrk="1" fontAlgn="auto" latinLnBrk="0" hangingPunct="1">
                        <a:lnSpc>
                          <a:spcPct val="100000"/>
                        </a:lnSpc>
                        <a:spcBef>
                          <a:spcPts val="600"/>
                        </a:spcBef>
                        <a:spcAft>
                          <a:spcPts val="600"/>
                        </a:spcAft>
                        <a:buClrTx/>
                        <a:buSzTx/>
                        <a:buFont typeface="+mj-lt"/>
                        <a:buAutoNum type="arabicPeriod"/>
                        <a:tabLst/>
                        <a:defRPr/>
                      </a:pPr>
                      <a:r>
                        <a:rPr lang="el-GR" sz="1800" b="1" i="0" dirty="0">
                          <a:solidFill>
                            <a:schemeClr val="accent1">
                              <a:lumMod val="75000"/>
                            </a:schemeClr>
                          </a:solidFill>
                          <a:latin typeface="Myriad Pro" panose="020B0503030403020204" pitchFamily="34" charset="0"/>
                        </a:rPr>
                        <a:t>Ερευνώ – Καινοτομώ</a:t>
                      </a:r>
                      <a:r>
                        <a:rPr lang="el-GR" sz="1800" b="0" i="0" dirty="0">
                          <a:solidFill>
                            <a:schemeClr val="accent1">
                              <a:lumMod val="75000"/>
                            </a:schemeClr>
                          </a:solidFill>
                          <a:latin typeface="Myriad Pro" panose="020B0503030403020204" pitchFamily="34" charset="0"/>
                        </a:rPr>
                        <a:t>, 300 εκ. ευρώ, </a:t>
                      </a:r>
                      <a:r>
                        <a:rPr lang="en-US" sz="1800" b="0" i="0" dirty="0">
                          <a:solidFill>
                            <a:schemeClr val="accent1">
                              <a:lumMod val="75000"/>
                            </a:schemeClr>
                          </a:solidFill>
                          <a:latin typeface="Myriad Pro" panose="020B0503030403020204" pitchFamily="34" charset="0"/>
                        </a:rPr>
                        <a:t> </a:t>
                      </a:r>
                      <a:r>
                        <a:rPr lang="el-GR" sz="1800" b="0" i="0" dirty="0">
                          <a:solidFill>
                            <a:schemeClr val="accent1">
                              <a:lumMod val="75000"/>
                            </a:schemeClr>
                          </a:solidFill>
                          <a:latin typeface="Myriad Pro" panose="020B0503030403020204" pitchFamily="34" charset="0"/>
                        </a:rPr>
                        <a:t> </a:t>
                      </a:r>
                    </a:p>
                    <a:p>
                      <a:pPr marL="457200" marR="0" lvl="0" indent="-361950" algn="l" defTabSz="1818010" rtl="0" eaLnBrk="1" fontAlgn="auto" latinLnBrk="0" hangingPunct="1">
                        <a:lnSpc>
                          <a:spcPct val="100000"/>
                        </a:lnSpc>
                        <a:spcBef>
                          <a:spcPts val="600"/>
                        </a:spcBef>
                        <a:spcAft>
                          <a:spcPts val="600"/>
                        </a:spcAft>
                        <a:buClrTx/>
                        <a:buSzTx/>
                        <a:buFont typeface="+mj-lt"/>
                        <a:buAutoNum type="arabicPeriod"/>
                        <a:tabLst/>
                        <a:defRPr/>
                      </a:pPr>
                      <a:r>
                        <a:rPr lang="el-GR" sz="1800" b="1" i="0" dirty="0">
                          <a:solidFill>
                            <a:schemeClr val="accent1">
                              <a:lumMod val="75000"/>
                            </a:schemeClr>
                          </a:solidFill>
                          <a:latin typeface="Myriad Pro" panose="020B0503030403020204" pitchFamily="34" charset="0"/>
                        </a:rPr>
                        <a:t>Διμερής Επιστημονική και Τεχνολογική Συνεργασία Ελλάδας – Γερμανίας</a:t>
                      </a:r>
                      <a:r>
                        <a:rPr lang="el-GR" sz="1800" b="0" i="0" dirty="0">
                          <a:solidFill>
                            <a:schemeClr val="accent1">
                              <a:lumMod val="75000"/>
                            </a:schemeClr>
                          </a:solidFill>
                          <a:latin typeface="Myriad Pro" panose="020B0503030403020204" pitchFamily="34" charset="0"/>
                        </a:rPr>
                        <a:t>, 4 εκ. ευρώ, </a:t>
                      </a:r>
                    </a:p>
                    <a:p>
                      <a:pPr marL="457200" marR="0" lvl="0" indent="-361950" algn="l" defTabSz="1818010" rtl="0" eaLnBrk="1" fontAlgn="auto" latinLnBrk="0" hangingPunct="1">
                        <a:lnSpc>
                          <a:spcPct val="100000"/>
                        </a:lnSpc>
                        <a:spcBef>
                          <a:spcPts val="600"/>
                        </a:spcBef>
                        <a:spcAft>
                          <a:spcPts val="600"/>
                        </a:spcAft>
                        <a:buClrTx/>
                        <a:buSzTx/>
                        <a:buFont typeface="+mj-lt"/>
                        <a:buAutoNum type="arabicPeriod"/>
                        <a:tabLst/>
                        <a:defRPr/>
                      </a:pPr>
                      <a:r>
                        <a:rPr lang="el-GR" sz="1800" b="1" i="0" dirty="0">
                          <a:solidFill>
                            <a:schemeClr val="accent1">
                              <a:lumMod val="75000"/>
                            </a:schemeClr>
                          </a:solidFill>
                          <a:latin typeface="Myriad Pro" panose="020B0503030403020204" pitchFamily="34" charset="0"/>
                        </a:rPr>
                        <a:t>Διμερής Επιστημονική και Τεχνολογική Συνεργασία Ελλάδας – Κίνας</a:t>
                      </a:r>
                      <a:r>
                        <a:rPr lang="el-GR" sz="1800" b="0" i="0" dirty="0">
                          <a:solidFill>
                            <a:schemeClr val="accent1">
                              <a:lumMod val="75000"/>
                            </a:schemeClr>
                          </a:solidFill>
                          <a:latin typeface="Myriad Pro" panose="020B0503030403020204" pitchFamily="34" charset="0"/>
                        </a:rPr>
                        <a:t>, 4 εκ. ευρώ </a:t>
                      </a:r>
                      <a:endParaRPr lang="en-US" sz="1800" b="0" i="0" dirty="0">
                        <a:solidFill>
                          <a:schemeClr val="accent1">
                            <a:lumMod val="75000"/>
                          </a:schemeClr>
                        </a:solidFill>
                        <a:latin typeface="Myriad Pro" panose="020B0503030403020204" pitchFamily="34" charset="0"/>
                      </a:endParaRPr>
                    </a:p>
                    <a:p>
                      <a:pPr marL="457200" marR="0" lvl="0" indent="-361950" algn="l" defTabSz="1818010" rtl="0" eaLnBrk="1" fontAlgn="auto" latinLnBrk="0" hangingPunct="1">
                        <a:lnSpc>
                          <a:spcPct val="100000"/>
                        </a:lnSpc>
                        <a:spcBef>
                          <a:spcPts val="600"/>
                        </a:spcBef>
                        <a:spcAft>
                          <a:spcPts val="600"/>
                        </a:spcAft>
                        <a:buClrTx/>
                        <a:buSzTx/>
                        <a:buFont typeface="+mj-lt"/>
                        <a:buAutoNum type="arabicPeriod"/>
                        <a:tabLst/>
                        <a:defRPr/>
                      </a:pPr>
                      <a:r>
                        <a:rPr lang="el-GR" sz="1800" b="1" i="0" dirty="0">
                          <a:solidFill>
                            <a:schemeClr val="accent1">
                              <a:lumMod val="75000"/>
                            </a:schemeClr>
                          </a:solidFill>
                          <a:latin typeface="Myriad Pro" panose="020B0503030403020204" pitchFamily="34" charset="0"/>
                        </a:rPr>
                        <a:t>Διμερής Επιστημονική και Τεχνολογική Συνεργασία Ελλάδας – Κύπρου</a:t>
                      </a:r>
                      <a:r>
                        <a:rPr lang="el-GR" sz="1800" b="0" i="0" dirty="0">
                          <a:solidFill>
                            <a:schemeClr val="accent1">
                              <a:lumMod val="75000"/>
                            </a:schemeClr>
                          </a:solidFill>
                          <a:latin typeface="Myriad Pro" panose="020B0503030403020204" pitchFamily="34" charset="0"/>
                        </a:rPr>
                        <a:t>,  2 εκ. ευρώ </a:t>
                      </a:r>
                    </a:p>
                    <a:p>
                      <a:pPr marL="457200" marR="0" lvl="0" indent="-361950" algn="l" defTabSz="1818010" rtl="0" eaLnBrk="1" fontAlgn="auto" latinLnBrk="0" hangingPunct="1">
                        <a:lnSpc>
                          <a:spcPct val="100000"/>
                        </a:lnSpc>
                        <a:spcBef>
                          <a:spcPts val="600"/>
                        </a:spcBef>
                        <a:spcAft>
                          <a:spcPts val="600"/>
                        </a:spcAft>
                        <a:buClrTx/>
                        <a:buSzTx/>
                        <a:buFont typeface="+mj-lt"/>
                        <a:buAutoNum type="arabicPeriod"/>
                        <a:tabLst/>
                        <a:defRPr/>
                      </a:pPr>
                      <a:r>
                        <a:rPr lang="el-GR" sz="1800" b="1" i="0" dirty="0">
                          <a:solidFill>
                            <a:schemeClr val="accent1">
                              <a:lumMod val="75000"/>
                            </a:schemeClr>
                          </a:solidFill>
                          <a:latin typeface="Myriad Pro" panose="020B0503030403020204" pitchFamily="34" charset="0"/>
                        </a:rPr>
                        <a:t>Ανάπτυξη καινοτομιών στον τομέα της μικροηλεκτρονικής</a:t>
                      </a:r>
                      <a:r>
                        <a:rPr lang="el-GR" sz="1800" b="0" i="0" dirty="0">
                          <a:solidFill>
                            <a:schemeClr val="accent1">
                              <a:lumMod val="75000"/>
                            </a:schemeClr>
                          </a:solidFill>
                          <a:latin typeface="Myriad Pro" panose="020B0503030403020204" pitchFamily="34" charset="0"/>
                        </a:rPr>
                        <a:t>, 18,8  εκ. ευρώ</a:t>
                      </a:r>
                      <a:endParaRPr lang="en-US" sz="1800" b="0" i="0" dirty="0">
                        <a:solidFill>
                          <a:schemeClr val="accent1">
                            <a:lumMod val="75000"/>
                          </a:schemeClr>
                        </a:solidFill>
                        <a:latin typeface="Myriad Pro" panose="020B0503030403020204" pitchFamily="34" charset="0"/>
                      </a:endParaRPr>
                    </a:p>
                    <a:p>
                      <a:pPr marL="457200" marR="0" lvl="0" indent="-361950" algn="l" defTabSz="1818010" rtl="0" eaLnBrk="1" fontAlgn="auto" latinLnBrk="0" hangingPunct="1">
                        <a:lnSpc>
                          <a:spcPct val="100000"/>
                        </a:lnSpc>
                        <a:spcBef>
                          <a:spcPts val="600"/>
                        </a:spcBef>
                        <a:spcAft>
                          <a:spcPts val="600"/>
                        </a:spcAft>
                        <a:buClrTx/>
                        <a:buSzTx/>
                        <a:buFont typeface="+mj-lt"/>
                        <a:buAutoNum type="arabicPeriod"/>
                        <a:tabLst/>
                        <a:defRPr/>
                      </a:pPr>
                      <a:r>
                        <a:rPr lang="el-GR" sz="1800" b="1" i="0" dirty="0">
                          <a:solidFill>
                            <a:schemeClr val="accent1">
                              <a:lumMod val="75000"/>
                            </a:schemeClr>
                          </a:solidFill>
                          <a:latin typeface="Myriad Pro" panose="020B0503030403020204" pitchFamily="34" charset="0"/>
                        </a:rPr>
                        <a:t>Πράσινο νησί </a:t>
                      </a:r>
                      <a:r>
                        <a:rPr lang="el-GR" sz="1800" b="0" i="0" dirty="0">
                          <a:solidFill>
                            <a:schemeClr val="accent1">
                              <a:lumMod val="75000"/>
                            </a:schemeClr>
                          </a:solidFill>
                          <a:latin typeface="Myriad Pro" panose="020B0503030403020204" pitchFamily="34" charset="0"/>
                        </a:rPr>
                        <a:t>(Β φάση) 6,2 εκ. ευρώ </a:t>
                      </a:r>
                      <a:endParaRPr lang="en-US" sz="1800" b="0" i="0" dirty="0">
                        <a:solidFill>
                          <a:schemeClr val="accent1">
                            <a:lumMod val="75000"/>
                          </a:schemeClr>
                        </a:solidFill>
                        <a:latin typeface="Myriad Pro" panose="020B0503030403020204" pitchFamily="34" charset="0"/>
                      </a:endParaRPr>
                    </a:p>
                    <a:p>
                      <a:pPr marL="457200" marR="0" lvl="0" indent="-361950" algn="l" defTabSz="1818010" rtl="0" eaLnBrk="1" fontAlgn="auto" latinLnBrk="0" hangingPunct="1">
                        <a:lnSpc>
                          <a:spcPct val="100000"/>
                        </a:lnSpc>
                        <a:spcBef>
                          <a:spcPts val="600"/>
                        </a:spcBef>
                        <a:spcAft>
                          <a:spcPts val="600"/>
                        </a:spcAft>
                        <a:buClrTx/>
                        <a:buSzTx/>
                        <a:buFont typeface="+mj-lt"/>
                        <a:buAutoNum type="arabicPeriod"/>
                        <a:tabLst/>
                        <a:defRPr/>
                      </a:pPr>
                      <a:r>
                        <a:rPr lang="el-GR" sz="1800" b="1" i="0" dirty="0">
                          <a:solidFill>
                            <a:schemeClr val="accent1">
                              <a:lumMod val="75000"/>
                            </a:schemeClr>
                          </a:solidFill>
                          <a:latin typeface="Myriad Pro" panose="020B0503030403020204" pitchFamily="34" charset="0"/>
                        </a:rPr>
                        <a:t>Δίκτυα </a:t>
                      </a:r>
                      <a:r>
                        <a:rPr lang="el-GR" sz="1800" b="1" i="0" dirty="0" err="1">
                          <a:solidFill>
                            <a:schemeClr val="accent1">
                              <a:lumMod val="75000"/>
                            </a:schemeClr>
                          </a:solidFill>
                          <a:latin typeface="Myriad Pro" panose="020B0503030403020204" pitchFamily="34" charset="0"/>
                        </a:rPr>
                        <a:t>Mονάδων</a:t>
                      </a:r>
                      <a:r>
                        <a:rPr lang="el-GR" sz="1800" b="1" i="0" dirty="0">
                          <a:solidFill>
                            <a:schemeClr val="accent1">
                              <a:lumMod val="75000"/>
                            </a:schemeClr>
                          </a:solidFill>
                          <a:latin typeface="Myriad Pro" panose="020B0503030403020204" pitchFamily="34" charset="0"/>
                        </a:rPr>
                        <a:t>/Γραφείων Μεταφοράς Τεχνολογίας</a:t>
                      </a:r>
                      <a:r>
                        <a:rPr lang="el-GR" sz="1800" b="0" i="0" dirty="0">
                          <a:solidFill>
                            <a:schemeClr val="accent1">
                              <a:lumMod val="75000"/>
                            </a:schemeClr>
                          </a:solidFill>
                          <a:latin typeface="Myriad Pro" panose="020B0503030403020204" pitchFamily="34" charset="0"/>
                        </a:rPr>
                        <a:t>, 25 εκ. ευρώ </a:t>
                      </a:r>
                    </a:p>
                  </a:txBody>
                  <a:tcPr marL="45720" marR="45720" marT="22860" marB="22860">
                    <a:lnL>
                      <a:noFill/>
                    </a:lnL>
                    <a:lnR>
                      <a:noFill/>
                    </a:lnR>
                    <a:lnT w="381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0"/>
                      </a:schemeClr>
                    </a:solidFill>
                  </a:tcPr>
                </a:tc>
                <a:extLst>
                  <a:ext uri="{0D108BD9-81ED-4DB2-BD59-A6C34878D82A}">
                    <a16:rowId xmlns:a16="http://schemas.microsoft.com/office/drawing/2014/main" val="4100091931"/>
                  </a:ext>
                </a:extLst>
              </a:tr>
            </a:tbl>
          </a:graphicData>
        </a:graphic>
      </p:graphicFrame>
      <p:sp>
        <p:nvSpPr>
          <p:cNvPr id="13" name="TextBox 12">
            <a:extLst>
              <a:ext uri="{FF2B5EF4-FFF2-40B4-BE49-F238E27FC236}">
                <a16:creationId xmlns:a16="http://schemas.microsoft.com/office/drawing/2014/main" id="{73B5E82E-8C86-E39E-2F50-5D05C2AAD52E}"/>
              </a:ext>
            </a:extLst>
          </p:cNvPr>
          <p:cNvSpPr txBox="1"/>
          <p:nvPr/>
        </p:nvSpPr>
        <p:spPr>
          <a:xfrm>
            <a:off x="967249" y="11400735"/>
            <a:ext cx="12977351" cy="1077218"/>
          </a:xfrm>
          <a:prstGeom prst="rect">
            <a:avLst/>
          </a:prstGeom>
          <a:noFill/>
        </p:spPr>
        <p:txBody>
          <a:bodyPr wrap="square">
            <a:spAutoFit/>
          </a:bodyPr>
          <a:lstStyle/>
          <a:p>
            <a:pPr algn="just"/>
            <a:r>
              <a:rPr lang="el-GR" sz="1600" kern="100" dirty="0">
                <a:solidFill>
                  <a:schemeClr val="bg1">
                    <a:lumMod val="50000"/>
                  </a:schemeClr>
                </a:solidFill>
                <a:effectLst/>
                <a:latin typeface="Myriad Pro Light" panose="020B0403030403020204" pitchFamily="34" charset="0"/>
                <a:ea typeface="Aptos" panose="020B0004020202020204" pitchFamily="34" charset="0"/>
                <a:cs typeface="Calibri" panose="020F0502020204030204" pitchFamily="34" charset="0"/>
              </a:rPr>
              <a:t>ΠΗΓΗ: Εκδοθείσες προσκλήσεις,  Συνεδριάσεις/Γραπτές Διαδικασίες της </a:t>
            </a:r>
            <a:r>
              <a:rPr lang="el-GR" sz="1600" kern="100" dirty="0" err="1">
                <a:solidFill>
                  <a:schemeClr val="bg1">
                    <a:lumMod val="50000"/>
                  </a:schemeClr>
                </a:solidFill>
                <a:effectLst/>
                <a:latin typeface="Myriad Pro Light" panose="020B0403030403020204" pitchFamily="34" charset="0"/>
                <a:ea typeface="Aptos" panose="020B0004020202020204" pitchFamily="34" charset="0"/>
                <a:cs typeface="Calibri" panose="020F0502020204030204" pitchFamily="34" charset="0"/>
              </a:rPr>
              <a:t>Επ</a:t>
            </a:r>
            <a:r>
              <a:rPr lang="el-GR" sz="1600" kern="100" dirty="0">
                <a:solidFill>
                  <a:schemeClr val="bg1">
                    <a:lumMod val="50000"/>
                  </a:schemeClr>
                </a:solidFill>
                <a:effectLst/>
                <a:latin typeface="Myriad Pro Light" panose="020B0403030403020204" pitchFamily="34" charset="0"/>
                <a:ea typeface="Aptos" panose="020B0004020202020204" pitchFamily="34" charset="0"/>
                <a:cs typeface="Calibri" panose="020F0502020204030204" pitchFamily="34" charset="0"/>
              </a:rPr>
              <a:t>. Παρακολούθησης , προγραμματισμός προσκλήσεων.  </a:t>
            </a:r>
          </a:p>
          <a:p>
            <a:pPr algn="just"/>
            <a:r>
              <a:rPr lang="el-GR" sz="1600" kern="100" dirty="0">
                <a:solidFill>
                  <a:schemeClr val="bg1">
                    <a:lumMod val="50000"/>
                  </a:schemeClr>
                </a:solidFill>
                <a:latin typeface="Myriad Pro Light" panose="020B0403030403020204" pitchFamily="34" charset="0"/>
                <a:ea typeface="Aptos" panose="020B0004020202020204" pitchFamily="34" charset="0"/>
                <a:cs typeface="Calibri" panose="020F0502020204030204" pitchFamily="34" charset="0"/>
              </a:rPr>
              <a:t>Επεξεργασία:  Μονάδα Α.3 ΕΥΔ , βάσει μεθοδολογίας χαρακτηρισμού προσκλήσεων και πράξεων ως προς την ΕΣΕΕ.</a:t>
            </a:r>
          </a:p>
          <a:p>
            <a:pPr algn="just"/>
            <a:r>
              <a:rPr lang="el-GR" sz="1600" kern="100" dirty="0">
                <a:solidFill>
                  <a:schemeClr val="bg1">
                    <a:lumMod val="50000"/>
                  </a:schemeClr>
                </a:solidFill>
                <a:effectLst/>
                <a:latin typeface="Myriad Pro Light" panose="020B0403030403020204" pitchFamily="34" charset="0"/>
                <a:ea typeface="Aptos" panose="020B0004020202020204" pitchFamily="34" charset="0"/>
                <a:cs typeface="Calibri" panose="020F0502020204030204" pitchFamily="34" charset="0"/>
              </a:rPr>
              <a:t>Οι προσκλήσεις στο πλαίσιο του ΕΣ 1.3 ΕΤΠΑ </a:t>
            </a:r>
            <a:r>
              <a:rPr lang="el-GR" sz="1600" kern="100" dirty="0">
                <a:solidFill>
                  <a:schemeClr val="bg1">
                    <a:lumMod val="50000"/>
                  </a:schemeClr>
                </a:solidFill>
                <a:latin typeface="Myriad Pro Light" panose="020B0403030403020204" pitchFamily="34" charset="0"/>
                <a:ea typeface="Aptos" panose="020B0004020202020204" pitchFamily="34" charset="0"/>
                <a:cs typeface="Calibri" panose="020F0502020204030204" pitchFamily="34" charset="0"/>
              </a:rPr>
              <a:t>περιλαμβάνουν</a:t>
            </a:r>
            <a:r>
              <a:rPr lang="el-GR" sz="1600" kern="100" dirty="0">
                <a:solidFill>
                  <a:schemeClr val="bg1">
                    <a:lumMod val="50000"/>
                  </a:schemeClr>
                </a:solidFill>
                <a:effectLst/>
                <a:latin typeface="Myriad Pro Light" panose="020B0403030403020204" pitchFamily="34" charset="0"/>
                <a:ea typeface="Aptos" panose="020B0004020202020204" pitchFamily="34" charset="0"/>
                <a:cs typeface="Calibri" panose="020F0502020204030204" pitchFamily="34" charset="0"/>
              </a:rPr>
              <a:t> βαθμολογούμενα κριτήρια επιλογής πράξεων </a:t>
            </a:r>
            <a:r>
              <a:rPr lang="en-US" sz="1600" kern="100" dirty="0">
                <a:solidFill>
                  <a:schemeClr val="bg1">
                    <a:lumMod val="50000"/>
                  </a:schemeClr>
                </a:solidFill>
                <a:effectLst/>
                <a:latin typeface="Myriad Pro Light" panose="020B0403030403020204" pitchFamily="34" charset="0"/>
                <a:ea typeface="Aptos" panose="020B0004020202020204" pitchFamily="34" charset="0"/>
                <a:cs typeface="Calibri" panose="020F0502020204030204" pitchFamily="34" charset="0"/>
              </a:rPr>
              <a:t>RIS </a:t>
            </a:r>
            <a:r>
              <a:rPr lang="el-GR" sz="1600" kern="100" dirty="0">
                <a:solidFill>
                  <a:schemeClr val="bg1">
                    <a:lumMod val="50000"/>
                  </a:schemeClr>
                </a:solidFill>
                <a:latin typeface="Myriad Pro Light" panose="020B0403030403020204" pitchFamily="34" charset="0"/>
                <a:ea typeface="Aptos" panose="020B0004020202020204" pitchFamily="34" charset="0"/>
                <a:cs typeface="Calibri" panose="020F0502020204030204" pitchFamily="34" charset="0"/>
              </a:rPr>
              <a:t>ή απαιτήσεις </a:t>
            </a:r>
            <a:r>
              <a:rPr lang="el-GR" sz="1600" kern="100" dirty="0">
                <a:solidFill>
                  <a:schemeClr val="bg1">
                    <a:lumMod val="50000"/>
                  </a:schemeClr>
                </a:solidFill>
                <a:effectLst/>
                <a:latin typeface="Myriad Pro Light" panose="020B0403030403020204" pitchFamily="34" charset="0"/>
                <a:ea typeface="Aptos" panose="020B0004020202020204" pitchFamily="34" charset="0"/>
                <a:cs typeface="Calibri" panose="020F0502020204030204" pitchFamily="34" charset="0"/>
              </a:rPr>
              <a:t>για την </a:t>
            </a:r>
            <a:r>
              <a:rPr lang="el-GR" sz="1600" kern="100" dirty="0">
                <a:solidFill>
                  <a:schemeClr val="bg1">
                    <a:lumMod val="50000"/>
                  </a:schemeClr>
                </a:solidFill>
                <a:latin typeface="Myriad Pro Light" panose="020B0403030403020204" pitchFamily="34" charset="0"/>
                <a:ea typeface="Aptos" panose="020B0004020202020204" pitchFamily="34" charset="0"/>
                <a:cs typeface="Calibri" panose="020F0502020204030204" pitchFamily="34" charset="0"/>
              </a:rPr>
              <a:t>συνάφεια με την </a:t>
            </a:r>
            <a:r>
              <a:rPr lang="en-US" sz="1600" kern="100" dirty="0">
                <a:solidFill>
                  <a:schemeClr val="bg1">
                    <a:lumMod val="50000"/>
                  </a:schemeClr>
                </a:solidFill>
                <a:latin typeface="Myriad Pro Light" panose="020B0403030403020204" pitchFamily="34" charset="0"/>
                <a:ea typeface="Aptos" panose="020B0004020202020204" pitchFamily="34" charset="0"/>
                <a:cs typeface="Calibri" panose="020F0502020204030204" pitchFamily="34" charset="0"/>
              </a:rPr>
              <a:t>RIS </a:t>
            </a:r>
            <a:r>
              <a:rPr lang="el-GR" sz="1600" kern="100" dirty="0">
                <a:solidFill>
                  <a:schemeClr val="bg1">
                    <a:lumMod val="50000"/>
                  </a:schemeClr>
                </a:solidFill>
                <a:latin typeface="Myriad Pro Light" panose="020B0403030403020204" pitchFamily="34" charset="0"/>
                <a:ea typeface="Aptos" panose="020B0004020202020204" pitchFamily="34" charset="0"/>
                <a:cs typeface="Calibri" panose="020F0502020204030204" pitchFamily="34" charset="0"/>
              </a:rPr>
              <a:t>και οι προσκλήσεις του Ε.Σ. 1.1. ΕΤΠΑ κριτήρια επιλεξιμότητας.</a:t>
            </a:r>
            <a:endParaRPr lang="el-GR" sz="1600" kern="100" dirty="0">
              <a:solidFill>
                <a:schemeClr val="bg1">
                  <a:lumMod val="50000"/>
                </a:schemeClr>
              </a:solidFill>
              <a:effectLst/>
              <a:latin typeface="Myriad Pro Light" panose="020B0403030403020204" pitchFamily="34" charset="0"/>
              <a:ea typeface="Aptos" panose="020B000402020202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1F168449-95DC-43CC-DDDC-A10C344EBE56}"/>
              </a:ext>
            </a:extLst>
          </p:cNvPr>
          <p:cNvSpPr txBox="1"/>
          <p:nvPr/>
        </p:nvSpPr>
        <p:spPr>
          <a:xfrm>
            <a:off x="1509839" y="10592584"/>
            <a:ext cx="12812105" cy="400110"/>
          </a:xfrm>
          <a:prstGeom prst="rect">
            <a:avLst/>
          </a:prstGeom>
          <a:noFill/>
        </p:spPr>
        <p:txBody>
          <a:bodyPr wrap="square">
            <a:spAutoFit/>
          </a:bodyPr>
          <a:lstStyle/>
          <a:p>
            <a:pPr algn="just"/>
            <a:r>
              <a:rPr lang="el-GR" sz="2000" b="1" kern="100" dirty="0">
                <a:solidFill>
                  <a:schemeClr val="bg1">
                    <a:lumMod val="50000"/>
                  </a:schemeClr>
                </a:solidFill>
                <a:latin typeface="Myriad Pro Light" panose="020B0403030403020204" pitchFamily="34" charset="0"/>
                <a:ea typeface="Aptos" panose="020B0004020202020204" pitchFamily="34" charset="0"/>
                <a:cs typeface="Calibri" panose="020F0502020204030204" pitchFamily="34" charset="0"/>
              </a:rPr>
              <a:t>ΕΙΔΙΚΟΣ ΣΤΟΧΟΣ 1.1 ΕΤΠΑ                             ΕΙΔΙΚΟΣ ΣΤΟΧΟΣ 1.2 ΕΤΠΑ                                  ΕΙΔΙΚΟΣ ΣΤΟΧΟΣ 1.3 ΕΤΠΑ</a:t>
            </a:r>
            <a:endParaRPr lang="el-GR" sz="2000" b="1" kern="100" dirty="0">
              <a:solidFill>
                <a:schemeClr val="bg1">
                  <a:lumMod val="50000"/>
                </a:schemeClr>
              </a:solidFill>
              <a:effectLst/>
              <a:latin typeface="Myriad Pro Light" panose="020B0403030403020204" pitchFamily="34" charset="0"/>
              <a:ea typeface="Aptos" panose="020B0004020202020204" pitchFamily="34" charset="0"/>
              <a:cs typeface="Calibri" panose="020F0502020204030204" pitchFamily="34" charset="0"/>
            </a:endParaRPr>
          </a:p>
        </p:txBody>
      </p:sp>
      <p:sp>
        <p:nvSpPr>
          <p:cNvPr id="15" name="Ορθογώνιο 14">
            <a:extLst>
              <a:ext uri="{FF2B5EF4-FFF2-40B4-BE49-F238E27FC236}">
                <a16:creationId xmlns:a16="http://schemas.microsoft.com/office/drawing/2014/main" id="{00F5333C-6788-6910-CE43-999345367D09}"/>
              </a:ext>
            </a:extLst>
          </p:cNvPr>
          <p:cNvSpPr/>
          <p:nvPr/>
        </p:nvSpPr>
        <p:spPr>
          <a:xfrm>
            <a:off x="10140775" y="10612167"/>
            <a:ext cx="374940" cy="400110"/>
          </a:xfrm>
          <a:prstGeom prst="rect">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sz="2000" dirty="0"/>
          </a:p>
        </p:txBody>
      </p:sp>
      <p:sp>
        <p:nvSpPr>
          <p:cNvPr id="16" name="Ορθογώνιο 15">
            <a:extLst>
              <a:ext uri="{FF2B5EF4-FFF2-40B4-BE49-F238E27FC236}">
                <a16:creationId xmlns:a16="http://schemas.microsoft.com/office/drawing/2014/main" id="{8048DDC3-9BD0-0840-872B-740ECEDC7620}"/>
              </a:ext>
            </a:extLst>
          </p:cNvPr>
          <p:cNvSpPr/>
          <p:nvPr/>
        </p:nvSpPr>
        <p:spPr>
          <a:xfrm>
            <a:off x="5356632" y="10637409"/>
            <a:ext cx="374940" cy="400110"/>
          </a:xfrm>
          <a:prstGeom prst="rect">
            <a:avLst/>
          </a:prstGeom>
          <a:solidFill>
            <a:srgbClr val="19BE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sz="2000"/>
          </a:p>
        </p:txBody>
      </p:sp>
      <p:sp>
        <p:nvSpPr>
          <p:cNvPr id="17" name="Ορθογώνιο 16">
            <a:extLst>
              <a:ext uri="{FF2B5EF4-FFF2-40B4-BE49-F238E27FC236}">
                <a16:creationId xmlns:a16="http://schemas.microsoft.com/office/drawing/2014/main" id="{B48C10D7-2A94-E3E6-1ADF-89B49003E8CE}"/>
              </a:ext>
            </a:extLst>
          </p:cNvPr>
          <p:cNvSpPr/>
          <p:nvPr/>
        </p:nvSpPr>
        <p:spPr>
          <a:xfrm>
            <a:off x="1048338" y="10603989"/>
            <a:ext cx="374940" cy="40011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sz="2000"/>
          </a:p>
        </p:txBody>
      </p:sp>
    </p:spTree>
    <p:extLst>
      <p:ext uri="{BB962C8B-B14F-4D97-AF65-F5344CB8AC3E}">
        <p14:creationId xmlns:p14="http://schemas.microsoft.com/office/powerpoint/2010/main" val="31021396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22EA7F-0AF0-AC14-B647-BF66785DCD5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935A4DA-B954-7B7E-A074-3B42315DDB75}"/>
              </a:ext>
            </a:extLst>
          </p:cNvPr>
          <p:cNvSpPr txBox="1"/>
          <p:nvPr/>
        </p:nvSpPr>
        <p:spPr>
          <a:xfrm>
            <a:off x="3359693" y="648459"/>
            <a:ext cx="17029260" cy="1472198"/>
          </a:xfrm>
          <a:prstGeom prst="rect">
            <a:avLst/>
          </a:prstGeom>
          <a:noFill/>
        </p:spPr>
        <p:txBody>
          <a:bodyPr wrap="square">
            <a:spAutoFit/>
          </a:bodyPr>
          <a:lstStyle/>
          <a:p>
            <a:pPr algn="ctr">
              <a:spcBef>
                <a:spcPts val="100"/>
              </a:spcBef>
              <a:spcAft>
                <a:spcPts val="100"/>
              </a:spcAft>
            </a:pPr>
            <a:r>
              <a:rPr lang="el-GR" sz="4400" b="1" dirty="0">
                <a:solidFill>
                  <a:srgbClr val="19BEDE"/>
                </a:solidFill>
                <a:latin typeface="Myriad Pro Cond" panose="020B0506030403020204" pitchFamily="34" charset="0"/>
              </a:rPr>
              <a:t>Εξυπηρέτηση των 8 τομέων* προτεραιότητας της Στρατηγικής Έξυπνης Εξειδίκευσης </a:t>
            </a:r>
          </a:p>
          <a:p>
            <a:pPr algn="ctr">
              <a:spcBef>
                <a:spcPts val="100"/>
              </a:spcBef>
              <a:spcAft>
                <a:spcPts val="100"/>
              </a:spcAft>
            </a:pPr>
            <a:r>
              <a:rPr lang="el-GR" sz="4400" b="1" dirty="0">
                <a:solidFill>
                  <a:srgbClr val="19BEDE"/>
                </a:solidFill>
                <a:latin typeface="Myriad Pro Cond" panose="020B0506030403020204" pitchFamily="34" charset="0"/>
              </a:rPr>
              <a:t>από το  Πρόγραμμα Ανταγωνιστικότητα, εκδοθείσες προσκλήσεις 2023-2025 </a:t>
            </a:r>
            <a:r>
              <a:rPr lang="el-GR" sz="4400" dirty="0">
                <a:solidFill>
                  <a:srgbClr val="19BEDE"/>
                </a:solidFill>
                <a:latin typeface="Myriad Pro Cond" panose="020B0506030403020204" pitchFamily="34" charset="0"/>
              </a:rPr>
              <a:t>(1/2)</a:t>
            </a:r>
          </a:p>
        </p:txBody>
      </p:sp>
      <p:sp>
        <p:nvSpPr>
          <p:cNvPr id="6" name="TextBox 5">
            <a:extLst>
              <a:ext uri="{FF2B5EF4-FFF2-40B4-BE49-F238E27FC236}">
                <a16:creationId xmlns:a16="http://schemas.microsoft.com/office/drawing/2014/main" id="{9ADC9EA0-5F65-72C5-7E0F-1568525113D2}"/>
              </a:ext>
            </a:extLst>
          </p:cNvPr>
          <p:cNvSpPr txBox="1"/>
          <p:nvPr/>
        </p:nvSpPr>
        <p:spPr>
          <a:xfrm>
            <a:off x="6006553" y="12144211"/>
            <a:ext cx="14126368" cy="923330"/>
          </a:xfrm>
          <a:prstGeom prst="rect">
            <a:avLst/>
          </a:prstGeom>
          <a:noFill/>
        </p:spPr>
        <p:txBody>
          <a:bodyPr wrap="square" rtlCol="0">
            <a:spAutoFit/>
          </a:bodyPr>
          <a:lstStyle/>
          <a:p>
            <a:r>
              <a:rPr lang="el-GR" sz="1800" b="1" dirty="0">
                <a:solidFill>
                  <a:schemeClr val="tx1">
                    <a:lumMod val="50000"/>
                    <a:lumOff val="50000"/>
                  </a:schemeClr>
                </a:solidFill>
                <a:latin typeface="Myriad Pro Light" panose="020B0403030403020204" pitchFamily="34" charset="0"/>
              </a:rPr>
              <a:t>* Οι τομείς προτεραιότητας της ΕΣΕΕ είναι: 01-ΒΥΚΑ: Υλικά - Κατασκευές και Βιομηχανία, 02-ΤΔΠ: Τουρισμός - Πολιτισμός - Δημιουργικές Βιομηχανίες, 03-ΑΓΡ: Αγροδιατροφική Αλυσίδα, 04-ΠΒΚΟ: Περιβάλλον - Κυκλική Οικονομία, 05-ΒΥΦΑ: Βιοεπιστήμες - Υγεία και Φάρμακα, 06-ΜΕΑ: Μεταφορές - Εφοδιαστική Αλυσίδα, 07-ΑΕΝΕ: Αειφόρος Ενέργεια, 08-ΨΤΕ: Ψηφιακές Τεχνολογίες</a:t>
            </a:r>
          </a:p>
        </p:txBody>
      </p:sp>
      <p:pic>
        <p:nvPicPr>
          <p:cNvPr id="7" name="Εικόνα 6">
            <a:extLst>
              <a:ext uri="{FF2B5EF4-FFF2-40B4-BE49-F238E27FC236}">
                <a16:creationId xmlns:a16="http://schemas.microsoft.com/office/drawing/2014/main" id="{4CE5E858-6798-6533-DE03-07EA6F65C905}"/>
              </a:ext>
            </a:extLst>
          </p:cNvPr>
          <p:cNvPicPr>
            <a:picLocks noChangeAspect="1"/>
          </p:cNvPicPr>
          <p:nvPr/>
        </p:nvPicPr>
        <p:blipFill>
          <a:blip r:embed="rId2"/>
          <a:stretch>
            <a:fillRect/>
          </a:stretch>
        </p:blipFill>
        <p:spPr>
          <a:xfrm>
            <a:off x="2221389" y="2390611"/>
            <a:ext cx="19796760" cy="9753600"/>
          </a:xfrm>
          <a:prstGeom prst="rect">
            <a:avLst/>
          </a:prstGeom>
        </p:spPr>
      </p:pic>
    </p:spTree>
    <p:extLst>
      <p:ext uri="{BB962C8B-B14F-4D97-AF65-F5344CB8AC3E}">
        <p14:creationId xmlns:p14="http://schemas.microsoft.com/office/powerpoint/2010/main" val="11532706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A212F9C-4F86-C341-458D-63074314350F}"/>
              </a:ext>
            </a:extLst>
          </p:cNvPr>
          <p:cNvSpPr txBox="1"/>
          <p:nvPr/>
        </p:nvSpPr>
        <p:spPr>
          <a:xfrm>
            <a:off x="2795179" y="666974"/>
            <a:ext cx="18649180" cy="1472198"/>
          </a:xfrm>
          <a:prstGeom prst="rect">
            <a:avLst/>
          </a:prstGeom>
          <a:noFill/>
        </p:spPr>
        <p:txBody>
          <a:bodyPr wrap="square">
            <a:spAutoFit/>
          </a:bodyPr>
          <a:lstStyle/>
          <a:p>
            <a:pPr algn="ctr">
              <a:spcBef>
                <a:spcPts val="100"/>
              </a:spcBef>
              <a:spcAft>
                <a:spcPts val="100"/>
              </a:spcAft>
            </a:pPr>
            <a:r>
              <a:rPr lang="el-GR" sz="4400" b="1" dirty="0">
                <a:solidFill>
                  <a:srgbClr val="19BEDE"/>
                </a:solidFill>
                <a:latin typeface="Myriad Pro Cond" panose="020B0506030403020204" pitchFamily="34" charset="0"/>
              </a:rPr>
              <a:t>Εξυπηρέτηση των 8 τομέων προτεραιότητας της Στρατηγικής Έξυπνης Εξειδίκευσης </a:t>
            </a:r>
          </a:p>
          <a:p>
            <a:pPr algn="ctr">
              <a:spcBef>
                <a:spcPts val="100"/>
              </a:spcBef>
              <a:spcAft>
                <a:spcPts val="100"/>
              </a:spcAft>
            </a:pPr>
            <a:r>
              <a:rPr lang="el-GR" sz="4400" b="1" dirty="0">
                <a:solidFill>
                  <a:srgbClr val="19BEDE"/>
                </a:solidFill>
                <a:latin typeface="Myriad Pro Cond" panose="020B0506030403020204" pitchFamily="34" charset="0"/>
              </a:rPr>
              <a:t>από το  Πρόγραμμα Ανταγωνιστικότητα, εκδοθείσες προσκλήσεις 2023-2025 </a:t>
            </a:r>
            <a:r>
              <a:rPr lang="el-GR" sz="4400" dirty="0">
                <a:solidFill>
                  <a:srgbClr val="19BEDE"/>
                </a:solidFill>
                <a:latin typeface="Myriad Pro Cond" panose="020B0506030403020204" pitchFamily="34" charset="0"/>
              </a:rPr>
              <a:t>(2/2)</a:t>
            </a:r>
          </a:p>
        </p:txBody>
      </p:sp>
      <p:sp>
        <p:nvSpPr>
          <p:cNvPr id="8" name="TextBox 7">
            <a:extLst>
              <a:ext uri="{FF2B5EF4-FFF2-40B4-BE49-F238E27FC236}">
                <a16:creationId xmlns:a16="http://schemas.microsoft.com/office/drawing/2014/main" id="{A2A02C27-45BD-76E0-B8AA-912026E5448C}"/>
              </a:ext>
            </a:extLst>
          </p:cNvPr>
          <p:cNvSpPr txBox="1"/>
          <p:nvPr/>
        </p:nvSpPr>
        <p:spPr>
          <a:xfrm>
            <a:off x="6734896" y="12498248"/>
            <a:ext cx="13583072" cy="923330"/>
          </a:xfrm>
          <a:prstGeom prst="rect">
            <a:avLst/>
          </a:prstGeom>
          <a:noFill/>
        </p:spPr>
        <p:txBody>
          <a:bodyPr wrap="square" rtlCol="0">
            <a:spAutoFit/>
          </a:bodyPr>
          <a:lstStyle/>
          <a:p>
            <a:r>
              <a:rPr lang="el-GR" sz="1800" b="1" dirty="0">
                <a:solidFill>
                  <a:schemeClr val="tx1">
                    <a:lumMod val="50000"/>
                    <a:lumOff val="50000"/>
                  </a:schemeClr>
                </a:solidFill>
                <a:latin typeface="Myriad Pro Light" panose="020B0403030403020204" pitchFamily="34" charset="0"/>
              </a:rPr>
              <a:t>* Οι τομείς προτεραιότητας της ΕΣΕΕ είναι: 01-ΒΥΚΑ: Υλικά - Κατασκευές και Βιομηχανία, 02-ΤΔΠ: Τουρισμός - Πολιτισμός - Δημιουργικές Βιομηχανίες, 03-ΑΓΡ: Αγροδιατροφική Αλυσίδα, 04-ΠΒΚΟ: Περιβάλλον - Κυκλική Οικονομία, 05-ΒΥΦΑ: Βιοεπιστήμες - Υγεία και Φάρμακα, 06-ΜΕΑ: Μεταφορές - Εφοδιαστική Αλυσίδα, 07-ΑΕΝΕ: Αειφόρος Ενέργεια, 08-ΨΤΕ: Ψηφιακές Τεχνολογίες</a:t>
            </a:r>
          </a:p>
        </p:txBody>
      </p:sp>
      <p:sp>
        <p:nvSpPr>
          <p:cNvPr id="9" name="TextBox 8">
            <a:extLst>
              <a:ext uri="{FF2B5EF4-FFF2-40B4-BE49-F238E27FC236}">
                <a16:creationId xmlns:a16="http://schemas.microsoft.com/office/drawing/2014/main" id="{85C56747-A679-1AAC-5081-DAD2B17FC7F9}"/>
              </a:ext>
            </a:extLst>
          </p:cNvPr>
          <p:cNvSpPr txBox="1"/>
          <p:nvPr/>
        </p:nvSpPr>
        <p:spPr>
          <a:xfrm>
            <a:off x="2312484" y="11714372"/>
            <a:ext cx="13268892" cy="646331"/>
          </a:xfrm>
          <a:prstGeom prst="rect">
            <a:avLst/>
          </a:prstGeom>
          <a:noFill/>
        </p:spPr>
        <p:txBody>
          <a:bodyPr wrap="square">
            <a:spAutoFit/>
          </a:bodyPr>
          <a:lstStyle/>
          <a:p>
            <a:pPr algn="just"/>
            <a:r>
              <a:rPr lang="el-GR" sz="1800" kern="100" dirty="0">
                <a:solidFill>
                  <a:schemeClr val="bg1">
                    <a:lumMod val="50000"/>
                  </a:schemeClr>
                </a:solidFill>
                <a:effectLst/>
                <a:latin typeface="Myriad Pro Light" panose="020B0403030403020204" pitchFamily="34" charset="0"/>
                <a:ea typeface="Aptos" panose="020B0004020202020204" pitchFamily="34" charset="0"/>
                <a:cs typeface="Calibri" panose="020F0502020204030204" pitchFamily="34" charset="0"/>
              </a:rPr>
              <a:t>ΠΗΓΗ: Εκδοθείσες προσκλήσεις,  Συνεδριάσεις/Γραπτές Διαδικασίες της </a:t>
            </a:r>
            <a:r>
              <a:rPr lang="el-GR" sz="1800" kern="100" dirty="0" err="1">
                <a:solidFill>
                  <a:schemeClr val="bg1">
                    <a:lumMod val="50000"/>
                  </a:schemeClr>
                </a:solidFill>
                <a:effectLst/>
                <a:latin typeface="Myriad Pro Light" panose="020B0403030403020204" pitchFamily="34" charset="0"/>
                <a:ea typeface="Aptos" panose="020B0004020202020204" pitchFamily="34" charset="0"/>
                <a:cs typeface="Calibri" panose="020F0502020204030204" pitchFamily="34" charset="0"/>
              </a:rPr>
              <a:t>Επ</a:t>
            </a:r>
            <a:r>
              <a:rPr lang="el-GR" sz="1800" kern="100" dirty="0">
                <a:solidFill>
                  <a:schemeClr val="bg1">
                    <a:lumMod val="50000"/>
                  </a:schemeClr>
                </a:solidFill>
                <a:effectLst/>
                <a:latin typeface="Myriad Pro Light" panose="020B0403030403020204" pitchFamily="34" charset="0"/>
                <a:ea typeface="Aptos" panose="020B0004020202020204" pitchFamily="34" charset="0"/>
                <a:cs typeface="Calibri" panose="020F0502020204030204" pitchFamily="34" charset="0"/>
              </a:rPr>
              <a:t>. Παρακολούθησης (κριτήρια επιλογής πράξεων). </a:t>
            </a:r>
            <a:endParaRPr lang="en-US" sz="1800" kern="100" dirty="0">
              <a:solidFill>
                <a:schemeClr val="bg1">
                  <a:lumMod val="50000"/>
                </a:schemeClr>
              </a:solidFill>
              <a:effectLst/>
              <a:latin typeface="Myriad Pro Light" panose="020B0403030403020204" pitchFamily="34" charset="0"/>
              <a:ea typeface="Aptos" panose="020B0004020202020204" pitchFamily="34" charset="0"/>
              <a:cs typeface="Calibri" panose="020F0502020204030204" pitchFamily="34" charset="0"/>
            </a:endParaRPr>
          </a:p>
          <a:p>
            <a:pPr algn="just"/>
            <a:r>
              <a:rPr lang="el-GR" sz="1800" kern="100" dirty="0">
                <a:solidFill>
                  <a:schemeClr val="bg1">
                    <a:lumMod val="50000"/>
                  </a:schemeClr>
                </a:solidFill>
                <a:latin typeface="Myriad Pro Light" panose="020B0403030403020204" pitchFamily="34" charset="0"/>
                <a:ea typeface="Aptos" panose="020B0004020202020204" pitchFamily="34" charset="0"/>
                <a:cs typeface="Calibri" panose="020F0502020204030204" pitchFamily="34" charset="0"/>
              </a:rPr>
              <a:t>ΕΠΕΞΕΡΓΑΣΙΑ:  Μονάδα Α.3 ΕΥΔ, βάσει μεθοδολογίας χαρακτηρισμού προσκλήσεων και πράξεων ως προς την ΕΣΕΕ.</a:t>
            </a:r>
            <a:endParaRPr lang="el-GR" sz="1800" kern="100" dirty="0">
              <a:solidFill>
                <a:schemeClr val="bg1">
                  <a:lumMod val="50000"/>
                </a:schemeClr>
              </a:solidFill>
              <a:latin typeface="Myriad Pro Light" panose="020B0403030403020204" pitchFamily="34" charset="0"/>
              <a:ea typeface="Aptos" panose="020B0004020202020204" pitchFamily="34" charset="0"/>
              <a:cs typeface="Times New Roman" panose="02020603050405020304" pitchFamily="18" charset="0"/>
            </a:endParaRPr>
          </a:p>
        </p:txBody>
      </p:sp>
      <p:pic>
        <p:nvPicPr>
          <p:cNvPr id="10" name="Εικόνα 9">
            <a:extLst>
              <a:ext uri="{FF2B5EF4-FFF2-40B4-BE49-F238E27FC236}">
                <a16:creationId xmlns:a16="http://schemas.microsoft.com/office/drawing/2014/main" id="{A8D519AB-38F1-78B3-D07A-963BA1D8F727}"/>
              </a:ext>
            </a:extLst>
          </p:cNvPr>
          <p:cNvPicPr>
            <a:picLocks noChangeAspect="1"/>
          </p:cNvPicPr>
          <p:nvPr/>
        </p:nvPicPr>
        <p:blipFill>
          <a:blip r:embed="rId2"/>
          <a:stretch>
            <a:fillRect/>
          </a:stretch>
        </p:blipFill>
        <p:spPr>
          <a:xfrm>
            <a:off x="2282349" y="2320290"/>
            <a:ext cx="19674840" cy="9075420"/>
          </a:xfrm>
          <a:prstGeom prst="rect">
            <a:avLst/>
          </a:prstGeom>
        </p:spPr>
      </p:pic>
    </p:spTree>
    <p:extLst>
      <p:ext uri="{BB962C8B-B14F-4D97-AF65-F5344CB8AC3E}">
        <p14:creationId xmlns:p14="http://schemas.microsoft.com/office/powerpoint/2010/main" val="35427652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233110-E5D1-A20A-891E-2B4CFADBDCF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70CE269-432E-D37B-EA33-F73C5C047AAE}"/>
              </a:ext>
            </a:extLst>
          </p:cNvPr>
          <p:cNvSpPr txBox="1"/>
          <p:nvPr/>
        </p:nvSpPr>
        <p:spPr>
          <a:xfrm>
            <a:off x="1243584" y="1477483"/>
            <a:ext cx="21396959" cy="1600438"/>
          </a:xfrm>
          <a:prstGeom prst="rect">
            <a:avLst/>
          </a:prstGeom>
          <a:noFill/>
        </p:spPr>
        <p:txBody>
          <a:bodyPr wrap="square" lIns="91440" tIns="45720" rIns="91440" bIns="45720" anchor="t">
            <a:spAutoFit/>
          </a:bodyPr>
          <a:lstStyle/>
          <a:p>
            <a:pPr algn="ctr">
              <a:spcBef>
                <a:spcPts val="600"/>
              </a:spcBef>
              <a:spcAft>
                <a:spcPts val="600"/>
              </a:spcAft>
            </a:pPr>
            <a:r>
              <a:rPr lang="el-GR" sz="4400" b="1" dirty="0">
                <a:solidFill>
                  <a:srgbClr val="19BEDE"/>
                </a:solidFill>
                <a:latin typeface="Myriad Pro Cond" panose="020B0506030403020204" pitchFamily="34" charset="0"/>
              </a:rPr>
              <a:t>Το</a:t>
            </a:r>
            <a:r>
              <a:rPr lang="en-US" sz="4400" b="1" dirty="0">
                <a:solidFill>
                  <a:srgbClr val="19BEDE"/>
                </a:solidFill>
                <a:latin typeface="Myriad Pro Cond" panose="020B0506030403020204" pitchFamily="34" charset="0"/>
              </a:rPr>
              <a:t> </a:t>
            </a:r>
            <a:r>
              <a:rPr lang="el-GR" sz="4400" b="1" dirty="0">
                <a:solidFill>
                  <a:srgbClr val="19BEDE"/>
                </a:solidFill>
                <a:latin typeface="Myriad Pro Cond" panose="020B0506030403020204" pitchFamily="34" charset="0"/>
              </a:rPr>
              <a:t>παράδειγμα κριτηρίου επιλογής πράξεων </a:t>
            </a:r>
            <a:r>
              <a:rPr lang="en-US" sz="4400" b="1" dirty="0">
                <a:solidFill>
                  <a:srgbClr val="19BEDE"/>
                </a:solidFill>
                <a:latin typeface="Myriad Pro Cond" panose="020B0506030403020204" pitchFamily="34" charset="0"/>
              </a:rPr>
              <a:t>RIS </a:t>
            </a:r>
            <a:r>
              <a:rPr lang="el-GR" sz="4400" b="1" dirty="0">
                <a:solidFill>
                  <a:srgbClr val="19BEDE"/>
                </a:solidFill>
                <a:latin typeface="Myriad Pro Cond" panose="020B0506030403020204" pitchFamily="34" charset="0"/>
              </a:rPr>
              <a:t>στην πρόσκληση </a:t>
            </a:r>
          </a:p>
          <a:p>
            <a:pPr algn="ctr">
              <a:spcBef>
                <a:spcPts val="600"/>
              </a:spcBef>
              <a:spcAft>
                <a:spcPts val="600"/>
              </a:spcAft>
            </a:pPr>
            <a:r>
              <a:rPr lang="el-GR" sz="4400" b="1" dirty="0">
                <a:solidFill>
                  <a:srgbClr val="19BEDE"/>
                </a:solidFill>
                <a:latin typeface="Myriad Pro Cond" panose="020B0506030403020204" pitchFamily="34" charset="0"/>
              </a:rPr>
              <a:t>«Εξωστρέφεια μικρομεσαίων επιχειρήσεων»</a:t>
            </a:r>
            <a:r>
              <a:rPr lang="el-GR" sz="4400" dirty="0">
                <a:solidFill>
                  <a:srgbClr val="19BEDE"/>
                </a:solidFill>
                <a:latin typeface="Myriad Pro Cond" panose="020B0506030403020204" pitchFamily="34" charset="0"/>
              </a:rPr>
              <a:t> (</a:t>
            </a:r>
            <a:r>
              <a:rPr lang="el-GR" sz="4400" b="1" dirty="0">
                <a:solidFill>
                  <a:srgbClr val="19BEDE"/>
                </a:solidFill>
                <a:latin typeface="Myriad Pro Cond" panose="020B0506030403020204" pitchFamily="34" charset="0"/>
              </a:rPr>
              <a:t>Ειδικός Στόχος 1.3 ΕΤΠΑ)</a:t>
            </a:r>
          </a:p>
        </p:txBody>
      </p:sp>
      <p:sp>
        <p:nvSpPr>
          <p:cNvPr id="5" name="TextBox 4">
            <a:extLst>
              <a:ext uri="{FF2B5EF4-FFF2-40B4-BE49-F238E27FC236}">
                <a16:creationId xmlns:a16="http://schemas.microsoft.com/office/drawing/2014/main" id="{C42AAFF3-9457-2DE8-CEFB-78B7579FA50F}"/>
              </a:ext>
            </a:extLst>
          </p:cNvPr>
          <p:cNvSpPr txBox="1"/>
          <p:nvPr/>
        </p:nvSpPr>
        <p:spPr>
          <a:xfrm>
            <a:off x="3213512" y="3756648"/>
            <a:ext cx="17812513" cy="7201972"/>
          </a:xfrm>
          <a:prstGeom prst="rect">
            <a:avLst/>
          </a:prstGeom>
          <a:noFill/>
        </p:spPr>
        <p:txBody>
          <a:bodyPr wrap="square" lIns="91440" tIns="45720" rIns="91440" bIns="45720" rtlCol="0" anchor="t">
            <a:spAutoFit/>
          </a:bodyPr>
          <a:lstStyle/>
          <a:p>
            <a:pPr marL="895350" indent="-457200">
              <a:spcBef>
                <a:spcPts val="600"/>
              </a:spcBef>
              <a:spcAft>
                <a:spcPts val="600"/>
              </a:spcAft>
              <a:buSzPct val="130000"/>
              <a:buFont typeface="Arial" panose="020B0604020202020204" pitchFamily="34" charset="0"/>
              <a:buChar char="•"/>
            </a:pPr>
            <a:r>
              <a:rPr lang="el-GR" sz="2800" b="1" dirty="0">
                <a:solidFill>
                  <a:schemeClr val="accent1">
                    <a:lumMod val="75000"/>
                  </a:schemeClr>
                </a:solidFill>
                <a:latin typeface="Myriad Pro Cond" panose="020B0506030403020204" pitchFamily="34" charset="0"/>
              </a:rPr>
              <a:t>Βαθμολογούμενο κριτήριο: Συνέπεια με την Εθνική Στρατηγική Έξυπνης Εξειδίκευσης 2021-2027 (ΕΣΕΕ) , με βαρύτητα 5%.</a:t>
            </a:r>
            <a:endParaRPr lang="en-US" sz="2800" b="1" dirty="0">
              <a:solidFill>
                <a:schemeClr val="accent1">
                  <a:lumMod val="75000"/>
                </a:schemeClr>
              </a:solidFill>
              <a:latin typeface="Myriad Pro Cond" panose="020B0506030403020204" pitchFamily="34" charset="0"/>
            </a:endParaRPr>
          </a:p>
          <a:p>
            <a:pPr marL="895350" indent="-457200">
              <a:spcBef>
                <a:spcPts val="600"/>
              </a:spcBef>
              <a:spcAft>
                <a:spcPts val="600"/>
              </a:spcAft>
              <a:buSzPct val="130000"/>
              <a:buFont typeface="Arial" panose="020B0604020202020204" pitchFamily="34" charset="0"/>
              <a:buChar char="•"/>
            </a:pPr>
            <a:r>
              <a:rPr lang="el-GR" sz="2800" b="1" dirty="0">
                <a:solidFill>
                  <a:schemeClr val="accent1">
                    <a:lumMod val="75000"/>
                  </a:schemeClr>
                </a:solidFill>
                <a:latin typeface="Myriad Pro Cond" panose="020B0506030403020204" pitchFamily="34" charset="0"/>
              </a:rPr>
              <a:t>Εξετάζεται εάν η πρόταση του επενδυτικού σχεδίου περιλαμβάνει συγκεκριμένες δράσεις και δαπάνες για την υιοθέτηση καινοτομιών και έξυπνου οικονομικού μετασχηματισμού στο επίπεδο της επιχείρησης, οι οποίες  συνεισφέρουν σε μία από τις προτεραιότητες και τους στρατηγικούς στόχους της Εθνικής Στρατηγικής Έξυπνης Εξειδίκευσης 2021-2027.</a:t>
            </a:r>
          </a:p>
          <a:p>
            <a:pPr marL="895350" indent="-457200">
              <a:spcBef>
                <a:spcPts val="600"/>
              </a:spcBef>
              <a:spcAft>
                <a:spcPts val="600"/>
              </a:spcAft>
              <a:buSzPct val="130000"/>
              <a:buFont typeface="Arial" panose="020B0604020202020204" pitchFamily="34" charset="0"/>
              <a:buChar char="•"/>
            </a:pPr>
            <a:r>
              <a:rPr lang="el-GR" sz="2800" b="1" dirty="0">
                <a:solidFill>
                  <a:schemeClr val="accent1">
                    <a:lumMod val="75000"/>
                  </a:schemeClr>
                </a:solidFill>
                <a:latin typeface="Myriad Pro Cond" panose="020B0506030403020204" pitchFamily="34" charset="0"/>
              </a:rPr>
              <a:t>Για την αξιολόγηση του κριτηρίου θα εξετάζεται:</a:t>
            </a:r>
          </a:p>
          <a:p>
            <a:pPr marL="1349053" lvl="1">
              <a:spcBef>
                <a:spcPts val="600"/>
              </a:spcBef>
              <a:spcAft>
                <a:spcPts val="600"/>
              </a:spcAft>
              <a:buSzPct val="130000"/>
            </a:pPr>
            <a:r>
              <a:rPr lang="el-GR" sz="2800" b="1" dirty="0">
                <a:solidFill>
                  <a:schemeClr val="accent1">
                    <a:lumMod val="75000"/>
                  </a:schemeClr>
                </a:solidFill>
                <a:latin typeface="Myriad Pro Cond" panose="020B0506030403020204" pitchFamily="34" charset="0"/>
              </a:rPr>
              <a:t>Α) εάν αναφέρεται στην αίτηση ο σχετικός τομέας της Εθνικής Στρατηγικής Έξυπνης Εξειδίκευσης 2021-2027. Επιλέγεται μόνο ένας τομέας, με την μεγαλύτερη συνάφεια στο προτεινόμενο σχέδιο. </a:t>
            </a:r>
          </a:p>
          <a:p>
            <a:pPr marL="1349053" lvl="1">
              <a:spcBef>
                <a:spcPts val="600"/>
              </a:spcBef>
              <a:spcAft>
                <a:spcPts val="600"/>
              </a:spcAft>
              <a:buSzPct val="130000"/>
            </a:pPr>
            <a:r>
              <a:rPr lang="el-GR" sz="2800" b="1" dirty="0">
                <a:solidFill>
                  <a:schemeClr val="accent1">
                    <a:lumMod val="75000"/>
                  </a:schemeClr>
                </a:solidFill>
                <a:latin typeface="Myriad Pro Cond" panose="020B0506030403020204" pitchFamily="34" charset="0"/>
              </a:rPr>
              <a:t>και</a:t>
            </a:r>
          </a:p>
          <a:p>
            <a:pPr marL="1349053" lvl="1">
              <a:spcBef>
                <a:spcPts val="600"/>
              </a:spcBef>
              <a:spcAft>
                <a:spcPts val="600"/>
              </a:spcAft>
              <a:buSzPct val="130000"/>
            </a:pPr>
            <a:r>
              <a:rPr lang="el-GR" sz="2800" b="1" dirty="0">
                <a:solidFill>
                  <a:schemeClr val="accent1">
                    <a:lumMod val="75000"/>
                  </a:schemeClr>
                </a:solidFill>
                <a:latin typeface="Myriad Pro Cond" panose="020B0506030403020204" pitchFamily="34" charset="0"/>
              </a:rPr>
              <a:t>Β) εάν περιλαμβάνεται στην αίτηση σχετική τεκμηρίωση συνεισφοράς στην ΕΣΕΕ, όπως ενδεικτικά:</a:t>
            </a:r>
          </a:p>
          <a:p>
            <a:pPr marL="1884363" lvl="2">
              <a:spcBef>
                <a:spcPts val="600"/>
              </a:spcBef>
              <a:spcAft>
                <a:spcPts val="600"/>
              </a:spcAft>
              <a:buSzPct val="130000"/>
            </a:pPr>
            <a:r>
              <a:rPr lang="el-GR" sz="2800" b="1" dirty="0">
                <a:solidFill>
                  <a:schemeClr val="accent1">
                    <a:lumMod val="75000"/>
                  </a:schemeClr>
                </a:solidFill>
                <a:latin typeface="Myriad Pro Cond" panose="020B0506030403020204" pitchFamily="34" charset="0"/>
              </a:rPr>
              <a:t>-Πως οι δραστηριότητες και οι δαπάνες του επενδυτικού σχεδίου εξυπηρετούν τον ανωτέρω τομέα της ΕΣΕΕ,  ή τις περιοχές παρέμβασης που αναδεικνύονται από τη Διαδικασία Επιχειρηματικής Ανακάλυψης, ή τους στρατηγικούς στόχους της ΕΣΕΕ  (πχ Στρατηγικός Στόχος 4, 5) ή</a:t>
            </a:r>
          </a:p>
          <a:p>
            <a:pPr marL="1884363" lvl="2">
              <a:spcBef>
                <a:spcPts val="600"/>
              </a:spcBef>
              <a:spcAft>
                <a:spcPts val="600"/>
              </a:spcAft>
              <a:buSzPct val="130000"/>
            </a:pPr>
            <a:r>
              <a:rPr lang="el-GR" sz="2800" b="1" dirty="0">
                <a:solidFill>
                  <a:schemeClr val="accent1">
                    <a:lumMod val="75000"/>
                  </a:schemeClr>
                </a:solidFill>
                <a:latin typeface="Myriad Pro Cond" panose="020B0506030403020204" pitchFamily="34" charset="0"/>
              </a:rPr>
              <a:t>-Εάν εισάγονται/ενισχύονται καινοτόμες προσεγγίσεις, προϊόντα ή διαδικασίες που θα αυξήσουν την ανταγωνιστικότητα της επιχείρησης σε διεθνές επίπεδο.</a:t>
            </a:r>
          </a:p>
        </p:txBody>
      </p:sp>
    </p:spTree>
    <p:extLst>
      <p:ext uri="{BB962C8B-B14F-4D97-AF65-F5344CB8AC3E}">
        <p14:creationId xmlns:p14="http://schemas.microsoft.com/office/powerpoint/2010/main" val="3420480729"/>
      </p:ext>
    </p:extLst>
  </p:cSld>
  <p:clrMapOvr>
    <a:masterClrMapping/>
  </p:clrMapOvr>
</p:sld>
</file>

<file path=ppt/theme/theme1.xml><?xml version="1.0" encoding="utf-8"?>
<a:theme xmlns:a="http://schemas.openxmlformats.org/drawingml/2006/main" name="Προσαρμοσμένη σχεδίαση">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Προσαρμοσμένη σχεδίαση">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base">
  <a:themeElements>
    <a:clrScheme name="Θέμα του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Θέμα του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9132</TotalTime>
  <Words>3032</Words>
  <Application>Microsoft Office PowerPoint</Application>
  <PresentationFormat>Custom</PresentationFormat>
  <Paragraphs>251</Paragraphs>
  <Slides>17</Slides>
  <Notes>0</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17</vt:i4>
      </vt:variant>
    </vt:vector>
  </HeadingPairs>
  <TitlesOfParts>
    <vt:vector size="29" baseType="lpstr">
      <vt:lpstr>Arial</vt:lpstr>
      <vt:lpstr>Calibri</vt:lpstr>
      <vt:lpstr>Myriad Pro Cond</vt:lpstr>
      <vt:lpstr>Myriad Pro</vt:lpstr>
      <vt:lpstr>Wingdings</vt:lpstr>
      <vt:lpstr>Calibri Light</vt:lpstr>
      <vt:lpstr>Myriad Pro Light</vt:lpstr>
      <vt:lpstr>Aptos</vt:lpstr>
      <vt:lpstr>Trebuchet MS</vt:lpstr>
      <vt:lpstr>Προσαρμοσμένη σχεδίαση</vt:lpstr>
      <vt:lpstr>1_Προσαρμοσμένη σχεδίαση</vt:lpstr>
      <vt:lpstr>base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Leonardos Kantsos</dc:creator>
  <cp:lastModifiedBy>ΠΑΠΟΥΤΣΗ ΜΑΡΙΑ</cp:lastModifiedBy>
  <cp:revision>318</cp:revision>
  <cp:lastPrinted>2026-03-03T11:06:03Z</cp:lastPrinted>
  <dcterms:created xsi:type="dcterms:W3CDTF">2022-06-03T15:25:51Z</dcterms:created>
  <dcterms:modified xsi:type="dcterms:W3CDTF">2026-03-04T09:28:44Z</dcterms:modified>
</cp:coreProperties>
</file>