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72" r:id="rId4"/>
    <p:sldId id="273" r:id="rId5"/>
    <p:sldId id="274" r:id="rId6"/>
    <p:sldId id="275" r:id="rId7"/>
    <p:sldId id="276" r:id="rId8"/>
    <p:sldId id="258" r:id="rId9"/>
    <p:sldId id="279" r:id="rId10"/>
    <p:sldId id="277" r:id="rId11"/>
    <p:sldId id="259" r:id="rId12"/>
    <p:sldId id="278" r:id="rId13"/>
    <p:sldId id="270" r:id="rId14"/>
  </p:sldIdLst>
  <p:sldSz cx="9906000" cy="6858000" type="A4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72" autoAdjust="0"/>
    <p:restoredTop sz="96451"/>
  </p:normalViewPr>
  <p:slideViewPr>
    <p:cSldViewPr snapToGrid="0" snapToObjects="1">
      <p:cViewPr varScale="1">
        <p:scale>
          <a:sx n="104" d="100"/>
          <a:sy n="104" d="100"/>
        </p:scale>
        <p:origin x="153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DFB95A-4C46-00F7-9E93-61BD57C8F4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D5F8B9-BDF0-4A33-B279-D26B58E63555}" type="datetimeFigureOut">
              <a:rPr lang="en-US"/>
              <a:pPr>
                <a:defRPr/>
              </a:pPr>
              <a:t>3/3/2026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15A588-0D10-8B1D-72CC-8B7EDCB588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523774-4E5C-4C8F-726C-1833A6B688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0449D2-750A-4D38-ACCA-2152DCA8ABAD}" type="slidenum">
              <a:rPr lang="en-US" altLang="el-GR"/>
              <a:pPr>
                <a:defRPr/>
              </a:pPr>
              <a:t>‹#›</a:t>
            </a:fld>
            <a:endParaRPr lang="en-US" altLang="el-GR"/>
          </a:p>
        </p:txBody>
      </p:sp>
    </p:spTree>
    <p:extLst>
      <p:ext uri="{BB962C8B-B14F-4D97-AF65-F5344CB8AC3E}">
        <p14:creationId xmlns:p14="http://schemas.microsoft.com/office/powerpoint/2010/main" val="23949488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A5E05C-FED4-91D2-1603-FF2A15720D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1C9BC8-B274-4D82-8CAB-AF86CC50AFE7}" type="datetimeFigureOut">
              <a:rPr lang="en-US"/>
              <a:pPr>
                <a:defRPr/>
              </a:pPr>
              <a:t>3/3/2026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FF31F2-5950-0C02-8F83-29D3C0AF10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87A441-5CF2-D66F-83BF-9150146E10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69677-B762-4C1C-8F74-4689DC2A2D88}" type="slidenum">
              <a:rPr lang="en-US" altLang="el-GR"/>
              <a:pPr>
                <a:defRPr/>
              </a:pPr>
              <a:t>‹#›</a:t>
            </a:fld>
            <a:endParaRPr lang="en-US" altLang="el-GR"/>
          </a:p>
        </p:txBody>
      </p:sp>
    </p:spTree>
    <p:extLst>
      <p:ext uri="{BB962C8B-B14F-4D97-AF65-F5344CB8AC3E}">
        <p14:creationId xmlns:p14="http://schemas.microsoft.com/office/powerpoint/2010/main" val="17053168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9EDB4F-52DC-552A-A95D-0C1ADF8FF1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C82945-C0CB-49D6-9894-E18EA1F01A07}" type="datetimeFigureOut">
              <a:rPr lang="en-US"/>
              <a:pPr>
                <a:defRPr/>
              </a:pPr>
              <a:t>3/3/2026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9454CB-5CAB-5192-8BC7-5503E4B333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0D8499-5F38-9088-AE11-CA024D1B69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068E78-1D2D-4DB3-8B09-CC72B72EC578}" type="slidenum">
              <a:rPr lang="en-US" altLang="el-GR"/>
              <a:pPr>
                <a:defRPr/>
              </a:pPr>
              <a:t>‹#›</a:t>
            </a:fld>
            <a:endParaRPr lang="en-US" altLang="el-GR"/>
          </a:p>
        </p:txBody>
      </p:sp>
    </p:spTree>
    <p:extLst>
      <p:ext uri="{BB962C8B-B14F-4D97-AF65-F5344CB8AC3E}">
        <p14:creationId xmlns:p14="http://schemas.microsoft.com/office/powerpoint/2010/main" val="28428804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97D482-7EF3-A647-A03F-C4253B1E07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266406-E544-4944-934B-D2B61D2E9B0E}" type="datetimeFigureOut">
              <a:rPr lang="en-US"/>
              <a:pPr>
                <a:defRPr/>
              </a:pPr>
              <a:t>3/3/2026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14C4D2-00C8-6156-8BB5-9BA924D47F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98FAB7-F566-5AF9-9DAF-A1D619698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3E9F9-DD76-401C-8D50-274C4CF90422}" type="slidenum">
              <a:rPr lang="en-US" altLang="el-GR"/>
              <a:pPr>
                <a:defRPr/>
              </a:pPr>
              <a:t>‹#›</a:t>
            </a:fld>
            <a:endParaRPr lang="en-US" altLang="el-GR"/>
          </a:p>
        </p:txBody>
      </p:sp>
    </p:spTree>
    <p:extLst>
      <p:ext uri="{BB962C8B-B14F-4D97-AF65-F5344CB8AC3E}">
        <p14:creationId xmlns:p14="http://schemas.microsoft.com/office/powerpoint/2010/main" val="1647492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6448BB-64C8-04A1-11CF-3F4CCB1C1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813A5A-E3BE-4F48-91BC-D3DDA40D7BBF}" type="datetimeFigureOut">
              <a:rPr lang="en-US"/>
              <a:pPr>
                <a:defRPr/>
              </a:pPr>
              <a:t>3/3/2026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26F99D-5383-DEB1-FBFF-5311D53A89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C08925-91C5-72CB-3A89-D1C37748AE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8E4400-3D74-4123-AFDD-2FF271DC2CFA}" type="slidenum">
              <a:rPr lang="en-US" altLang="el-GR"/>
              <a:pPr>
                <a:defRPr/>
              </a:pPr>
              <a:t>‹#›</a:t>
            </a:fld>
            <a:endParaRPr lang="en-US" altLang="el-GR"/>
          </a:p>
        </p:txBody>
      </p:sp>
    </p:spTree>
    <p:extLst>
      <p:ext uri="{BB962C8B-B14F-4D97-AF65-F5344CB8AC3E}">
        <p14:creationId xmlns:p14="http://schemas.microsoft.com/office/powerpoint/2010/main" val="17777349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E6B8FF4-7500-F677-4D96-0C57A0D3EC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A0C52A-5CB3-45C2-ADE0-2669EAA4E1D2}" type="datetimeFigureOut">
              <a:rPr lang="en-US"/>
              <a:pPr>
                <a:defRPr/>
              </a:pPr>
              <a:t>3/3/2026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C41B146-34F0-5D20-C410-74F3AB78C4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49A65C6-B078-CB3F-1635-4D8D2E3D1E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A6F2DE-CA18-4B38-9DD0-FAF39F4F751E}" type="slidenum">
              <a:rPr lang="en-US" altLang="el-GR"/>
              <a:pPr>
                <a:defRPr/>
              </a:pPr>
              <a:t>‹#›</a:t>
            </a:fld>
            <a:endParaRPr lang="en-US" altLang="el-GR"/>
          </a:p>
        </p:txBody>
      </p:sp>
    </p:spTree>
    <p:extLst>
      <p:ext uri="{BB962C8B-B14F-4D97-AF65-F5344CB8AC3E}">
        <p14:creationId xmlns:p14="http://schemas.microsoft.com/office/powerpoint/2010/main" val="1079811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0ECE3D6-1AEF-B444-1C68-98AFE07B7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49A4C-CE41-4D22-9D2A-97F5C20E4B5D}" type="datetimeFigureOut">
              <a:rPr lang="en-US"/>
              <a:pPr>
                <a:defRPr/>
              </a:pPr>
              <a:t>3/3/2026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2CBEC50-2FBB-61B8-5968-58347FF381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28AF393-0103-63D8-2144-B4F740E44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3D284B-5066-4E73-95BF-FB749B3585C8}" type="slidenum">
              <a:rPr lang="en-US" altLang="el-GR"/>
              <a:pPr>
                <a:defRPr/>
              </a:pPr>
              <a:t>‹#›</a:t>
            </a:fld>
            <a:endParaRPr lang="en-US" altLang="el-GR"/>
          </a:p>
        </p:txBody>
      </p:sp>
    </p:spTree>
    <p:extLst>
      <p:ext uri="{BB962C8B-B14F-4D97-AF65-F5344CB8AC3E}">
        <p14:creationId xmlns:p14="http://schemas.microsoft.com/office/powerpoint/2010/main" val="2452735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508D551-4682-3E65-8E98-DEA329421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A1A93-B6EE-479F-9E0D-C4E236290CDA}" type="datetimeFigureOut">
              <a:rPr lang="en-US"/>
              <a:pPr>
                <a:defRPr/>
              </a:pPr>
              <a:t>3/3/2026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79A765A-85BB-B85B-5BBE-7C0B421799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99D01DD-7A59-F61D-0B7E-AA6691632E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BE681F-1C2B-4C39-888F-1326BD171C83}" type="slidenum">
              <a:rPr lang="en-US" altLang="el-GR"/>
              <a:pPr>
                <a:defRPr/>
              </a:pPr>
              <a:t>‹#›</a:t>
            </a:fld>
            <a:endParaRPr lang="en-US" altLang="el-GR"/>
          </a:p>
        </p:txBody>
      </p:sp>
    </p:spTree>
    <p:extLst>
      <p:ext uri="{BB962C8B-B14F-4D97-AF65-F5344CB8AC3E}">
        <p14:creationId xmlns:p14="http://schemas.microsoft.com/office/powerpoint/2010/main" val="3315440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4D85FF5F-A3AE-202A-D793-BA3643B256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AE3F5D-B6EA-47B9-B220-FBC10453D548}" type="datetimeFigureOut">
              <a:rPr lang="en-US"/>
              <a:pPr>
                <a:defRPr/>
              </a:pPr>
              <a:t>3/3/2026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ED61E449-9099-3889-53E8-D0955371C5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A9EEBE2-8E51-1992-4650-304B8D6E55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0147AB-ACB4-437D-803E-D98D12918C08}" type="slidenum">
              <a:rPr lang="en-US" altLang="el-GR"/>
              <a:pPr>
                <a:defRPr/>
              </a:pPr>
              <a:t>‹#›</a:t>
            </a:fld>
            <a:endParaRPr lang="en-US" altLang="el-GR"/>
          </a:p>
        </p:txBody>
      </p:sp>
    </p:spTree>
    <p:extLst>
      <p:ext uri="{BB962C8B-B14F-4D97-AF65-F5344CB8AC3E}">
        <p14:creationId xmlns:p14="http://schemas.microsoft.com/office/powerpoint/2010/main" val="42470108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CFAC849-F976-FB61-FE1B-D827E5E8D9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176236-68BB-41D2-8B1F-D7628E8DDBAE}" type="datetimeFigureOut">
              <a:rPr lang="en-US"/>
              <a:pPr>
                <a:defRPr/>
              </a:pPr>
              <a:t>3/3/2026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3519BC3-E7CA-BD6D-EB41-043DE08705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22F9169-AD1F-52EC-7E6B-BE00656AD5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B084B1-B317-4C53-BC3E-79480BEE971D}" type="slidenum">
              <a:rPr lang="en-US" altLang="el-GR"/>
              <a:pPr>
                <a:defRPr/>
              </a:pPr>
              <a:t>‹#›</a:t>
            </a:fld>
            <a:endParaRPr lang="en-US" altLang="el-GR"/>
          </a:p>
        </p:txBody>
      </p:sp>
    </p:spTree>
    <p:extLst>
      <p:ext uri="{BB962C8B-B14F-4D97-AF65-F5344CB8AC3E}">
        <p14:creationId xmlns:p14="http://schemas.microsoft.com/office/powerpoint/2010/main" val="13908477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42A1022-0DB6-52BF-E964-B2919B0A00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88ABD6-F481-4863-9363-CEF34315FC84}" type="datetimeFigureOut">
              <a:rPr lang="en-US"/>
              <a:pPr>
                <a:defRPr/>
              </a:pPr>
              <a:t>3/3/2026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A5E2CD0-A676-230D-3050-BE61EC7E15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8DB4341-0886-6955-DC59-001E0A242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589B02-C7CA-451E-8CCD-32EF1AC7ED85}" type="slidenum">
              <a:rPr lang="en-US" altLang="el-GR"/>
              <a:pPr>
                <a:defRPr/>
              </a:pPr>
              <a:t>‹#›</a:t>
            </a:fld>
            <a:endParaRPr lang="en-US" altLang="el-GR"/>
          </a:p>
        </p:txBody>
      </p:sp>
    </p:spTree>
    <p:extLst>
      <p:ext uri="{BB962C8B-B14F-4D97-AF65-F5344CB8AC3E}">
        <p14:creationId xmlns:p14="http://schemas.microsoft.com/office/powerpoint/2010/main" val="1383089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F329990F-A6EC-7A9B-CD6A-B91500AA0B07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81038" y="365125"/>
            <a:ext cx="85439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902E3753-1964-907A-3CA3-360E2CE0B1B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81038" y="1825625"/>
            <a:ext cx="8543925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ED6572-7763-B897-59B7-3040FFD6D8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B9DAE29-89CF-4223-9D75-6E38351369DA}" type="datetimeFigureOut">
              <a:rPr lang="en-US"/>
              <a:pPr>
                <a:defRPr/>
              </a:pPr>
              <a:t>3/3/2026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09216B-9306-3A80-AEE4-7E2D7FF120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F7DEBF-F303-8CEE-4546-6E941F8B26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96113" y="6356350"/>
            <a:ext cx="222885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5F9954A-1E6E-4484-BC92-79F8873E1978}" type="slidenum">
              <a:rPr lang="en-US" altLang="el-GR"/>
              <a:pPr>
                <a:defRPr/>
              </a:pPr>
              <a:t>‹#›</a:t>
            </a:fld>
            <a:endParaRPr lang="en-US" alt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>
            <a:extLst>
              <a:ext uri="{FF2B5EF4-FFF2-40B4-BE49-F238E27FC236}">
                <a16:creationId xmlns:a16="http://schemas.microsoft.com/office/drawing/2014/main" id="{C54D937A-8641-2C06-DD8B-C820915C0D9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2051" name="Picture 1">
            <a:extLst>
              <a:ext uri="{FF2B5EF4-FFF2-40B4-BE49-F238E27FC236}">
                <a16:creationId xmlns:a16="http://schemas.microsoft.com/office/drawing/2014/main" id="{3883F4AF-56DC-04F2-6D9B-277BAB68D8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Subtitle 2">
            <a:extLst>
              <a:ext uri="{FF2B5EF4-FFF2-40B4-BE49-F238E27FC236}">
                <a16:creationId xmlns:a16="http://schemas.microsoft.com/office/drawing/2014/main" id="{E28EC671-73ED-48EF-4834-E32746CA3E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83226" y="2966245"/>
            <a:ext cx="7753350" cy="1487768"/>
          </a:xfrm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pPr eaLnBrk="1" hangingPunct="1"/>
            <a:r>
              <a:rPr lang="el-GR" altLang="en-US" b="1" dirty="0"/>
              <a:t>Θεματικό Εργαστήριο για τη</a:t>
            </a:r>
          </a:p>
          <a:p>
            <a:pPr eaLnBrk="1" hangingPunct="1"/>
            <a:r>
              <a:rPr lang="el-GR" altLang="en-US" b="1" dirty="0"/>
              <a:t>Διαδικασία Επιχειρηματικής Ανακάλυψης</a:t>
            </a:r>
          </a:p>
          <a:p>
            <a:pPr eaLnBrk="1" hangingPunct="1"/>
            <a:r>
              <a:rPr lang="el-GR" altLang="en-US" sz="1800" b="1" dirty="0"/>
              <a:t>Αθήνα 04/03/2026</a:t>
            </a:r>
            <a:endParaRPr lang="en-US" altLang="en-US" sz="1800" b="1" dirty="0"/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AE393379-8CC6-68F7-79CE-776649DF0CC4}"/>
              </a:ext>
            </a:extLst>
          </p:cNvPr>
          <p:cNvSpPr txBox="1">
            <a:spLocks/>
          </p:cNvSpPr>
          <p:nvPr/>
        </p:nvSpPr>
        <p:spPr bwMode="auto">
          <a:xfrm>
            <a:off x="1238250" y="4789488"/>
            <a:ext cx="7429500" cy="78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l-GR" altLang="en-US" sz="1800" b="1" dirty="0"/>
              <a:t>Νίκος Θωμόπουλος</a:t>
            </a:r>
          </a:p>
          <a:p>
            <a:pPr eaLnBrk="1" hangingPunct="1"/>
            <a:r>
              <a:rPr lang="el-GR" altLang="en-US" sz="1800" b="1" dirty="0"/>
              <a:t>Προϊστάμενος Μονάδας Α Ε.Υ.Δ. Περιφέρειας Δυτικής Ελλάδας</a:t>
            </a:r>
            <a:endParaRPr lang="en-US" altLang="en-US" sz="1800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CE15AF-E296-E4BC-FDAD-B9E90EB9CF49}"/>
              </a:ext>
            </a:extLst>
          </p:cNvPr>
          <p:cNvSpPr txBox="1"/>
          <p:nvPr/>
        </p:nvSpPr>
        <p:spPr>
          <a:xfrm>
            <a:off x="464574" y="1441341"/>
            <a:ext cx="897685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l-GR" sz="2400" b="1" dirty="0"/>
              <a:t>Μέθοδοι Υλοποίησης RIS3 – Θεματικά Εργαστήρια για ΠΕΠ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FA115D-AD72-9F96-869D-A7E6B2BD19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F2AEF3E6-F469-7297-5AD8-2DFE2E6A1B2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5123" name="Picture 1">
            <a:extLst>
              <a:ext uri="{FF2B5EF4-FFF2-40B4-BE49-F238E27FC236}">
                <a16:creationId xmlns:a16="http://schemas.microsoft.com/office/drawing/2014/main" id="{A62721C7-C35B-43C0-369A-A97E0AF138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Subtitle 2">
            <a:extLst>
              <a:ext uri="{FF2B5EF4-FFF2-40B4-BE49-F238E27FC236}">
                <a16:creationId xmlns:a16="http://schemas.microsoft.com/office/drawing/2014/main" id="{8B86137F-7BE6-2029-0B2F-BC965CF32F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6142" y="1255800"/>
            <a:ext cx="9256987" cy="499182"/>
          </a:xfrm>
        </p:spPr>
        <p:txBody>
          <a:bodyPr/>
          <a:lstStyle/>
          <a:p>
            <a:pPr eaLnBrk="1" hangingPunct="1"/>
            <a:r>
              <a:rPr lang="el-GR" altLang="en-US" b="1" dirty="0"/>
              <a:t>Δυσκολίες που αντιμετωπίσαμε κατά την υλοποίηση των ΔΕΑ</a:t>
            </a:r>
            <a:endParaRPr lang="en-US" altLang="en-US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8437FA-3125-49A2-156D-84636C8E7F31}"/>
              </a:ext>
            </a:extLst>
          </p:cNvPr>
          <p:cNvSpPr txBox="1">
            <a:spLocks/>
          </p:cNvSpPr>
          <p:nvPr/>
        </p:nvSpPr>
        <p:spPr bwMode="auto">
          <a:xfrm>
            <a:off x="304884" y="2104103"/>
            <a:ext cx="8622484" cy="3079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98450" marR="508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l-GR" sz="2000" b="1" dirty="0">
                <a:cs typeface="Calibri"/>
              </a:rPr>
              <a:t>Δυσκολία μετατροπής γενικών ιδεών σε συγκεκριμένες, ώριμες επενδυτικές προτάσεις</a:t>
            </a:r>
          </a:p>
          <a:p>
            <a:pPr marL="298450" marR="508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l-GR" sz="2000" b="1" dirty="0">
                <a:cs typeface="Calibri"/>
              </a:rPr>
              <a:t>Φόβος κοινοποίησης επιχειρηματικών ή και επιστημονικών πληροφοριών σε ανταγωνιστές</a:t>
            </a:r>
          </a:p>
          <a:p>
            <a:pPr marL="298450" marR="508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l-GR" sz="2000" b="1" dirty="0">
                <a:cs typeface="Calibri"/>
              </a:rPr>
              <a:t>Έλλειψη σαφών κριτηρίων επιλογής προτεραιοτήτων</a:t>
            </a:r>
          </a:p>
          <a:p>
            <a:pPr marL="298450" marR="508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l-GR" sz="2000" b="1" dirty="0">
                <a:cs typeface="Calibri"/>
              </a:rPr>
              <a:t>Ανεπαρκής τεκμηρίωση καινοτόμου ιδέας με δεδομένα και στοιχεία</a:t>
            </a:r>
          </a:p>
          <a:p>
            <a:pPr marL="298450" marR="508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l-GR" sz="2000" b="1" dirty="0">
                <a:cs typeface="Calibri"/>
              </a:rPr>
              <a:t>Έλλειψη κρίσιμης μάζας επιχειρήσεων σε συγκεκριμένους τομείς</a:t>
            </a:r>
            <a:endParaRPr lang="el-GR" altLang="en-US" sz="2000" b="1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54404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FE3D3187-3832-13C9-F7E3-F438310B6C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5123" name="Picture 1">
            <a:extLst>
              <a:ext uri="{FF2B5EF4-FFF2-40B4-BE49-F238E27FC236}">
                <a16:creationId xmlns:a16="http://schemas.microsoft.com/office/drawing/2014/main" id="{DC5ED46A-9F07-FB51-8AD0-0F13E0CE7E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Subtitle 2">
            <a:extLst>
              <a:ext uri="{FF2B5EF4-FFF2-40B4-BE49-F238E27FC236}">
                <a16:creationId xmlns:a16="http://schemas.microsoft.com/office/drawing/2014/main" id="{51C2D515-3E93-BBEB-B7F8-49F0F44C01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6142" y="1255800"/>
            <a:ext cx="9256987" cy="499182"/>
          </a:xfrm>
        </p:spPr>
        <p:txBody>
          <a:bodyPr/>
          <a:lstStyle/>
          <a:p>
            <a:pPr eaLnBrk="1" hangingPunct="1"/>
            <a:r>
              <a:rPr lang="el-GR" altLang="en-US" b="1" dirty="0"/>
              <a:t>Προκλήσεις που αντιμετωπίσαμε κατά τον σχεδιασμό και υλοποίηση των ΔΕΑ</a:t>
            </a:r>
            <a:endParaRPr lang="en-US" altLang="en-US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916E3C6-1892-945D-DA13-5BD567589AEE}"/>
              </a:ext>
            </a:extLst>
          </p:cNvPr>
          <p:cNvSpPr txBox="1">
            <a:spLocks/>
          </p:cNvSpPr>
          <p:nvPr/>
        </p:nvSpPr>
        <p:spPr bwMode="auto">
          <a:xfrm>
            <a:off x="304884" y="2023141"/>
            <a:ext cx="8622484" cy="3079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98450" marR="508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l-GR" sz="2000" b="1" dirty="0">
                <a:cs typeface="Calibri"/>
              </a:rPr>
              <a:t>Έλλειψη θεσμικής κουλτούρας συνεργασίας</a:t>
            </a:r>
          </a:p>
          <a:p>
            <a:pPr marL="298450" marR="508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l-GR" altLang="en-US" sz="2000" b="1" dirty="0">
                <a:cs typeface="Calibri"/>
              </a:rPr>
              <a:t>Αργές διαδικασίες (από την υλοποίηση των ΔΕΑ μέχρι την έκδοση της πρόσκλησης και την έναρξη των έργων)</a:t>
            </a:r>
          </a:p>
          <a:p>
            <a:pPr marL="298450" marR="508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l-GR" altLang="en-US" sz="2000" b="1" dirty="0"/>
              <a:t>Μέτρια συμμετοχή επιχειρήσεων (χαμηλή σε μερικούς τομείς)</a:t>
            </a:r>
          </a:p>
          <a:p>
            <a:pPr marL="298450" marR="508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l-GR" altLang="en-US" sz="2000" b="1" dirty="0"/>
              <a:t>Ανισορροπία εκπροσώπησης (ισχυρότερη παρουσία ακαδημαϊκού τομέα)</a:t>
            </a:r>
          </a:p>
          <a:p>
            <a:pPr marL="298450" marR="508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l-GR" altLang="en-US" sz="2000" b="1" dirty="0"/>
              <a:t>Απουσία του τομέα των πολιτών (κοινωνικοί φορείς)</a:t>
            </a:r>
          </a:p>
          <a:p>
            <a:pPr marL="298450" marR="508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l-GR" altLang="en-US" sz="2000" b="1" dirty="0"/>
              <a:t>Ασυνέχεια στην υλοποίηση των ΔΕΑ και σύνδεση με επικείμενη προκήρυξη δράσης</a:t>
            </a:r>
          </a:p>
          <a:p>
            <a:pPr marL="298450" marR="508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l-GR" altLang="en-US" sz="2000" b="1" dirty="0"/>
              <a:t>Μη σύνδεση των αποτελεσμάτων των ΔΕΑ με χρηματοδοτικά εργαλεία 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BC20BCF9-2772-8B93-49C1-7D646A77D291}"/>
              </a:ext>
            </a:extLst>
          </p:cNvPr>
          <p:cNvSpPr txBox="1">
            <a:spLocks/>
          </p:cNvSpPr>
          <p:nvPr/>
        </p:nvSpPr>
        <p:spPr bwMode="auto">
          <a:xfrm>
            <a:off x="226142" y="5160660"/>
            <a:ext cx="9340645" cy="66003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l-GR" sz="1800" b="1" dirty="0"/>
              <a:t>Η μεγαλύτερη πρόκληση δεν είναι να οργανωθεί ένα </a:t>
            </a:r>
            <a:r>
              <a:rPr lang="el-GR" sz="1800" b="1" dirty="0" err="1"/>
              <a:t>workshop</a:t>
            </a:r>
            <a:r>
              <a:rPr lang="el-GR" sz="1800" b="1" dirty="0"/>
              <a:t>, αλλά να διασφαλιστεί ότι η διαδικασία οδηγεί σε </a:t>
            </a:r>
            <a:r>
              <a:rPr lang="el-GR" sz="1800" b="1" dirty="0" err="1"/>
              <a:t>στοχευμένες</a:t>
            </a:r>
            <a:r>
              <a:rPr lang="el-GR" sz="1800" b="1" dirty="0"/>
              <a:t>, εφαρμόσιμες και </a:t>
            </a:r>
            <a:r>
              <a:rPr lang="el-GR" sz="1800" b="1" dirty="0" err="1"/>
              <a:t>χρηματοδοτήσιμες</a:t>
            </a:r>
            <a:r>
              <a:rPr lang="el-GR" sz="1800" b="1" dirty="0"/>
              <a:t> στρατηγικές επιλογές.</a:t>
            </a:r>
            <a:endParaRPr lang="en-US" altLang="en-US" sz="1800" b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734418-A384-FB61-B12E-5CA039B8FE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C4BC048A-2EA6-93F2-8E55-028919F836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5123" name="Picture 1">
            <a:extLst>
              <a:ext uri="{FF2B5EF4-FFF2-40B4-BE49-F238E27FC236}">
                <a16:creationId xmlns:a16="http://schemas.microsoft.com/office/drawing/2014/main" id="{C48F4A1A-C056-0D4E-DA27-A6F4CE8DA6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Subtitle 2">
            <a:extLst>
              <a:ext uri="{FF2B5EF4-FFF2-40B4-BE49-F238E27FC236}">
                <a16:creationId xmlns:a16="http://schemas.microsoft.com/office/drawing/2014/main" id="{CE0EC0D1-AC6E-C299-87C9-E4933713E2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6142" y="1255800"/>
            <a:ext cx="9256987" cy="499182"/>
          </a:xfrm>
        </p:spPr>
        <p:txBody>
          <a:bodyPr/>
          <a:lstStyle/>
          <a:p>
            <a:pPr eaLnBrk="1" hangingPunct="1"/>
            <a:r>
              <a:rPr lang="el-GR" altLang="en-US" b="1" dirty="0"/>
              <a:t>Προτάσεις για την αντιμετώπιση των προκλήσεων και δυσκολιών</a:t>
            </a:r>
            <a:endParaRPr lang="en-US" altLang="en-US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BDBB31-D8CD-8F18-B68A-3AC0E9434787}"/>
              </a:ext>
            </a:extLst>
          </p:cNvPr>
          <p:cNvSpPr txBox="1">
            <a:spLocks/>
          </p:cNvSpPr>
          <p:nvPr/>
        </p:nvSpPr>
        <p:spPr bwMode="auto">
          <a:xfrm>
            <a:off x="304884" y="2023141"/>
            <a:ext cx="9055426" cy="3079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98450" marR="508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l-GR" altLang="en-US" sz="2000" b="1" dirty="0">
                <a:cs typeface="Calibri"/>
              </a:rPr>
              <a:t>Σύνδεση των ΔΕΑ με μελλοντικές προσκλήσεις </a:t>
            </a:r>
            <a:r>
              <a:rPr lang="en-US" altLang="en-US" sz="2000" b="1" dirty="0">
                <a:cs typeface="Calibri"/>
              </a:rPr>
              <a:t>RIS, STEP, </a:t>
            </a:r>
            <a:r>
              <a:rPr lang="el-GR" altLang="en-US" sz="2000" b="1" dirty="0">
                <a:cs typeface="Calibri"/>
              </a:rPr>
              <a:t>επιχειρηματικότητας</a:t>
            </a:r>
          </a:p>
          <a:p>
            <a:pPr marL="298450" marR="508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l-GR" altLang="en-US" sz="2000" b="1" dirty="0"/>
              <a:t>Υλοποίηση </a:t>
            </a:r>
            <a:r>
              <a:rPr lang="el-GR" altLang="en-US" sz="2000" b="1" dirty="0" err="1"/>
              <a:t>στοχευμένων</a:t>
            </a:r>
            <a:r>
              <a:rPr lang="el-GR" altLang="en-US" sz="2000" b="1" dirty="0"/>
              <a:t> συναντήσεων ΔΕΑ (σε συγκεκριμένους τομείς)</a:t>
            </a:r>
          </a:p>
          <a:p>
            <a:pPr marL="298450" marR="508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l-GR" altLang="en-US" sz="2000" b="1" dirty="0"/>
              <a:t>Ανάδειξη </a:t>
            </a:r>
            <a:r>
              <a:rPr lang="en-US" altLang="en-US" sz="2000" b="1" dirty="0"/>
              <a:t>success stories </a:t>
            </a:r>
            <a:r>
              <a:rPr lang="el-GR" altLang="en-US" sz="2000" b="1" dirty="0"/>
              <a:t>από προηγούμενες ΔΕΑ και προσκλήσεις</a:t>
            </a:r>
          </a:p>
          <a:p>
            <a:pPr marL="298450" marR="508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l-GR" altLang="en-US" sz="2000" b="1" dirty="0"/>
              <a:t>Δημιουργία </a:t>
            </a:r>
            <a:r>
              <a:rPr lang="en-US" altLang="en-US" sz="2000" b="1" dirty="0"/>
              <a:t>thematic working groups</a:t>
            </a:r>
          </a:p>
          <a:p>
            <a:pPr marL="298450" marR="508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l-GR" altLang="en-US" sz="2000" b="1" dirty="0"/>
              <a:t>Υποχρεωτική τεκμηρίωση κάθε πρότασης με</a:t>
            </a:r>
            <a:r>
              <a:rPr lang="en-US" altLang="en-US" sz="2000" b="1" dirty="0"/>
              <a:t> </a:t>
            </a:r>
            <a:r>
              <a:rPr lang="el-GR" altLang="en-US" sz="2000" b="1" dirty="0"/>
              <a:t>αγορά-στόχο</a:t>
            </a:r>
            <a:r>
              <a:rPr lang="en-US" altLang="en-US" sz="2000" b="1" dirty="0"/>
              <a:t>, </a:t>
            </a:r>
            <a:r>
              <a:rPr lang="el-GR" altLang="en-US" sz="2000" b="1" dirty="0"/>
              <a:t>τεχνολογική ωριμότητα</a:t>
            </a:r>
            <a:r>
              <a:rPr lang="en-US" altLang="en-US" sz="2000" b="1" dirty="0"/>
              <a:t> </a:t>
            </a:r>
            <a:r>
              <a:rPr lang="el-GR" altLang="en-US" sz="2000" b="1" dirty="0"/>
              <a:t>και</a:t>
            </a:r>
            <a:r>
              <a:rPr lang="en-US" altLang="en-US" sz="2000" b="1" dirty="0"/>
              <a:t> </a:t>
            </a:r>
            <a:r>
              <a:rPr lang="el-GR" altLang="en-US" sz="2000" b="1" dirty="0"/>
              <a:t>πιθανές συνεργασίες</a:t>
            </a:r>
          </a:p>
        </p:txBody>
      </p:sp>
    </p:spTree>
    <p:extLst>
      <p:ext uri="{BB962C8B-B14F-4D97-AF65-F5344CB8AC3E}">
        <p14:creationId xmlns:p14="http://schemas.microsoft.com/office/powerpoint/2010/main" val="27853395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A84B4C-B321-7697-3030-2F5C2CEF66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>
            <a:extLst>
              <a:ext uri="{FF2B5EF4-FFF2-40B4-BE49-F238E27FC236}">
                <a16:creationId xmlns:a16="http://schemas.microsoft.com/office/drawing/2014/main" id="{AF87AA4E-3A52-CA42-8324-F5C7EDA90EB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2051" name="Picture 1">
            <a:extLst>
              <a:ext uri="{FF2B5EF4-FFF2-40B4-BE49-F238E27FC236}">
                <a16:creationId xmlns:a16="http://schemas.microsoft.com/office/drawing/2014/main" id="{3E2CAD46-1BFB-52B8-F314-F1A36193F4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Subtitle 2">
            <a:extLst>
              <a:ext uri="{FF2B5EF4-FFF2-40B4-BE49-F238E27FC236}">
                <a16:creationId xmlns:a16="http://schemas.microsoft.com/office/drawing/2014/main" id="{0C56CEBB-5304-4DD5-E9F7-6A2FD6250C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8250" y="2313551"/>
            <a:ext cx="7429500" cy="462755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pPr eaLnBrk="1" hangingPunct="1"/>
            <a:r>
              <a:rPr lang="el-GR" altLang="en-US" b="1" dirty="0"/>
              <a:t>Σας ευχαριστώ για την παρουσία σας</a:t>
            </a:r>
            <a:endParaRPr lang="en-US" altLang="en-US" b="1" dirty="0"/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14880824-9CFF-1DCB-798D-3ADE66C2C710}"/>
              </a:ext>
            </a:extLst>
          </p:cNvPr>
          <p:cNvSpPr txBox="1">
            <a:spLocks/>
          </p:cNvSpPr>
          <p:nvPr/>
        </p:nvSpPr>
        <p:spPr bwMode="auto">
          <a:xfrm>
            <a:off x="1238250" y="5064791"/>
            <a:ext cx="7429500" cy="78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l-GR" altLang="en-US" sz="1200" b="1" dirty="0"/>
              <a:t>Νίκος Θωμόπουλος</a:t>
            </a:r>
          </a:p>
          <a:p>
            <a:pPr eaLnBrk="1" hangingPunct="1"/>
            <a:r>
              <a:rPr lang="el-GR" altLang="en-US" sz="1200" b="1" dirty="0"/>
              <a:t>Προϊστάμενος Μονάδας Α Ε.Υ.Δ. Περιφέρειας Δυτικής Ελλάδας</a:t>
            </a:r>
            <a:endParaRPr lang="en-US" alt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31575089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>
            <a:extLst>
              <a:ext uri="{FF2B5EF4-FFF2-40B4-BE49-F238E27FC236}">
                <a16:creationId xmlns:a16="http://schemas.microsoft.com/office/drawing/2014/main" id="{41F86E66-D649-2440-9DC0-FCD1BC869AE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3075" name="Picture 1">
            <a:extLst>
              <a:ext uri="{FF2B5EF4-FFF2-40B4-BE49-F238E27FC236}">
                <a16:creationId xmlns:a16="http://schemas.microsoft.com/office/drawing/2014/main" id="{D7A40416-EBA1-2A3C-4A05-3670C62F5D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Subtitle 2">
            <a:extLst>
              <a:ext uri="{FF2B5EF4-FFF2-40B4-BE49-F238E27FC236}">
                <a16:creationId xmlns:a16="http://schemas.microsoft.com/office/drawing/2014/main" id="{6CE14A32-4668-1631-F4CE-E1F25ACB35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92175" y="1570038"/>
            <a:ext cx="7429500" cy="447675"/>
          </a:xfrm>
        </p:spPr>
        <p:txBody>
          <a:bodyPr/>
          <a:lstStyle/>
          <a:p>
            <a:pPr eaLnBrk="1" hangingPunct="1"/>
            <a:r>
              <a:rPr lang="el-GR" altLang="en-US" b="1" dirty="0"/>
              <a:t>Τι (πρέπει να) είναι η ΔΕΑ</a:t>
            </a:r>
            <a:endParaRPr lang="en-US" altLang="en-US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9E1C31B-703C-C273-0029-B02247F4CAA8}"/>
              </a:ext>
            </a:extLst>
          </p:cNvPr>
          <p:cNvSpPr txBox="1"/>
          <p:nvPr/>
        </p:nvSpPr>
        <p:spPr>
          <a:xfrm>
            <a:off x="479322" y="2142222"/>
            <a:ext cx="910713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l-GR" sz="1800" dirty="0">
                <a:effectLst/>
                <a:latin typeface="+mn-lt"/>
                <a:ea typeface="Calibri" panose="020F0502020204030204" pitchFamily="34" charset="0"/>
              </a:rPr>
              <a:t>Η</a:t>
            </a:r>
            <a:r>
              <a:rPr lang="el-GR" sz="1800" b="1" dirty="0">
                <a:effectLst/>
                <a:latin typeface="+mn-lt"/>
                <a:ea typeface="Calibri" panose="020F0502020204030204" pitchFamily="34" charset="0"/>
              </a:rPr>
              <a:t> Διαδικασία Επιχειρηματικής Ανακάλυψης - ΔΕΑ</a:t>
            </a:r>
            <a:r>
              <a:rPr lang="el-GR" sz="1800" dirty="0">
                <a:effectLst/>
                <a:latin typeface="+mn-lt"/>
                <a:ea typeface="Calibri" panose="020F0502020204030204" pitchFamily="34" charset="0"/>
              </a:rPr>
              <a:t> είναι η </a:t>
            </a:r>
            <a:r>
              <a:rPr lang="el-GR" dirty="0">
                <a:latin typeface="+mn-lt"/>
              </a:rPr>
              <a:t>διαδικασία–κλειδί για τον προσδιορισμό προτεραιοτήτων μιας στρατηγικής έρευνας και καινοτομίας για την έξυπνη εξειδίκευση.</a:t>
            </a:r>
          </a:p>
          <a:p>
            <a:pPr algn="just"/>
            <a:endParaRPr lang="el-GR" dirty="0">
              <a:latin typeface="+mn-lt"/>
            </a:endParaRPr>
          </a:p>
          <a:p>
            <a:pPr algn="just"/>
            <a:r>
              <a:rPr lang="el-GR" dirty="0">
                <a:latin typeface="+mn-lt"/>
              </a:rPr>
              <a:t>Η Επιχειρηματική Ανακάλυψη αποβλέπει στην όσο το δυνατόν </a:t>
            </a:r>
            <a:r>
              <a:rPr lang="el-GR" b="1" dirty="0">
                <a:latin typeface="+mn-lt"/>
              </a:rPr>
              <a:t>μεγαλύτερη, ενεργό συμμετοχή </a:t>
            </a:r>
            <a:r>
              <a:rPr lang="el-GR" dirty="0">
                <a:latin typeface="+mn-lt"/>
              </a:rPr>
              <a:t>εκπροσώπων της </a:t>
            </a:r>
            <a:r>
              <a:rPr lang="el-GR" b="1" dirty="0">
                <a:latin typeface="+mn-lt"/>
              </a:rPr>
              <a:t>επιχειρηματικής</a:t>
            </a:r>
            <a:r>
              <a:rPr lang="el-GR" dirty="0">
                <a:latin typeface="+mn-lt"/>
              </a:rPr>
              <a:t> και </a:t>
            </a:r>
            <a:r>
              <a:rPr lang="el-GR" b="1" dirty="0">
                <a:latin typeface="+mn-lt"/>
              </a:rPr>
              <a:t>ερευνητικής κοινότητας</a:t>
            </a:r>
            <a:r>
              <a:rPr lang="el-GR" dirty="0">
                <a:latin typeface="+mn-lt"/>
              </a:rPr>
              <a:t>, των </a:t>
            </a:r>
            <a:r>
              <a:rPr lang="el-GR" b="1" dirty="0">
                <a:latin typeface="+mn-lt"/>
              </a:rPr>
              <a:t>δημόσιων αρχών </a:t>
            </a:r>
            <a:r>
              <a:rPr lang="el-GR" dirty="0">
                <a:latin typeface="+mn-lt"/>
              </a:rPr>
              <a:t>σε εθνικό και περιφερειακό επίπεδο, καθώς και της </a:t>
            </a:r>
            <a:r>
              <a:rPr lang="el-GR" b="1" dirty="0">
                <a:latin typeface="+mn-lt"/>
              </a:rPr>
              <a:t>κοινωνίας των πολιτών</a:t>
            </a:r>
            <a:r>
              <a:rPr lang="el-GR" dirty="0">
                <a:latin typeface="+mn-lt"/>
              </a:rPr>
              <a:t>, έτσι ώστε η υπό διαμόρφωση Στρατηγική να ανταποκρίνεται άμεσα στις εθνικές προτεραιότητες και αναπτυξιακές προοπτικές.</a:t>
            </a:r>
          </a:p>
          <a:p>
            <a:pPr algn="just"/>
            <a:r>
              <a:rPr lang="el-GR" dirty="0">
                <a:latin typeface="+mn-lt"/>
              </a:rPr>
              <a:t> </a:t>
            </a:r>
            <a:endParaRPr lang="en-US" dirty="0">
              <a:latin typeface="+mn-l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74CFBF-E310-BA29-17E3-A3AAD9FE0D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DF8D10B4-F831-0B79-9F9C-787AE12D5F5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4099" name="Picture 1">
            <a:extLst>
              <a:ext uri="{FF2B5EF4-FFF2-40B4-BE49-F238E27FC236}">
                <a16:creationId xmlns:a16="http://schemas.microsoft.com/office/drawing/2014/main" id="{D76820E4-E740-13A0-5DAF-B0B496FAD8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Subtitle 2">
            <a:extLst>
              <a:ext uri="{FF2B5EF4-FFF2-40B4-BE49-F238E27FC236}">
                <a16:creationId xmlns:a16="http://schemas.microsoft.com/office/drawing/2014/main" id="{C5F9267B-E86C-E103-31AC-7F05BF6DAF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9959" y="1303275"/>
            <a:ext cx="9206082" cy="447675"/>
          </a:xfrm>
        </p:spPr>
        <p:txBody>
          <a:bodyPr/>
          <a:lstStyle/>
          <a:p>
            <a:pPr eaLnBrk="1" hangingPunct="1">
              <a:defRPr/>
            </a:pPr>
            <a:r>
              <a:rPr lang="el-GR" altLang="en-US" b="1" dirty="0"/>
              <a:t>Η οργάνωση των ΔΕΑ στην Περιφέρεια Δυτικής Ελλάδας (</a:t>
            </a:r>
            <a:r>
              <a:rPr lang="en-US" altLang="en-US" b="1" dirty="0"/>
              <a:t>Check list)</a:t>
            </a:r>
            <a:endParaRPr lang="el-GR" altLang="en-US" b="1" dirty="0"/>
          </a:p>
        </p:txBody>
      </p:sp>
      <p:sp>
        <p:nvSpPr>
          <p:cNvPr id="5" name="object 12">
            <a:extLst>
              <a:ext uri="{FF2B5EF4-FFF2-40B4-BE49-F238E27FC236}">
                <a16:creationId xmlns:a16="http://schemas.microsoft.com/office/drawing/2014/main" id="{3E47B923-F544-1439-3EA3-474BF4916603}"/>
              </a:ext>
            </a:extLst>
          </p:cNvPr>
          <p:cNvSpPr txBox="1"/>
          <p:nvPr/>
        </p:nvSpPr>
        <p:spPr>
          <a:xfrm>
            <a:off x="131292" y="2639949"/>
            <a:ext cx="9424749" cy="185948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0825" indent="-238125">
              <a:spcBef>
                <a:spcPts val="600"/>
              </a:spcBef>
              <a:buClr>
                <a:srgbClr val="4471C4"/>
              </a:buClr>
              <a:buFont typeface="Arial MT"/>
              <a:buChar char="•"/>
              <a:tabLst>
                <a:tab pos="250825" algn="l"/>
              </a:tabLst>
            </a:pPr>
            <a:r>
              <a:rPr lang="el-GR" sz="2000" b="1" dirty="0">
                <a:latin typeface="Calibri"/>
                <a:cs typeface="Calibri"/>
              </a:rPr>
              <a:t>Συγκρότηση ομάδας (οργάνωσης, υλοποίησης, υποστήριξης)</a:t>
            </a:r>
          </a:p>
          <a:p>
            <a:pPr marL="250825" indent="-238125">
              <a:lnSpc>
                <a:spcPct val="100000"/>
              </a:lnSpc>
              <a:spcBef>
                <a:spcPts val="600"/>
              </a:spcBef>
              <a:buClr>
                <a:srgbClr val="4471C4"/>
              </a:buClr>
              <a:buFont typeface="Arial MT"/>
              <a:buChar char="•"/>
              <a:tabLst>
                <a:tab pos="250825" algn="l"/>
              </a:tabLst>
            </a:pPr>
            <a:r>
              <a:rPr lang="el-GR" sz="2000" b="1" dirty="0">
                <a:latin typeface="Calibri"/>
                <a:cs typeface="Calibri"/>
              </a:rPr>
              <a:t>Εύρεση </a:t>
            </a:r>
            <a:r>
              <a:rPr lang="en-US" sz="2000" b="1" dirty="0">
                <a:latin typeface="Calibri"/>
                <a:cs typeface="Calibri"/>
              </a:rPr>
              <a:t>Key note speaker</a:t>
            </a:r>
            <a:r>
              <a:rPr lang="el-GR" sz="2000" b="1" dirty="0">
                <a:latin typeface="Calibri"/>
                <a:cs typeface="Calibri"/>
              </a:rPr>
              <a:t>(</a:t>
            </a:r>
            <a:r>
              <a:rPr lang="en-US" sz="2000" b="1" dirty="0">
                <a:latin typeface="Calibri"/>
                <a:cs typeface="Calibri"/>
              </a:rPr>
              <a:t>s)</a:t>
            </a:r>
            <a:endParaRPr lang="el-GR" sz="2000" b="1" dirty="0">
              <a:latin typeface="Calibri"/>
              <a:cs typeface="Calibri"/>
            </a:endParaRPr>
          </a:p>
          <a:p>
            <a:pPr marL="250825" indent="-238125">
              <a:lnSpc>
                <a:spcPct val="100000"/>
              </a:lnSpc>
              <a:spcBef>
                <a:spcPts val="600"/>
              </a:spcBef>
              <a:buClr>
                <a:srgbClr val="4471C4"/>
              </a:buClr>
              <a:buFont typeface="Arial MT"/>
              <a:buChar char="•"/>
              <a:tabLst>
                <a:tab pos="250825" algn="l"/>
              </a:tabLst>
            </a:pPr>
            <a:r>
              <a:rPr lang="el-GR" sz="2000" b="1" dirty="0">
                <a:latin typeface="Calibri"/>
                <a:cs typeface="Calibri"/>
              </a:rPr>
              <a:t>Τόπος υλοποίησης (απαιτήσεις, χαρακτηριστικά)</a:t>
            </a:r>
          </a:p>
          <a:p>
            <a:pPr marL="250825" indent="-238125">
              <a:lnSpc>
                <a:spcPct val="100000"/>
              </a:lnSpc>
              <a:spcBef>
                <a:spcPts val="600"/>
              </a:spcBef>
              <a:buClr>
                <a:srgbClr val="4471C4"/>
              </a:buClr>
              <a:buFont typeface="Arial MT"/>
              <a:buChar char="•"/>
              <a:tabLst>
                <a:tab pos="250825" algn="l"/>
              </a:tabLst>
            </a:pPr>
            <a:r>
              <a:rPr lang="el-GR" sz="2000" b="1" dirty="0">
                <a:latin typeface="Calibri"/>
                <a:cs typeface="Calibri"/>
              </a:rPr>
              <a:t>Επιλογή χρόνου </a:t>
            </a:r>
            <a:endParaRPr sz="2000" b="1" dirty="0">
              <a:latin typeface="Calibri"/>
              <a:cs typeface="Calibri"/>
            </a:endParaRPr>
          </a:p>
          <a:p>
            <a:pPr marL="250825" indent="-238125">
              <a:lnSpc>
                <a:spcPct val="100000"/>
              </a:lnSpc>
              <a:spcBef>
                <a:spcPts val="600"/>
              </a:spcBef>
              <a:buClr>
                <a:srgbClr val="4471C4"/>
              </a:buClr>
              <a:buFont typeface="Arial MT"/>
              <a:buChar char="•"/>
              <a:tabLst>
                <a:tab pos="250825" algn="l"/>
              </a:tabLst>
            </a:pPr>
            <a:r>
              <a:rPr lang="el-GR" sz="2000" b="1" dirty="0">
                <a:latin typeface="Calibri"/>
                <a:cs typeface="Calibri"/>
              </a:rPr>
              <a:t>Εξοπλισμός (λογισμικό, </a:t>
            </a:r>
            <a:r>
              <a:rPr lang="en-US" sz="2000" b="1" dirty="0" err="1">
                <a:latin typeface="Calibri"/>
                <a:cs typeface="Calibri"/>
              </a:rPr>
              <a:t>Slido</a:t>
            </a:r>
            <a:r>
              <a:rPr lang="en-US" sz="2000" b="1" dirty="0">
                <a:latin typeface="Calibri"/>
                <a:cs typeface="Calibri"/>
              </a:rPr>
              <a:t>, </a:t>
            </a:r>
            <a:r>
              <a:rPr lang="el-GR" sz="2000" b="1" dirty="0" err="1">
                <a:latin typeface="Calibri"/>
                <a:cs typeface="Calibri"/>
              </a:rPr>
              <a:t>κλπ</a:t>
            </a:r>
            <a:r>
              <a:rPr lang="el-GR" sz="2000" b="1" dirty="0">
                <a:latin typeface="Calibri"/>
                <a:cs typeface="Calibri"/>
              </a:rPr>
              <a:t>)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7C6BA936-3605-ED76-DC81-A82177409BEC}"/>
              </a:ext>
            </a:extLst>
          </p:cNvPr>
          <p:cNvSpPr txBox="1">
            <a:spLocks/>
          </p:cNvSpPr>
          <p:nvPr/>
        </p:nvSpPr>
        <p:spPr bwMode="auto">
          <a:xfrm>
            <a:off x="1128916" y="1868488"/>
            <a:ext cx="7429500" cy="4476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l-GR" altLang="en-US" b="1" dirty="0"/>
              <a:t>Προετοιμασία</a:t>
            </a:r>
            <a:endParaRPr lang="en-US" altLang="en-US" b="1" dirty="0"/>
          </a:p>
        </p:txBody>
      </p:sp>
    </p:spTree>
    <p:extLst>
      <p:ext uri="{BB962C8B-B14F-4D97-AF65-F5344CB8AC3E}">
        <p14:creationId xmlns:p14="http://schemas.microsoft.com/office/powerpoint/2010/main" val="22667330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221787-5218-7B08-160B-D71C655CA4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57589C62-214F-CCB7-3762-CEF2E545CA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4099" name="Picture 1">
            <a:extLst>
              <a:ext uri="{FF2B5EF4-FFF2-40B4-BE49-F238E27FC236}">
                <a16:creationId xmlns:a16="http://schemas.microsoft.com/office/drawing/2014/main" id="{5EFE9EDC-7266-D37C-E2D7-64FBADB6C0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Subtitle 2">
            <a:extLst>
              <a:ext uri="{FF2B5EF4-FFF2-40B4-BE49-F238E27FC236}">
                <a16:creationId xmlns:a16="http://schemas.microsoft.com/office/drawing/2014/main" id="{B71392EF-687D-B819-6A98-601F2F4CCA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9959" y="1303275"/>
            <a:ext cx="9206082" cy="447675"/>
          </a:xfrm>
        </p:spPr>
        <p:txBody>
          <a:bodyPr/>
          <a:lstStyle/>
          <a:p>
            <a:pPr eaLnBrk="1" hangingPunct="1">
              <a:defRPr/>
            </a:pPr>
            <a:r>
              <a:rPr lang="el-GR" altLang="en-US" b="1" dirty="0"/>
              <a:t>Η οργάνωση των ΔΕΑ στην Περιφέρεια Δυτικής Ελλάδας (</a:t>
            </a:r>
            <a:r>
              <a:rPr lang="en-US" altLang="en-US" b="1" dirty="0"/>
              <a:t>Check list)</a:t>
            </a:r>
            <a:endParaRPr lang="el-GR" altLang="en-US" b="1" dirty="0"/>
          </a:p>
        </p:txBody>
      </p:sp>
      <p:sp>
        <p:nvSpPr>
          <p:cNvPr id="5" name="object 12">
            <a:extLst>
              <a:ext uri="{FF2B5EF4-FFF2-40B4-BE49-F238E27FC236}">
                <a16:creationId xmlns:a16="http://schemas.microsoft.com/office/drawing/2014/main" id="{84C75E35-ACF8-4DA0-C791-88CFDBD5BE28}"/>
              </a:ext>
            </a:extLst>
          </p:cNvPr>
          <p:cNvSpPr txBox="1"/>
          <p:nvPr/>
        </p:nvSpPr>
        <p:spPr>
          <a:xfrm>
            <a:off x="131292" y="2639949"/>
            <a:ext cx="9424749" cy="185948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0825" indent="-238125">
              <a:spcBef>
                <a:spcPts val="600"/>
              </a:spcBef>
              <a:buClr>
                <a:srgbClr val="4471C4"/>
              </a:buClr>
              <a:buFont typeface="Arial MT"/>
              <a:buChar char="•"/>
              <a:tabLst>
                <a:tab pos="250825" algn="l"/>
              </a:tabLst>
            </a:pPr>
            <a:r>
              <a:rPr lang="el-GR" sz="2000" b="1" dirty="0">
                <a:latin typeface="Calibri"/>
                <a:cs typeface="Calibri"/>
              </a:rPr>
              <a:t>Ανάλυση οικονομικών και τεχνολογικών δεδομένων (</a:t>
            </a:r>
            <a:r>
              <a:rPr lang="en-US" sz="2000" b="1" dirty="0">
                <a:latin typeface="Calibri"/>
                <a:cs typeface="Calibri"/>
              </a:rPr>
              <a:t>position paper</a:t>
            </a:r>
            <a:r>
              <a:rPr lang="el-GR" sz="2000" b="1" dirty="0">
                <a:latin typeface="Calibri"/>
                <a:cs typeface="Calibri"/>
              </a:rPr>
              <a:t>)</a:t>
            </a:r>
          </a:p>
          <a:p>
            <a:pPr marL="250825" indent="-238125">
              <a:spcBef>
                <a:spcPts val="600"/>
              </a:spcBef>
              <a:buClr>
                <a:srgbClr val="4471C4"/>
              </a:buClr>
              <a:buFont typeface="Arial MT"/>
              <a:buChar char="•"/>
              <a:tabLst>
                <a:tab pos="250825" algn="l"/>
              </a:tabLst>
            </a:pPr>
            <a:r>
              <a:rPr lang="el-GR" sz="2000" b="1" dirty="0">
                <a:latin typeface="Calibri"/>
                <a:cs typeface="Calibri"/>
              </a:rPr>
              <a:t>Καταγραφή ερευνητικών δυνατοτήτων (πανεπιστήμια, </a:t>
            </a:r>
            <a:r>
              <a:rPr lang="el-GR" sz="2000" b="1" dirty="0" err="1">
                <a:latin typeface="Calibri"/>
                <a:cs typeface="Calibri"/>
              </a:rPr>
              <a:t>RTOs</a:t>
            </a:r>
            <a:r>
              <a:rPr lang="el-GR" sz="2000" b="1" dirty="0">
                <a:latin typeface="Calibri"/>
                <a:cs typeface="Calibri"/>
              </a:rPr>
              <a:t>)</a:t>
            </a:r>
            <a:endParaRPr lang="en-US" sz="2000" b="1" dirty="0">
              <a:latin typeface="Calibri"/>
              <a:cs typeface="Calibri"/>
            </a:endParaRPr>
          </a:p>
          <a:p>
            <a:pPr marL="250825" indent="-238125">
              <a:spcBef>
                <a:spcPts val="600"/>
              </a:spcBef>
              <a:buClr>
                <a:srgbClr val="4471C4"/>
              </a:buClr>
              <a:buFont typeface="Arial MT"/>
              <a:buChar char="•"/>
              <a:tabLst>
                <a:tab pos="250825" algn="l"/>
              </a:tabLst>
            </a:pPr>
            <a:r>
              <a:rPr lang="el-GR" sz="2000" b="1" dirty="0">
                <a:latin typeface="Calibri"/>
                <a:cs typeface="Calibri"/>
              </a:rPr>
              <a:t>Καταγραφή επιχειρηματικού δυναμικού (πλήθος, είδος επιχειρήσεων)</a:t>
            </a:r>
            <a:endParaRPr sz="2000" b="1" dirty="0">
              <a:latin typeface="Calibri"/>
              <a:cs typeface="Calibri"/>
            </a:endParaRPr>
          </a:p>
          <a:p>
            <a:pPr marL="250825" indent="-238125">
              <a:lnSpc>
                <a:spcPct val="100000"/>
              </a:lnSpc>
              <a:spcBef>
                <a:spcPts val="600"/>
              </a:spcBef>
              <a:buClr>
                <a:srgbClr val="4471C4"/>
              </a:buClr>
              <a:buFont typeface="Arial MT"/>
              <a:buChar char="•"/>
              <a:tabLst>
                <a:tab pos="250825" algn="l"/>
              </a:tabLst>
            </a:pPr>
            <a:r>
              <a:rPr lang="el-GR" sz="2000" b="1" dirty="0">
                <a:latin typeface="Calibri"/>
                <a:cs typeface="Calibri"/>
              </a:rPr>
              <a:t>Χαρτογράφηση αλυσίδων αξίας</a:t>
            </a:r>
            <a:endParaRPr lang="en-US" sz="2000" b="1" dirty="0">
              <a:latin typeface="Calibri"/>
              <a:cs typeface="Calibri"/>
            </a:endParaRPr>
          </a:p>
          <a:p>
            <a:pPr marL="250825" indent="-238125">
              <a:lnSpc>
                <a:spcPct val="100000"/>
              </a:lnSpc>
              <a:spcBef>
                <a:spcPts val="600"/>
              </a:spcBef>
              <a:buClr>
                <a:srgbClr val="4471C4"/>
              </a:buClr>
              <a:buFont typeface="Arial MT"/>
              <a:buChar char="•"/>
              <a:tabLst>
                <a:tab pos="250825" algn="l"/>
              </a:tabLst>
            </a:pPr>
            <a:r>
              <a:rPr lang="el-GR" sz="2000" b="1" dirty="0">
                <a:latin typeface="Calibri"/>
                <a:cs typeface="Calibri"/>
              </a:rPr>
              <a:t>Προσδιορισμός θεματικών </a:t>
            </a:r>
            <a:r>
              <a:rPr lang="el-GR" sz="2000" b="1" dirty="0" err="1">
                <a:latin typeface="Calibri"/>
                <a:cs typeface="Calibri"/>
              </a:rPr>
              <a:t>υποενοτήτων</a:t>
            </a:r>
            <a:r>
              <a:rPr lang="el-GR" sz="2000" b="1" dirty="0">
                <a:latin typeface="Calibri"/>
                <a:cs typeface="Calibri"/>
              </a:rPr>
              <a:t> ανά τομέα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DE8A7D53-7E54-843E-A27D-31E7F190F8DF}"/>
              </a:ext>
            </a:extLst>
          </p:cNvPr>
          <p:cNvSpPr txBox="1">
            <a:spLocks/>
          </p:cNvSpPr>
          <p:nvPr/>
        </p:nvSpPr>
        <p:spPr bwMode="auto">
          <a:xfrm>
            <a:off x="1128916" y="1868488"/>
            <a:ext cx="7429500" cy="4476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l-GR" b="1" dirty="0"/>
              <a:t>Αναλυτική Τεκμηρίωση (</a:t>
            </a:r>
            <a:r>
              <a:rPr lang="en-US" b="1" dirty="0"/>
              <a:t>Evidence Base)</a:t>
            </a:r>
            <a:endParaRPr lang="en-US" altLang="en-US" b="1" dirty="0"/>
          </a:p>
        </p:txBody>
      </p:sp>
    </p:spTree>
    <p:extLst>
      <p:ext uri="{BB962C8B-B14F-4D97-AF65-F5344CB8AC3E}">
        <p14:creationId xmlns:p14="http://schemas.microsoft.com/office/powerpoint/2010/main" val="27800603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1BEEB2-7C27-BA7E-D1E2-EF675D2A0B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3DBDEDD0-147B-A8F0-88FE-03D7E1D0F58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4099" name="Picture 1">
            <a:extLst>
              <a:ext uri="{FF2B5EF4-FFF2-40B4-BE49-F238E27FC236}">
                <a16:creationId xmlns:a16="http://schemas.microsoft.com/office/drawing/2014/main" id="{397162C6-28C6-FBA2-15ED-FE262CF0B3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Subtitle 2">
            <a:extLst>
              <a:ext uri="{FF2B5EF4-FFF2-40B4-BE49-F238E27FC236}">
                <a16:creationId xmlns:a16="http://schemas.microsoft.com/office/drawing/2014/main" id="{65C6ECE1-4FD9-0E0A-3188-FEC9F327AA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9959" y="1303275"/>
            <a:ext cx="9206082" cy="447675"/>
          </a:xfrm>
        </p:spPr>
        <p:txBody>
          <a:bodyPr/>
          <a:lstStyle/>
          <a:p>
            <a:pPr eaLnBrk="1" hangingPunct="1">
              <a:defRPr/>
            </a:pPr>
            <a:r>
              <a:rPr lang="el-GR" altLang="en-US" b="1" dirty="0"/>
              <a:t>Η οργάνωση των ΔΕΑ στην Περιφέρεια Δυτικής Ελλάδας (</a:t>
            </a:r>
            <a:r>
              <a:rPr lang="en-US" altLang="en-US" b="1" dirty="0"/>
              <a:t>Check list)</a:t>
            </a:r>
            <a:endParaRPr lang="el-GR" altLang="en-US" b="1" dirty="0"/>
          </a:p>
        </p:txBody>
      </p:sp>
      <p:sp>
        <p:nvSpPr>
          <p:cNvPr id="5" name="object 12">
            <a:extLst>
              <a:ext uri="{FF2B5EF4-FFF2-40B4-BE49-F238E27FC236}">
                <a16:creationId xmlns:a16="http://schemas.microsoft.com/office/drawing/2014/main" id="{DC7C3BC6-77CD-AFC9-9F04-1401FC063DFD}"/>
              </a:ext>
            </a:extLst>
          </p:cNvPr>
          <p:cNvSpPr txBox="1"/>
          <p:nvPr/>
        </p:nvSpPr>
        <p:spPr>
          <a:xfrm>
            <a:off x="131292" y="2639949"/>
            <a:ext cx="9424749" cy="185948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8450" indent="-285750">
              <a:spcBef>
                <a:spcPts val="600"/>
              </a:spcBef>
              <a:buClr>
                <a:srgbClr val="4471C4"/>
              </a:buClr>
              <a:buFont typeface="Arial" panose="020B0604020202020204" pitchFamily="34" charset="0"/>
              <a:buChar char="•"/>
              <a:tabLst>
                <a:tab pos="250825" algn="l"/>
              </a:tabLst>
            </a:pPr>
            <a:r>
              <a:rPr lang="el-GR" sz="2000" b="1" dirty="0"/>
              <a:t>Δημιουργία </a:t>
            </a:r>
            <a:r>
              <a:rPr lang="el-GR" sz="2000" b="1" dirty="0" err="1"/>
              <a:t>επικαιροποιημένης</a:t>
            </a:r>
            <a:r>
              <a:rPr lang="el-GR" sz="2000" b="1" dirty="0"/>
              <a:t> βάσης δεδομένων ενδιαφερομένων</a:t>
            </a:r>
          </a:p>
          <a:p>
            <a:pPr marL="298450" indent="-285750">
              <a:spcBef>
                <a:spcPts val="600"/>
              </a:spcBef>
              <a:buClr>
                <a:srgbClr val="4471C4"/>
              </a:buClr>
              <a:buFont typeface="Arial" panose="020B0604020202020204" pitchFamily="34" charset="0"/>
              <a:buChar char="•"/>
              <a:tabLst>
                <a:tab pos="250825" algn="l"/>
              </a:tabLst>
            </a:pPr>
            <a:r>
              <a:rPr lang="el-GR" sz="2000" b="1" dirty="0"/>
              <a:t>Ισορροπημένη εκπροσώπηση (επιχειρήσεις – έρευνα – δημόσιος τομέας – κοινωνία)</a:t>
            </a:r>
          </a:p>
          <a:p>
            <a:pPr marL="298450" indent="-285750">
              <a:spcBef>
                <a:spcPts val="600"/>
              </a:spcBef>
              <a:buClr>
                <a:srgbClr val="4471C4"/>
              </a:buClr>
              <a:buFont typeface="Arial" panose="020B0604020202020204" pitchFamily="34" charset="0"/>
              <a:buChar char="•"/>
              <a:tabLst>
                <a:tab pos="250825" algn="l"/>
              </a:tabLst>
            </a:pPr>
            <a:r>
              <a:rPr lang="el-GR" sz="2000" b="1" dirty="0"/>
              <a:t>Αποστολή πρόσκληση συμμετοχής και δημοσίευση σε </a:t>
            </a:r>
            <a:r>
              <a:rPr lang="en-US" sz="2000" b="1" dirty="0"/>
              <a:t>social media</a:t>
            </a:r>
            <a:endParaRPr lang="el-GR" sz="2000" b="1" dirty="0"/>
          </a:p>
          <a:p>
            <a:pPr marL="298450" indent="-285750">
              <a:spcBef>
                <a:spcPts val="600"/>
              </a:spcBef>
              <a:buClr>
                <a:srgbClr val="4471C4"/>
              </a:buClr>
              <a:buFont typeface="Arial" panose="020B0604020202020204" pitchFamily="34" charset="0"/>
              <a:buChar char="•"/>
              <a:tabLst>
                <a:tab pos="250825" algn="l"/>
              </a:tabLst>
            </a:pPr>
            <a:r>
              <a:rPr lang="el-GR" sz="2000" b="1" dirty="0" err="1"/>
              <a:t>Στοχευμένη</a:t>
            </a:r>
            <a:r>
              <a:rPr lang="el-GR" sz="2000" b="1" dirty="0"/>
              <a:t> πρόσκληση σε </a:t>
            </a:r>
            <a:r>
              <a:rPr lang="el-GR" sz="2000" b="1" dirty="0" err="1"/>
              <a:t>key</a:t>
            </a:r>
            <a:r>
              <a:rPr lang="el-GR" sz="2000" b="1" dirty="0"/>
              <a:t> </a:t>
            </a:r>
            <a:r>
              <a:rPr lang="el-GR" sz="2000" b="1" dirty="0" err="1"/>
              <a:t>players</a:t>
            </a:r>
            <a:endParaRPr lang="el-GR" sz="2000" b="1" dirty="0"/>
          </a:p>
          <a:p>
            <a:pPr marL="298450" indent="-285750">
              <a:spcBef>
                <a:spcPts val="600"/>
              </a:spcBef>
              <a:buClr>
                <a:srgbClr val="4471C4"/>
              </a:buClr>
              <a:buFont typeface="Arial" panose="020B0604020202020204" pitchFamily="34" charset="0"/>
              <a:buChar char="•"/>
              <a:tabLst>
                <a:tab pos="250825" algn="l"/>
              </a:tabLst>
            </a:pPr>
            <a:r>
              <a:rPr lang="el-GR" sz="2000" b="1" dirty="0"/>
              <a:t>Εξασφάλιση συμμετοχής ΜΜΕ και δυναμικών </a:t>
            </a:r>
            <a:r>
              <a:rPr lang="el-GR" sz="2000" b="1" dirty="0" err="1"/>
              <a:t>startups</a:t>
            </a:r>
            <a:endParaRPr lang="el-GR" sz="2000" b="1" dirty="0"/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00E5E33B-CE28-C096-32F1-0D6312AC3CB0}"/>
              </a:ext>
            </a:extLst>
          </p:cNvPr>
          <p:cNvSpPr txBox="1">
            <a:spLocks/>
          </p:cNvSpPr>
          <p:nvPr/>
        </p:nvSpPr>
        <p:spPr bwMode="auto">
          <a:xfrm>
            <a:off x="1128916" y="2006691"/>
            <a:ext cx="7429500" cy="4476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l-GR" b="1" dirty="0"/>
              <a:t>Ενεργοποίηση δικαιούχων</a:t>
            </a:r>
            <a:endParaRPr lang="en-US" altLang="en-US" b="1" dirty="0"/>
          </a:p>
        </p:txBody>
      </p:sp>
    </p:spTree>
    <p:extLst>
      <p:ext uri="{BB962C8B-B14F-4D97-AF65-F5344CB8AC3E}">
        <p14:creationId xmlns:p14="http://schemas.microsoft.com/office/powerpoint/2010/main" val="42316021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FAEFDE-0A48-9A8F-7AD0-5EC0D177FC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5F9F6778-6DA9-EA89-E7A5-1C0C48AA0F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4099" name="Picture 1">
            <a:extLst>
              <a:ext uri="{FF2B5EF4-FFF2-40B4-BE49-F238E27FC236}">
                <a16:creationId xmlns:a16="http://schemas.microsoft.com/office/drawing/2014/main" id="{96F288C7-3445-E590-BE59-A701ED2F78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Subtitle 2">
            <a:extLst>
              <a:ext uri="{FF2B5EF4-FFF2-40B4-BE49-F238E27FC236}">
                <a16:creationId xmlns:a16="http://schemas.microsoft.com/office/drawing/2014/main" id="{40A3735E-876D-B55C-82CF-9BB05468AA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9959" y="1303275"/>
            <a:ext cx="9206082" cy="447675"/>
          </a:xfrm>
        </p:spPr>
        <p:txBody>
          <a:bodyPr/>
          <a:lstStyle/>
          <a:p>
            <a:pPr eaLnBrk="1" hangingPunct="1">
              <a:defRPr/>
            </a:pPr>
            <a:r>
              <a:rPr lang="el-GR" altLang="en-US" b="1" dirty="0"/>
              <a:t>Η οργάνωση των ΔΕΑ στην Περιφέρεια Δυτικής Ελλάδας (</a:t>
            </a:r>
            <a:r>
              <a:rPr lang="en-US" altLang="en-US" b="1" dirty="0"/>
              <a:t>Check list)</a:t>
            </a:r>
            <a:endParaRPr lang="el-GR" altLang="en-US" b="1" dirty="0"/>
          </a:p>
        </p:txBody>
      </p:sp>
      <p:sp>
        <p:nvSpPr>
          <p:cNvPr id="5" name="object 12">
            <a:extLst>
              <a:ext uri="{FF2B5EF4-FFF2-40B4-BE49-F238E27FC236}">
                <a16:creationId xmlns:a16="http://schemas.microsoft.com/office/drawing/2014/main" id="{DD69E454-720D-6460-374D-5AC4752B0151}"/>
              </a:ext>
            </a:extLst>
          </p:cNvPr>
          <p:cNvSpPr txBox="1"/>
          <p:nvPr/>
        </p:nvSpPr>
        <p:spPr>
          <a:xfrm>
            <a:off x="131292" y="2639949"/>
            <a:ext cx="9424749" cy="35214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8450" indent="-285750">
              <a:spcBef>
                <a:spcPts val="600"/>
              </a:spcBef>
              <a:buClr>
                <a:srgbClr val="4471C4"/>
              </a:buClr>
              <a:buFont typeface="Arial" panose="020B0604020202020204" pitchFamily="34" charset="0"/>
              <a:buChar char="•"/>
              <a:tabLst>
                <a:tab pos="250825" algn="l"/>
              </a:tabLst>
            </a:pPr>
            <a:r>
              <a:rPr lang="el-GR" b="1" dirty="0"/>
              <a:t>Προετοιμασία ενημερωτικού υλικού (</a:t>
            </a:r>
            <a:r>
              <a:rPr lang="el-GR" b="1" dirty="0" err="1"/>
              <a:t>background</a:t>
            </a:r>
            <a:r>
              <a:rPr lang="el-GR" b="1" dirty="0"/>
              <a:t> </a:t>
            </a:r>
            <a:r>
              <a:rPr lang="el-GR" b="1" dirty="0" err="1"/>
              <a:t>paper</a:t>
            </a:r>
            <a:r>
              <a:rPr lang="el-GR" b="1" dirty="0"/>
              <a:t>, έντυπα, διαφημιστικά </a:t>
            </a:r>
            <a:r>
              <a:rPr lang="el-GR" b="1" dirty="0" err="1"/>
              <a:t>κλπ</a:t>
            </a:r>
            <a:r>
              <a:rPr lang="el-GR" b="1" dirty="0"/>
              <a:t>) </a:t>
            </a:r>
          </a:p>
          <a:p>
            <a:pPr marL="298450" indent="-285750">
              <a:spcBef>
                <a:spcPts val="600"/>
              </a:spcBef>
              <a:buClr>
                <a:srgbClr val="4471C4"/>
              </a:buClr>
              <a:buFont typeface="Arial" panose="020B0604020202020204" pitchFamily="34" charset="0"/>
              <a:buChar char="•"/>
              <a:tabLst>
                <a:tab pos="250825" algn="l"/>
              </a:tabLst>
            </a:pPr>
            <a:r>
              <a:rPr lang="el-GR" b="1" dirty="0"/>
              <a:t>Δημιουργία ερωτημάτων και χρήση </a:t>
            </a:r>
            <a:r>
              <a:rPr lang="en-US" b="1" dirty="0" err="1"/>
              <a:t>Slido</a:t>
            </a:r>
            <a:r>
              <a:rPr lang="en-US" b="1" dirty="0"/>
              <a:t> </a:t>
            </a:r>
            <a:r>
              <a:rPr lang="el-GR" b="1" dirty="0"/>
              <a:t>για διευκόλυνση διαδικασίας, ερωτήσεων, προτιμήσεων </a:t>
            </a:r>
            <a:r>
              <a:rPr lang="el-GR" b="1" dirty="0" err="1"/>
              <a:t>κλπ</a:t>
            </a:r>
            <a:endParaRPr lang="el-GR" b="1" dirty="0"/>
          </a:p>
          <a:p>
            <a:pPr marL="298450" indent="-285750">
              <a:spcBef>
                <a:spcPts val="600"/>
              </a:spcBef>
              <a:buClr>
                <a:srgbClr val="4471C4"/>
              </a:buClr>
              <a:buFont typeface="Arial" panose="020B0604020202020204" pitchFamily="34" charset="0"/>
              <a:buChar char="•"/>
              <a:tabLst>
                <a:tab pos="250825" algn="l"/>
              </a:tabLst>
            </a:pPr>
            <a:r>
              <a:rPr lang="el-GR" b="1" dirty="0"/>
              <a:t>Οργάνωση κύριας αίθουσας βασικών ομιλητών και παράλληλων αιθουσών </a:t>
            </a:r>
          </a:p>
          <a:p>
            <a:pPr marL="298450" indent="-285750">
              <a:spcBef>
                <a:spcPts val="600"/>
              </a:spcBef>
              <a:buClr>
                <a:srgbClr val="4471C4"/>
              </a:buClr>
              <a:buFont typeface="Arial" panose="020B0604020202020204" pitchFamily="34" charset="0"/>
              <a:buChar char="•"/>
              <a:tabLst>
                <a:tab pos="250825" algn="l"/>
              </a:tabLst>
            </a:pPr>
            <a:r>
              <a:rPr lang="el-GR" b="1" dirty="0"/>
              <a:t>Οργάνωση συντονιστή συζήτησης ανά </a:t>
            </a:r>
            <a:r>
              <a:rPr lang="el-GR" b="1" dirty="0" err="1"/>
              <a:t>υποτομέα</a:t>
            </a:r>
            <a:r>
              <a:rPr lang="el-GR" b="1" dirty="0"/>
              <a:t> και </a:t>
            </a:r>
            <a:r>
              <a:rPr lang="en-US" b="1" dirty="0" err="1"/>
              <a:t>raporter</a:t>
            </a:r>
            <a:r>
              <a:rPr lang="en-US" b="1" dirty="0"/>
              <a:t> </a:t>
            </a:r>
            <a:endParaRPr lang="el-GR" b="1" dirty="0"/>
          </a:p>
          <a:p>
            <a:pPr marL="298450" indent="-285750">
              <a:spcBef>
                <a:spcPts val="600"/>
              </a:spcBef>
              <a:buClr>
                <a:srgbClr val="4471C4"/>
              </a:buClr>
              <a:buFont typeface="Arial" panose="020B0604020202020204" pitchFamily="34" charset="0"/>
              <a:buChar char="•"/>
              <a:tabLst>
                <a:tab pos="250825" algn="l"/>
              </a:tabLst>
            </a:pPr>
            <a:r>
              <a:rPr lang="el-GR" b="1" dirty="0"/>
              <a:t>Καταγραφή συζητήσεων και αναμετάδοση από κανάλι </a:t>
            </a:r>
            <a:r>
              <a:rPr lang="en-US" b="1" dirty="0" err="1"/>
              <a:t>youtube</a:t>
            </a:r>
            <a:r>
              <a:rPr lang="en-US" b="1" dirty="0"/>
              <a:t> </a:t>
            </a:r>
            <a:r>
              <a:rPr lang="el-GR" b="1" dirty="0"/>
              <a:t>για απομακρυσμένη συμμετοχή</a:t>
            </a:r>
          </a:p>
          <a:p>
            <a:pPr marL="298450" indent="-285750">
              <a:spcBef>
                <a:spcPts val="600"/>
              </a:spcBef>
              <a:buClr>
                <a:srgbClr val="4471C4"/>
              </a:buClr>
              <a:buFont typeface="Arial" panose="020B0604020202020204" pitchFamily="34" charset="0"/>
              <a:buChar char="•"/>
              <a:tabLst>
                <a:tab pos="250825" algn="l"/>
              </a:tabLst>
            </a:pPr>
            <a:r>
              <a:rPr lang="el-GR" b="1" dirty="0"/>
              <a:t>Προετοιμασία ενημερωτικού υλικού (</a:t>
            </a:r>
            <a:r>
              <a:rPr lang="el-GR" b="1" dirty="0" err="1"/>
              <a:t>background</a:t>
            </a:r>
            <a:r>
              <a:rPr lang="el-GR" b="1" dirty="0"/>
              <a:t> </a:t>
            </a:r>
            <a:r>
              <a:rPr lang="el-GR" b="1" dirty="0" err="1"/>
              <a:t>paper</a:t>
            </a:r>
            <a:r>
              <a:rPr lang="el-GR" b="1" dirty="0"/>
              <a:t>) </a:t>
            </a:r>
            <a:r>
              <a:rPr lang="el-GR" b="1" dirty="0" err="1"/>
              <a:t>ανα</a:t>
            </a:r>
            <a:r>
              <a:rPr lang="el-GR" b="1" dirty="0"/>
              <a:t> </a:t>
            </a:r>
            <a:r>
              <a:rPr lang="el-GR" b="1" dirty="0" err="1"/>
              <a:t>υποτομέα</a:t>
            </a:r>
            <a:r>
              <a:rPr lang="el-GR" b="1" dirty="0"/>
              <a:t> για την διευκόλυνση τη συζήτησης και ανάπτυξης ιδεών</a:t>
            </a:r>
            <a:endParaRPr lang="en-US" b="1" dirty="0"/>
          </a:p>
          <a:p>
            <a:pPr marL="298450" indent="-285750">
              <a:spcBef>
                <a:spcPts val="600"/>
              </a:spcBef>
              <a:buClr>
                <a:srgbClr val="4471C4"/>
              </a:buClr>
              <a:buFont typeface="Arial" panose="020B0604020202020204" pitchFamily="34" charset="0"/>
              <a:buChar char="•"/>
              <a:tabLst>
                <a:tab pos="250825" algn="l"/>
              </a:tabLst>
            </a:pPr>
            <a:r>
              <a:rPr lang="el-GR" b="1" dirty="0"/>
              <a:t>Προετοιμασία της ηλεκτρονικής βάσης </a:t>
            </a:r>
            <a:r>
              <a:rPr lang="en-US" b="1" dirty="0"/>
              <a:t>(mini portal) </a:t>
            </a:r>
            <a:r>
              <a:rPr lang="el-GR" b="1" dirty="0"/>
              <a:t>καταγραφής των προτάσεων των συμμετεχόντων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7D14FB61-7F99-765B-9ABB-B9331620AB7E}"/>
              </a:ext>
            </a:extLst>
          </p:cNvPr>
          <p:cNvSpPr txBox="1">
            <a:spLocks/>
          </p:cNvSpPr>
          <p:nvPr/>
        </p:nvSpPr>
        <p:spPr bwMode="auto">
          <a:xfrm>
            <a:off x="1128916" y="2006691"/>
            <a:ext cx="7429500" cy="4476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l-GR" b="1" dirty="0"/>
              <a:t>Σχεδιασμός της ημερίδας ΔΕΑ</a:t>
            </a:r>
            <a:endParaRPr lang="en-US" altLang="en-US" b="1" dirty="0"/>
          </a:p>
        </p:txBody>
      </p:sp>
    </p:spTree>
    <p:extLst>
      <p:ext uri="{BB962C8B-B14F-4D97-AF65-F5344CB8AC3E}">
        <p14:creationId xmlns:p14="http://schemas.microsoft.com/office/powerpoint/2010/main" val="13770022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A0C3A1-FEEB-9D05-5E12-DF2F0BC775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A60B8BA1-A557-87F9-8490-BEBCBDE317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4099" name="Picture 1">
            <a:extLst>
              <a:ext uri="{FF2B5EF4-FFF2-40B4-BE49-F238E27FC236}">
                <a16:creationId xmlns:a16="http://schemas.microsoft.com/office/drawing/2014/main" id="{6DC13C92-1228-2C7B-9AEA-3A60392F25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Subtitle 2">
            <a:extLst>
              <a:ext uri="{FF2B5EF4-FFF2-40B4-BE49-F238E27FC236}">
                <a16:creationId xmlns:a16="http://schemas.microsoft.com/office/drawing/2014/main" id="{DF260614-EA97-8E6B-A251-BB1F88E986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9959" y="1303275"/>
            <a:ext cx="9206082" cy="447675"/>
          </a:xfrm>
        </p:spPr>
        <p:txBody>
          <a:bodyPr/>
          <a:lstStyle/>
          <a:p>
            <a:pPr eaLnBrk="1" hangingPunct="1">
              <a:defRPr/>
            </a:pPr>
            <a:r>
              <a:rPr lang="el-GR" altLang="en-US" b="1" dirty="0"/>
              <a:t>Η οργάνωση των ΔΕΑ στην Περιφέρεια Δυτικής Ελλάδας (</a:t>
            </a:r>
            <a:r>
              <a:rPr lang="en-US" altLang="en-US" b="1" dirty="0"/>
              <a:t>Check list)</a:t>
            </a:r>
            <a:endParaRPr lang="el-GR" altLang="en-US" b="1" dirty="0"/>
          </a:p>
        </p:txBody>
      </p:sp>
      <p:sp>
        <p:nvSpPr>
          <p:cNvPr id="5" name="object 12">
            <a:extLst>
              <a:ext uri="{FF2B5EF4-FFF2-40B4-BE49-F238E27FC236}">
                <a16:creationId xmlns:a16="http://schemas.microsoft.com/office/drawing/2014/main" id="{7A1BBA9E-F5E3-14CE-5AD9-3058B2CAE2F7}"/>
              </a:ext>
            </a:extLst>
          </p:cNvPr>
          <p:cNvSpPr txBox="1"/>
          <p:nvPr/>
        </p:nvSpPr>
        <p:spPr>
          <a:xfrm>
            <a:off x="131291" y="2469102"/>
            <a:ext cx="9602644" cy="362919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8450" indent="-285750">
              <a:spcBef>
                <a:spcPts val="600"/>
              </a:spcBef>
              <a:buClr>
                <a:srgbClr val="4471C4"/>
              </a:buClr>
              <a:buFont typeface="Arial" panose="020B0604020202020204" pitchFamily="34" charset="0"/>
              <a:buChar char="•"/>
              <a:tabLst>
                <a:tab pos="250825" algn="l"/>
              </a:tabLst>
            </a:pPr>
            <a:r>
              <a:rPr lang="el-GR" sz="2000" b="1" dirty="0"/>
              <a:t>Παρουσίαση δεδομένων του </a:t>
            </a:r>
            <a:r>
              <a:rPr lang="en-US" sz="2000" b="1" dirty="0"/>
              <a:t>position paper </a:t>
            </a:r>
            <a:r>
              <a:rPr lang="el-GR" sz="2000" b="1" dirty="0"/>
              <a:t>και της Περιφερειακής Στρατηγικής από τον συντονιστή </a:t>
            </a:r>
          </a:p>
          <a:p>
            <a:pPr marL="298450" indent="-285750">
              <a:spcBef>
                <a:spcPts val="600"/>
              </a:spcBef>
              <a:buClr>
                <a:srgbClr val="4471C4"/>
              </a:buClr>
              <a:buFont typeface="Arial" panose="020B0604020202020204" pitchFamily="34" charset="0"/>
              <a:buChar char="•"/>
              <a:tabLst>
                <a:tab pos="250825" algn="l"/>
              </a:tabLst>
            </a:pPr>
            <a:r>
              <a:rPr lang="el-GR" sz="2000" b="1" dirty="0"/>
              <a:t>Συλλογή προτάσεων επιχειρηματικών ευκαιριών</a:t>
            </a:r>
          </a:p>
          <a:p>
            <a:pPr marL="298450" indent="-285750">
              <a:spcBef>
                <a:spcPts val="600"/>
              </a:spcBef>
              <a:buClr>
                <a:srgbClr val="4471C4"/>
              </a:buClr>
              <a:buFont typeface="Arial" panose="020B0604020202020204" pitchFamily="34" charset="0"/>
              <a:buChar char="•"/>
              <a:tabLst>
                <a:tab pos="250825" algn="l"/>
              </a:tabLst>
            </a:pPr>
            <a:r>
              <a:rPr lang="el-GR" sz="2000" b="1" dirty="0"/>
              <a:t>Συζήτηση επί των προτάσεων</a:t>
            </a:r>
          </a:p>
          <a:p>
            <a:pPr marL="298450" indent="-285750">
              <a:spcBef>
                <a:spcPts val="600"/>
              </a:spcBef>
              <a:buClr>
                <a:srgbClr val="4471C4"/>
              </a:buClr>
              <a:buFont typeface="Arial" panose="020B0604020202020204" pitchFamily="34" charset="0"/>
              <a:buChar char="•"/>
              <a:tabLst>
                <a:tab pos="250825" algn="l"/>
              </a:tabLst>
            </a:pPr>
            <a:r>
              <a:rPr lang="el-GR" sz="2000" b="1" dirty="0"/>
              <a:t>Εντοπισμός πιθανών συνεργασιών</a:t>
            </a:r>
          </a:p>
          <a:p>
            <a:pPr marL="298450" indent="-285750">
              <a:spcBef>
                <a:spcPts val="600"/>
              </a:spcBef>
              <a:buClr>
                <a:srgbClr val="4471C4"/>
              </a:buClr>
              <a:buFont typeface="Arial" panose="020B0604020202020204" pitchFamily="34" charset="0"/>
              <a:buChar char="•"/>
              <a:tabLst>
                <a:tab pos="250825" algn="l"/>
              </a:tabLst>
            </a:pPr>
            <a:r>
              <a:rPr lang="el-GR" sz="2000" b="1" dirty="0"/>
              <a:t>Καταγραφή προτεινόμενων επενδυτικών προτεραιοτήτων (από τον </a:t>
            </a:r>
            <a:r>
              <a:rPr lang="en-US" sz="2000" b="1" dirty="0"/>
              <a:t>reporter)</a:t>
            </a:r>
            <a:endParaRPr lang="el-GR" sz="2000" b="1" dirty="0"/>
          </a:p>
          <a:p>
            <a:pPr marL="298450" indent="-285750">
              <a:spcBef>
                <a:spcPts val="600"/>
              </a:spcBef>
              <a:buClr>
                <a:srgbClr val="4471C4"/>
              </a:buClr>
              <a:buFont typeface="Arial" panose="020B0604020202020204" pitchFamily="34" charset="0"/>
              <a:buChar char="•"/>
              <a:tabLst>
                <a:tab pos="250825" algn="l"/>
              </a:tabLst>
            </a:pPr>
            <a:r>
              <a:rPr lang="el-GR" sz="2000" b="1" dirty="0"/>
              <a:t>Τεκμηρίωση πρακτικών αποτελεσμάτων (</a:t>
            </a:r>
            <a:r>
              <a:rPr lang="el-GR" sz="2000" b="1" dirty="0" err="1"/>
              <a:t>minutes</a:t>
            </a:r>
            <a:r>
              <a:rPr lang="el-GR" sz="2000" b="1" dirty="0"/>
              <a:t> &amp; </a:t>
            </a:r>
            <a:r>
              <a:rPr lang="el-GR" sz="2000" b="1" dirty="0" err="1"/>
              <a:t>reports</a:t>
            </a:r>
            <a:r>
              <a:rPr lang="el-GR" sz="2000" b="1" dirty="0"/>
              <a:t>)</a:t>
            </a:r>
          </a:p>
          <a:p>
            <a:pPr marL="298450" indent="-285750">
              <a:spcBef>
                <a:spcPts val="600"/>
              </a:spcBef>
              <a:buClr>
                <a:srgbClr val="4471C4"/>
              </a:buClr>
              <a:buFont typeface="Arial" panose="020B0604020202020204" pitchFamily="34" charset="0"/>
              <a:buChar char="•"/>
              <a:tabLst>
                <a:tab pos="250825" algn="l"/>
              </a:tabLst>
            </a:pPr>
            <a:r>
              <a:rPr lang="el-GR" sz="2000" b="1" dirty="0"/>
              <a:t>Αίτημα προς συμμετέχοντες για καταγραφή των προτάσεων τους στη ηλεκτρονική βάση δεδομένων</a:t>
            </a:r>
          </a:p>
          <a:p>
            <a:pPr marL="298450" indent="-285750">
              <a:spcBef>
                <a:spcPts val="600"/>
              </a:spcBef>
              <a:buClr>
                <a:srgbClr val="4471C4"/>
              </a:buClr>
              <a:buFont typeface="Arial" panose="020B0604020202020204" pitchFamily="34" charset="0"/>
              <a:buChar char="•"/>
              <a:tabLst>
                <a:tab pos="250825" algn="l"/>
              </a:tabLst>
            </a:pPr>
            <a:r>
              <a:rPr lang="el-GR" sz="2000" b="1" dirty="0"/>
              <a:t>Αποτύπωση των αποτελεσμάτων όλων των θεματικών </a:t>
            </a:r>
            <a:r>
              <a:rPr lang="el-GR" sz="2000" b="1" dirty="0" err="1"/>
              <a:t>υποενοτήτων</a:t>
            </a:r>
            <a:r>
              <a:rPr lang="el-GR" sz="2000" b="1" dirty="0"/>
              <a:t> ανά ΔΕΑ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EC62B0CD-6EE0-EF6E-63C7-DAE4605D35E5}"/>
              </a:ext>
            </a:extLst>
          </p:cNvPr>
          <p:cNvSpPr txBox="1">
            <a:spLocks/>
          </p:cNvSpPr>
          <p:nvPr/>
        </p:nvSpPr>
        <p:spPr bwMode="auto">
          <a:xfrm>
            <a:off x="1128916" y="2006691"/>
            <a:ext cx="7429500" cy="4476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l-GR" b="1" dirty="0"/>
              <a:t>Υλοποίηση θεματικών συνεδριών</a:t>
            </a:r>
            <a:endParaRPr lang="en-US" altLang="en-US" b="1" dirty="0"/>
          </a:p>
        </p:txBody>
      </p:sp>
    </p:spTree>
    <p:extLst>
      <p:ext uri="{BB962C8B-B14F-4D97-AF65-F5344CB8AC3E}">
        <p14:creationId xmlns:p14="http://schemas.microsoft.com/office/powerpoint/2010/main" val="37888100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1AC1D0AF-D88A-9F90-06A6-35DD5C3DC3B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4099" name="Picture 1">
            <a:extLst>
              <a:ext uri="{FF2B5EF4-FFF2-40B4-BE49-F238E27FC236}">
                <a16:creationId xmlns:a16="http://schemas.microsoft.com/office/drawing/2014/main" id="{2761B818-AA0D-9E8D-96C9-050642D1C0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Subtitle 2">
            <a:extLst>
              <a:ext uri="{FF2B5EF4-FFF2-40B4-BE49-F238E27FC236}">
                <a16:creationId xmlns:a16="http://schemas.microsoft.com/office/drawing/2014/main" id="{D2002F73-5339-842C-5D57-512BE71F5C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0183" y="1303275"/>
            <a:ext cx="9119120" cy="447675"/>
          </a:xfrm>
        </p:spPr>
        <p:txBody>
          <a:bodyPr/>
          <a:lstStyle/>
          <a:p>
            <a:pPr eaLnBrk="1" hangingPunct="1">
              <a:defRPr/>
            </a:pPr>
            <a:r>
              <a:rPr lang="el-GR" altLang="en-US" b="1" dirty="0"/>
              <a:t>1</a:t>
            </a:r>
            <a:r>
              <a:rPr lang="el-GR" altLang="en-US" b="1" baseline="30000" dirty="0"/>
              <a:t>ος</a:t>
            </a:r>
            <a:r>
              <a:rPr lang="el-GR" altLang="en-US" b="1" dirty="0"/>
              <a:t> κύκλος των ΔΕΑ στην Περιφέρεια Δυτικής Ελλάδας</a:t>
            </a:r>
          </a:p>
        </p:txBody>
      </p:sp>
      <p:pic>
        <p:nvPicPr>
          <p:cNvPr id="3" name="Εικόνα 2">
            <a:extLst>
              <a:ext uri="{FF2B5EF4-FFF2-40B4-BE49-F238E27FC236}">
                <a16:creationId xmlns:a16="http://schemas.microsoft.com/office/drawing/2014/main" id="{9C87AFC9-2CA0-34F5-B42A-4B27EBD385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6876" y="1931862"/>
            <a:ext cx="7405734" cy="416513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AC60A4-8B7E-B6BA-4147-4F3B397905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B8312C3F-7D7A-B989-F7F4-3D154E5BE75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4099" name="Picture 1">
            <a:extLst>
              <a:ext uri="{FF2B5EF4-FFF2-40B4-BE49-F238E27FC236}">
                <a16:creationId xmlns:a16="http://schemas.microsoft.com/office/drawing/2014/main" id="{821ABA2C-878B-3106-3724-46592F4AE9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Subtitle 2">
            <a:extLst>
              <a:ext uri="{FF2B5EF4-FFF2-40B4-BE49-F238E27FC236}">
                <a16:creationId xmlns:a16="http://schemas.microsoft.com/office/drawing/2014/main" id="{BC331691-B67B-01AF-F4DF-4D12F84DF0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0183" y="1303275"/>
            <a:ext cx="9119120" cy="447675"/>
          </a:xfrm>
        </p:spPr>
        <p:txBody>
          <a:bodyPr/>
          <a:lstStyle/>
          <a:p>
            <a:pPr eaLnBrk="1" hangingPunct="1">
              <a:defRPr/>
            </a:pPr>
            <a:r>
              <a:rPr lang="el-GR" altLang="en-US" b="1" dirty="0"/>
              <a:t>Αποτελέσματα 1</a:t>
            </a:r>
            <a:r>
              <a:rPr lang="el-GR" altLang="en-US" b="1" baseline="30000" dirty="0"/>
              <a:t>ου</a:t>
            </a:r>
            <a:r>
              <a:rPr lang="el-GR" altLang="en-US" b="1" dirty="0"/>
              <a:t> κύκλου των ΔΕΑ στην Περιφέρεια Δυτικής Ελλάδας</a:t>
            </a:r>
          </a:p>
        </p:txBody>
      </p:sp>
      <p:sp>
        <p:nvSpPr>
          <p:cNvPr id="2" name="Ορθογώνιο 1">
            <a:extLst>
              <a:ext uri="{FF2B5EF4-FFF2-40B4-BE49-F238E27FC236}">
                <a16:creationId xmlns:a16="http://schemas.microsoft.com/office/drawing/2014/main" id="{5A5056E6-2D9F-8D95-FAF0-BE163C3CED8D}"/>
              </a:ext>
            </a:extLst>
          </p:cNvPr>
          <p:cNvSpPr/>
          <p:nvPr/>
        </p:nvSpPr>
        <p:spPr>
          <a:xfrm>
            <a:off x="1564353" y="2386578"/>
            <a:ext cx="6590779" cy="310854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Χρήση Ασύγχρονου Συστήματος ΔΕΑ (</a:t>
            </a:r>
            <a:r>
              <a:rPr lang="en-US" sz="28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PoDS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)</a:t>
            </a:r>
          </a:p>
          <a:p>
            <a:pPr algn="ctr"/>
            <a:endParaRPr lang="en-US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el-GR" sz="28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Συμμετοχή &gt; 90 επιχειρήσεων</a:t>
            </a:r>
          </a:p>
          <a:p>
            <a:pPr algn="ctr"/>
            <a:r>
              <a:rPr lang="el-GR" sz="28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Συμμετοχή &gt; 120 ερευνητών (8 ΟΕΔΓ)</a:t>
            </a:r>
          </a:p>
          <a:p>
            <a:pPr algn="ctr"/>
            <a:r>
              <a:rPr lang="el-G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Συμμετοχή &gt; 24 Δημόσιων Φορέων</a:t>
            </a:r>
          </a:p>
          <a:p>
            <a:pPr algn="ctr"/>
            <a:r>
              <a:rPr lang="el-G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Συμμετοχή = 0 Κοινωνίας Πολιτών </a:t>
            </a:r>
            <a:endParaRPr lang="el-GR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el-GR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355076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1158</TotalTime>
  <Words>706</Words>
  <Application>Microsoft Office PowerPoint</Application>
  <PresentationFormat>Χαρτί Α4 (210x297 χιλ.)</PresentationFormat>
  <Paragraphs>83</Paragraphs>
  <Slides>13</Slides>
  <Notes>0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4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13</vt:i4>
      </vt:variant>
    </vt:vector>
  </HeadingPairs>
  <TitlesOfParts>
    <vt:vector size="18" baseType="lpstr">
      <vt:lpstr>Arial</vt:lpstr>
      <vt:lpstr>Arial MT</vt:lpstr>
      <vt:lpstr>Calibri</vt:lpstr>
      <vt:lpstr>Calibri Light</vt:lpstr>
      <vt:lpstr>Office Theme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ΜΟΝ ΕΣΕΕ</cp:lastModifiedBy>
  <cp:revision>93</cp:revision>
  <dcterms:created xsi:type="dcterms:W3CDTF">2025-11-10T15:09:42Z</dcterms:created>
  <dcterms:modified xsi:type="dcterms:W3CDTF">2026-03-03T09:48:11Z</dcterms:modified>
</cp:coreProperties>
</file>