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1"/>
  </p:notesMasterIdLst>
  <p:sldIdLst>
    <p:sldId id="256" r:id="rId5"/>
    <p:sldId id="258" r:id="rId6"/>
    <p:sldId id="260" r:id="rId7"/>
    <p:sldId id="2145708004" r:id="rId8"/>
    <p:sldId id="299" r:id="rId9"/>
    <p:sldId id="2145707964" r:id="rId10"/>
    <p:sldId id="2145708550" r:id="rId11"/>
    <p:sldId id="2145708548" r:id="rId12"/>
    <p:sldId id="2145707989" r:id="rId13"/>
    <p:sldId id="2145707990" r:id="rId14"/>
    <p:sldId id="2145707992" r:id="rId15"/>
    <p:sldId id="2145707993" r:id="rId16"/>
    <p:sldId id="2145707994" r:id="rId17"/>
    <p:sldId id="2145707995" r:id="rId18"/>
    <p:sldId id="2145708549" r:id="rId19"/>
    <p:sldId id="295" r:id="rId20"/>
    <p:sldId id="2145707997" r:id="rId21"/>
    <p:sldId id="2146849266" r:id="rId22"/>
    <p:sldId id="2146849265" r:id="rId23"/>
    <p:sldId id="4952" r:id="rId24"/>
    <p:sldId id="2145707976" r:id="rId25"/>
    <p:sldId id="2145708007" r:id="rId26"/>
    <p:sldId id="2145708551" r:id="rId27"/>
    <p:sldId id="2145708553" r:id="rId28"/>
    <p:sldId id="2145707996" r:id="rId29"/>
    <p:sldId id="293" r:id="rId30"/>
  </p:sldIdLst>
  <p:sldSz cx="12192000" cy="6858000"/>
  <p:notesSz cx="6797675" cy="9926638"/>
  <p:custDataLst>
    <p:tags r:id="rId32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A3F"/>
    <a:srgbClr val="104D8C"/>
    <a:srgbClr val="F2F0EF"/>
    <a:srgbClr val="FFBC8C"/>
    <a:srgbClr val="DCE6F2"/>
    <a:srgbClr val="0D4F8B"/>
    <a:srgbClr val="9EC742"/>
    <a:srgbClr val="E97132"/>
    <a:srgbClr val="7F7F7F"/>
    <a:srgbClr val="0CA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62FC95-A8AD-4950-891A-63DB01D5194C}" v="73" dt="2026-03-02T15:46:09.292"/>
    <p1510:client id="{BBEF64BF-4406-45A1-A6E9-C59D922A656B}" v="5" dt="2026-03-02T15:25:16.11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ΚΡΑΣΣΟΠΟΥΛΟΥ ΕΛΛΗ" userId="af011c0f-b8f0-46fa-ba35-71425c11a667" providerId="ADAL" clId="{0CA9F4AD-272E-4E9D-B288-E82C43036924}"/>
    <pc:docChg chg="mod">
      <pc:chgData name="ΚΡΑΣΣΟΠΟΥΛΟΥ ΕΛΛΗ" userId="af011c0f-b8f0-46fa-ba35-71425c11a667" providerId="ADAL" clId="{0CA9F4AD-272E-4E9D-B288-E82C43036924}" dt="2026-03-03T14:41:09.103" v="0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73418665482246E-4"/>
          <c:y val="3.2961439565165666E-2"/>
          <c:w val="0.98842464016272324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/>
              <a:lightRig rig="threePt" dir="t"/>
            </a:scene3d>
          </c:spPr>
          <c:invertIfNegative val="0"/>
          <c:dPt>
            <c:idx val="0"/>
            <c:invertIfNegative val="0"/>
            <c:bubble3D val="0"/>
            <c:spPr>
              <a:solidFill>
                <a:srgbClr val="104D8C"/>
              </a:solidFill>
              <a:ln>
                <a:solidFill>
                  <a:srgbClr val="155596"/>
                </a:solidFill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5A86-479F-BECF-1818D4C07199}"/>
              </c:ext>
            </c:extLst>
          </c:dPt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68555837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86-479F-BECF-1818D4C071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5633392440531744E-2"/>
                  <c:y val="7.231924235494558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A86-479F-BECF-1818D4C07199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</c:formatCode>
                <c:ptCount val="1"/>
                <c:pt idx="0">
                  <c:v>8947352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86-479F-BECF-1818D4C0719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  <c:pt idx="0">
                  <c:v>3249352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86-479F-BECF-1818D4C0719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295665088"/>
        <c:axId val="342897384"/>
      </c:barChart>
      <c:catAx>
        <c:axId val="295665088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42897384"/>
        <c:crosses val="autoZero"/>
        <c:auto val="1"/>
        <c:lblAlgn val="ctr"/>
        <c:lblOffset val="100"/>
        <c:noMultiLvlLbl val="0"/>
      </c:catAx>
      <c:valAx>
        <c:axId val="342897384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295665088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53776806035592E-3"/>
          <c:y val="3.2961439565165666E-2"/>
          <c:w val="0.87906964564787604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280255124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7A-4185-AB43-D37D9BE5E6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#,##0.00\ "€"</c:formatCode>
                <c:ptCount val="1"/>
                <c:pt idx="0">
                  <c:v>161738448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7A-4185-AB43-D37D9BE5E6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10086556949458711"/>
                  <c:y val="1.452993603762707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A7A-4185-AB43-D37D9BE5E603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  <c:pt idx="0">
                  <c:v>184284122.37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A7A-4185-AB43-D37D9BE5E60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F4B18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8.2348195737317081E-2"/>
                  <c:y val="3.4314577747682623E-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A7A-4185-AB43-D37D9BE5E603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</c:formatCode>
                <c:ptCount val="1"/>
                <c:pt idx="0">
                  <c:v>117183651.77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A7A-4185-AB43-D37D9BE5E60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rgbClr val="C55A1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#,##0.00\ "€"</c:formatCode>
                <c:ptCount val="1"/>
                <c:pt idx="0">
                  <c:v>36085134.630000003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A7A-4185-AB43-D37D9BE5E6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39029272"/>
        <c:axId val="339030056"/>
      </c:barChart>
      <c:catAx>
        <c:axId val="33902927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39030056"/>
        <c:crosses val="autoZero"/>
        <c:auto val="1"/>
        <c:lblAlgn val="ctr"/>
        <c:lblOffset val="100"/>
        <c:noMultiLvlLbl val="0"/>
      </c:catAx>
      <c:valAx>
        <c:axId val="339030056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339029272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10083704435305E-5"/>
          <c:y val="3.9084304054610485E-3"/>
          <c:w val="0.72568121575930478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Δημόσια Χρηματοδότηση (€)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734072673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76-4A9B-83F7-F96E48847B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Προσκλήσεις ΔΔ (€)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5.9992848634305228E-2"/>
                  <c:y val="1.45265045798523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676-4A9B-83F7-F96E48847B82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</c:formatCode>
                <c:ptCount val="1"/>
                <c:pt idx="0">
                  <c:v>958602157.63999999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76-4A9B-83F7-F96E48847B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Εντάξεις Συγχρ/νη ΔΔ (€)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7.3942333227154836E-2"/>
                  <c:y val="1.45345113146600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76-4A9B-83F7-F96E48847B82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  <c:pt idx="0">
                  <c:v>758588941.10000002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76-4A9B-83F7-F96E48847B8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 Νομικές Δεσμεύσεις Συγχρ/νη ΔΔ (€)</c:v>
                </c:pt>
              </c:strCache>
            </c:strRef>
          </c:tx>
          <c:spPr>
            <a:solidFill>
              <a:srgbClr val="FFBC8C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6.2008892507167047E-2"/>
                  <c:y val="-7.0704204905238961E-17"/>
                </c:manualLayout>
              </c:layout>
              <c:numFmt formatCode="#,,\ 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2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l-G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676-4A9B-83F7-F96E48847B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  <c:pt idx="0">
                  <c:v>507778316.38999999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676-4A9B-83F7-F96E48847B8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Πραγμ/σες Δαπάνες Συγχρ/νη ΔΔ (€)</c:v>
                </c:pt>
              </c:strCache>
            </c:strRef>
          </c:tx>
          <c:spPr>
            <a:solidFill>
              <a:srgbClr val="C55A1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#,##0.00\ "€"</c:formatCode>
                <c:ptCount val="1"/>
                <c:pt idx="0">
                  <c:v>82765689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676-4A9B-83F7-F96E48847B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39032800"/>
        <c:axId val="339026136"/>
      </c:barChart>
      <c:catAx>
        <c:axId val="339032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9026136"/>
        <c:crosses val="autoZero"/>
        <c:auto val="1"/>
        <c:lblAlgn val="ctr"/>
        <c:lblOffset val="100"/>
        <c:noMultiLvlLbl val="0"/>
      </c:catAx>
      <c:valAx>
        <c:axId val="339026136"/>
        <c:scaling>
          <c:orientation val="minMax"/>
        </c:scaling>
        <c:delete val="1"/>
        <c:axPos val="b"/>
        <c:numFmt formatCode="#,##0.00\ &quot;€&quot;" sourceLinked="1"/>
        <c:majorTickMark val="out"/>
        <c:minorTickMark val="none"/>
        <c:tickLblPos val="nextTo"/>
        <c:crossAx val="339032800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1439565165666E-2"/>
          <c:w val="1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62000001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62-4E29-8A55-1110EB8112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#,##0.00\ "€"</c:formatCode>
                <c:ptCount val="1"/>
                <c:pt idx="0">
                  <c:v>30400000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62-4E29-8A55-1110EB8112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62-4E29-8A55-1110EB8112D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62-4E29-8A55-1110EB8112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295663128"/>
        <c:axId val="295661560"/>
      </c:barChart>
      <c:catAx>
        <c:axId val="295663128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295661560"/>
        <c:crosses val="autoZero"/>
        <c:auto val="1"/>
        <c:lblAlgn val="ctr"/>
        <c:lblOffset val="100"/>
        <c:noMultiLvlLbl val="0"/>
      </c:catAx>
      <c:valAx>
        <c:axId val="295661560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295663128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73418665482246E-4"/>
          <c:y val="3.2961439565165666E-2"/>
          <c:w val="0.98842464016272324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71168141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5E-4981-AF9B-42D0822F77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14363495870684764"/>
                  <c:y val="7.2319332207024006E-17"/>
                </c:manualLayout>
              </c:layout>
              <c:numFmt formatCode="#,,\ 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l-G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5E-4981-AF9B-42D0822F7729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</c:formatCode>
                <c:ptCount val="1"/>
                <c:pt idx="0">
                  <c:v>27496000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5E-4981-AF9B-42D0822F77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9.2878742856745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5E-4981-AF9B-42D0822F7729}"/>
                </c:ext>
              </c:extLst>
            </c:dLbl>
            <c:numFmt formatCode="#,,\ &quot;€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4-DE5E-4981-AF9B-42D0822F772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&quot;€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5-DE5E-4981-AF9B-42D0822F772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295665088"/>
        <c:axId val="342897384"/>
      </c:barChart>
      <c:catAx>
        <c:axId val="295665088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42897384"/>
        <c:crosses val="autoZero"/>
        <c:auto val="1"/>
        <c:lblAlgn val="ctr"/>
        <c:lblOffset val="100"/>
        <c:noMultiLvlLbl val="0"/>
      </c:catAx>
      <c:valAx>
        <c:axId val="342897384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295665088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94757338796851E-3"/>
          <c:y val="0"/>
          <c:w val="0.9950567181088183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57233665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98-41B8-883B-AEB16B846F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3676741597082653E-2"/>
                  <c:y val="0.377693694353193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98-41B8-883B-AEB16B846FD6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A2D64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#,##0.00\ "€"</c:formatCode>
                <c:ptCount val="1"/>
                <c:pt idx="0">
                  <c:v>47860000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98-41B8-883B-AEB16B846FD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</c:formatCode>
                <c:ptCount val="1"/>
                <c:pt idx="0">
                  <c:v>46759300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98-41B8-883B-AEB16B846FD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F4B18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110703800276496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98-41B8-883B-AEB16B846FD6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  <c:pt idx="0">
                  <c:v>33818779.789999999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C98-41B8-883B-AEB16B846FD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rgbClr val="C55A1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#,##0.00\ "€"</c:formatCode>
                <c:ptCount val="1"/>
                <c:pt idx="0">
                  <c:v>11191247.800000001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98-41B8-883B-AEB16B846FD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42898560"/>
        <c:axId val="342899736"/>
      </c:barChart>
      <c:catAx>
        <c:axId val="34289856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42899736"/>
        <c:crosses val="autoZero"/>
        <c:auto val="1"/>
        <c:lblAlgn val="ctr"/>
        <c:lblOffset val="100"/>
        <c:noMultiLvlLbl val="0"/>
      </c:catAx>
      <c:valAx>
        <c:axId val="342899736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342898560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94757338796851E-3"/>
          <c:y val="0"/>
          <c:w val="0.9950567181088183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36920783822766579"/>
                  <c:y val="1.2146904665018737E-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77-4B52-A008-9F84F06E63B5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2398678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77-4B52-A008-9F84F06E63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3676741597082653E-2"/>
                  <c:y val="0.377693694353193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77-4B52-A008-9F84F06E63B5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A2D64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</c:formatCode>
                <c:ptCount val="1"/>
                <c:pt idx="0">
                  <c:v>140000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277-4B52-A008-9F84F06E63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</c:formatCode>
                <c:ptCount val="1"/>
                <c:pt idx="0">
                  <c:v>140700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77-4B52-A008-9F84F06E63B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F4B18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110703800276496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77-4B52-A008-9F84F06E63B5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6-7277-4B52-A008-9F84F06E63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42898560"/>
        <c:axId val="342899736"/>
      </c:barChart>
      <c:catAx>
        <c:axId val="34289856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42899736"/>
        <c:crosses val="autoZero"/>
        <c:auto val="1"/>
        <c:lblAlgn val="ctr"/>
        <c:lblOffset val="100"/>
        <c:noMultiLvlLbl val="0"/>
      </c:catAx>
      <c:valAx>
        <c:axId val="342899736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342898560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94757338796851E-3"/>
          <c:y val="0"/>
          <c:w val="0.9950567181088183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90430640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2D-4CC1-8FA9-02D6130D2E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3676741597082653E-2"/>
                  <c:y val="0.377693694353193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2D-4CC1-8FA9-02D6130D2E7B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A2D64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2-202D-4CC1-8FA9-02D6130D2E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3-202D-4CC1-8FA9-02D6130D2E7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Column5</c:v>
                </c:pt>
              </c:strCache>
            </c:strRef>
          </c:tx>
          <c:spPr>
            <a:solidFill>
              <a:srgbClr val="F4B18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0.110703800276496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2D-4CC1-8FA9-02D6130D2E7B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#,##0.00\ "€"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5-202D-4CC1-8FA9-02D6130D2E7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42898560"/>
        <c:axId val="342899736"/>
      </c:barChart>
      <c:catAx>
        <c:axId val="34289856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42899736"/>
        <c:crosses val="autoZero"/>
        <c:auto val="1"/>
        <c:lblAlgn val="ctr"/>
        <c:lblOffset val="100"/>
        <c:noMultiLvlLbl val="0"/>
      </c:catAx>
      <c:valAx>
        <c:axId val="342899736"/>
        <c:scaling>
          <c:orientation val="minMax"/>
        </c:scaling>
        <c:delete val="1"/>
        <c:axPos val="t"/>
        <c:numFmt formatCode="#,##0.00\ &quot;€&quot;" sourceLinked="1"/>
        <c:majorTickMark val="out"/>
        <c:minorTickMark val="none"/>
        <c:tickLblPos val="nextTo"/>
        <c:crossAx val="342898560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10083704435305E-5"/>
          <c:y val="3.9084304054610485E-3"/>
          <c:w val="0.72568121575930478"/>
          <c:h val="0.930499802388388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Δημόσια Χρηματοδότηση (€)</c:v>
                </c:pt>
              </c:strCache>
            </c:strRef>
          </c:tx>
          <c:spPr>
            <a:solidFill>
              <a:srgbClr val="104D8C"/>
            </a:solidFill>
            <a:ln>
              <a:noFill/>
            </a:ln>
            <a:effectLst>
              <a:outerShdw blurRad="127000" dist="63500" dir="2700000" algn="br" rotWithShape="0">
                <a:srgbClr val="000000">
                  <a:alpha val="2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6.7275810610089554E-2"/>
                  <c:y val="-1.5598094821678123E-2"/>
                </c:manualLayout>
              </c:layout>
              <c:numFmt formatCode="#,,\ 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2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l-G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45-4200-9D6E-BE014ABBD4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#,##0.00\ "€"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45-4200-9D6E-BE014ABBD4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Προσκλήσεις ΔΔ (€)</c:v>
                </c:pt>
              </c:strCache>
            </c:strRef>
          </c:tx>
          <c:spPr>
            <a:solidFill>
              <a:srgbClr val="97CA3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5.9992848634305228E-2"/>
                  <c:y val="1.45265045798523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745-4200-9D6E-BE014ABBD412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#,##0.00\ "€"</c:formatCode>
                <c:ptCount val="1"/>
                <c:pt idx="0">
                  <c:v>268094066.98999998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745-4200-9D6E-BE014ABBD4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Εντάξεις Συγχρ/νη ΔΔ (€)</c:v>
                </c:pt>
              </c:strCache>
            </c:strRef>
          </c:tx>
          <c:spPr>
            <a:solidFill>
              <a:srgbClr val="0CACD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4.0304427922110059E-2"/>
                  <c:y val="1.45344767023416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745-4200-9D6E-BE014ABBD412}"/>
                </c:ext>
              </c:extLst>
            </c:dLbl>
            <c:numFmt formatCode="#,,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_-* #,##0_-;\-* #,##0_-;_-* "-"??_-;_-@_-</c:formatCode>
                <c:ptCount val="1"/>
                <c:pt idx="0">
                  <c:v>33264942.510000002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745-4200-9D6E-BE014ABBD41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 Νομικές Δεσμεύσεις Συγχρ/νη ΔΔ (€)</c:v>
                </c:pt>
              </c:strCache>
            </c:strRef>
          </c:tx>
          <c:spPr>
            <a:solidFill>
              <a:srgbClr val="FFBC8C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6.2008892507167047E-2"/>
                  <c:y val="-7.0704204905238961E-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lang="en-US" sz="12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A2C4A7B7-C4E2-42FC-9A24-6C44881DEE2D}" type="VALUE">
                      <a:rPr lang="en-US">
                        <a:solidFill>
                          <a:srgbClr val="FFBC8C"/>
                        </a:solidFill>
                      </a:rPr>
                      <a:pPr algn="ctr">
                        <a:defRPr lang="en-US" sz="12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[ΤΙΜΗ]</a:t>
                    </a:fld>
                    <a:endParaRPr lang="el-GR"/>
                  </a:p>
                </c:rich>
              </c:tx>
              <c:numFmt formatCode="#,,\ 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2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l-G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2745-4200-9D6E-BE014ABBD4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_-* #,##0_-;\-* #,##0_-;_-* "-"??_-;_-@_-</c:formatCode>
                <c:ptCount val="1"/>
                <c:pt idx="0">
                  <c:v>1887022.99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745-4200-9D6E-BE014ABBD41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Πραγμ/σες Δαπάνες Συγχρ/νη ΔΔ (€)</c:v>
                </c:pt>
              </c:strCache>
            </c:strRef>
          </c:tx>
          <c:spPr>
            <a:solidFill>
              <a:srgbClr val="C55A1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_-* #,##0_-;\-* #,##0_-;_-* "-"??_-;_-@_-</c:formatCode>
                <c:ptCount val="1"/>
                <c:pt idx="0">
                  <c:v>750602.87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745-4200-9D6E-BE014ABBD4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0"/>
        <c:overlap val="100"/>
        <c:axId val="339032800"/>
        <c:axId val="339026136"/>
      </c:barChart>
      <c:catAx>
        <c:axId val="339032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9026136"/>
        <c:crosses val="autoZero"/>
        <c:auto val="1"/>
        <c:lblAlgn val="ctr"/>
        <c:lblOffset val="100"/>
        <c:noMultiLvlLbl val="0"/>
      </c:catAx>
      <c:valAx>
        <c:axId val="339026136"/>
        <c:scaling>
          <c:orientation val="minMax"/>
        </c:scaling>
        <c:delete val="1"/>
        <c:axPos val="b"/>
        <c:numFmt formatCode="#,##0.00\ &quot;€&quot;" sourceLinked="1"/>
        <c:majorTickMark val="out"/>
        <c:minorTickMark val="none"/>
        <c:tickLblPos val="nextTo"/>
        <c:crossAx val="339032800"/>
        <c:crosses val="autoZero"/>
        <c:crossBetween val="between"/>
      </c:valAx>
      <c:spPr>
        <a:noFill/>
        <a:ln>
          <a:noFill/>
        </a:ln>
        <a:effectLst>
          <a:softEdge rad="63500"/>
        </a:effectLst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>
      <a:softEdge rad="0"/>
    </a:effectLst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0.58938</cdr:x>
      <cdr:y>0.12896</cdr:y>
    </cdr:from>
    <cdr:to>
      <cdr:x>0.6374</cdr:x>
      <cdr:y>0.24085</cdr:y>
    </cdr:to>
    <cdr:grpSp>
      <cdr:nvGrpSpPr>
        <cdr:cNvPr id="9" name="Group 8">
          <a:extLst xmlns:a="http://schemas.openxmlformats.org/drawingml/2006/main">
            <a:ext uri="{FF2B5EF4-FFF2-40B4-BE49-F238E27FC236}">
              <a16:creationId xmlns:a16="http://schemas.microsoft.com/office/drawing/2014/main" id="{AE465541-C4B2-7E24-98EF-59B8394531D6}"/>
            </a:ext>
          </a:extLst>
        </cdr:cNvPr>
        <cdr:cNvGrpSpPr/>
      </cdr:nvGrpSpPr>
      <cdr:grpSpPr>
        <a:xfrm xmlns:a="http://schemas.openxmlformats.org/drawingml/2006/main">
          <a:off x="2029421" y="103796"/>
          <a:ext cx="165348" cy="90057"/>
          <a:chOff x="1684723" y="161985"/>
          <a:chExt cx="228600" cy="82308"/>
        </a:xfrm>
      </cdr:grpSpPr>
      <cdr:cxnSp macro="">
        <cdr:nvCxnSpPr>
          <cdr:cNvPr id="5" name="Straight Connector 4">
            <a:extLst xmlns:a="http://schemas.openxmlformats.org/drawingml/2006/main">
              <a:ext uri="{FF2B5EF4-FFF2-40B4-BE49-F238E27FC236}">
                <a16:creationId xmlns:a16="http://schemas.microsoft.com/office/drawing/2014/main" id="{7722B5ED-FC10-5689-5312-B3F17D5C385E}"/>
              </a:ext>
            </a:extLst>
          </cdr:cNvPr>
          <cdr:cNvCxnSpPr/>
        </cdr:nvCxnSpPr>
        <cdr:spPr>
          <a:xfrm xmlns:a="http://schemas.openxmlformats.org/drawingml/2006/main" flipV="1">
            <a:off x="1684726" y="161985"/>
            <a:ext cx="0" cy="82308"/>
          </a:xfrm>
          <a:prstGeom xmlns:a="http://schemas.openxmlformats.org/drawingml/2006/main" prst="line">
            <a:avLst/>
          </a:prstGeom>
          <a:ln xmlns:a="http://schemas.openxmlformats.org/drawingml/2006/main">
            <a:solidFill>
              <a:srgbClr val="8BB939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7" name="Straight Connector 6">
            <a:extLst xmlns:a="http://schemas.openxmlformats.org/drawingml/2006/main">
              <a:ext uri="{FF2B5EF4-FFF2-40B4-BE49-F238E27FC236}">
                <a16:creationId xmlns:a16="http://schemas.microsoft.com/office/drawing/2014/main" id="{31F01E09-C77C-6CF8-EF24-84F4C2C502EF}"/>
              </a:ext>
            </a:extLst>
          </cdr:cNvPr>
          <cdr:cNvCxnSpPr/>
        </cdr:nvCxnSpPr>
        <cdr:spPr>
          <a:xfrm xmlns:a="http://schemas.openxmlformats.org/drawingml/2006/main">
            <a:off x="1684723" y="161985"/>
            <a:ext cx="228600" cy="0"/>
          </a:xfrm>
          <a:prstGeom xmlns:a="http://schemas.openxmlformats.org/drawingml/2006/main" prst="line">
            <a:avLst/>
          </a:prstGeom>
          <a:ln xmlns:a="http://schemas.openxmlformats.org/drawingml/2006/main">
            <a:solidFill>
              <a:srgbClr val="8BB939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631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l">
              <a:defRPr sz="11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246" y="0"/>
            <a:ext cx="2945659" cy="498631"/>
          </a:xfrm>
          <a:prstGeom prst="rect">
            <a:avLst/>
          </a:prstGeom>
        </p:spPr>
        <p:txBody>
          <a:bodyPr vert="horz" lIns="80275" tIns="40138" rIns="80275" bIns="40138" rtlCol="0"/>
          <a:lstStyle>
            <a:lvl1pPr algn="r">
              <a:defRPr sz="1100"/>
            </a:lvl1pPr>
          </a:lstStyle>
          <a:p>
            <a:fld id="{84C80C1C-BD24-4059-8850-E476288CE790}" type="datetimeFigureOut">
              <a:rPr lang="el-GR" smtClean="0"/>
              <a:t>03/03/2026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39838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75" tIns="40138" rIns="80275" bIns="40138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3"/>
          </a:xfrm>
          <a:prstGeom prst="rect">
            <a:avLst/>
          </a:prstGeom>
        </p:spPr>
        <p:txBody>
          <a:bodyPr vert="horz" lIns="80275" tIns="40138" rIns="80275" bIns="401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11"/>
            <a:ext cx="2945659" cy="498629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l">
              <a:defRPr sz="11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246" y="9428011"/>
            <a:ext cx="2945659" cy="498629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r">
              <a:defRPr sz="1100"/>
            </a:lvl1pPr>
          </a:lstStyle>
          <a:p>
            <a:fld id="{F2158EFA-942D-4ED7-B4AF-1190588AC46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00585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158EFA-942D-4ED7-B4AF-1190588AC46D}" type="slidenum">
              <a:rPr lang="el-GR" smtClean="0"/>
              <a:t>23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95723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C492E-7A98-2939-9164-435F60E8B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49AB80-6A9B-40A5-A05A-4DA97C1AA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8D5D20-CA8D-0FBE-580E-842290A40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C3BC3-A018-9683-E289-6AD9BAD35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158EFA-942D-4ED7-B4AF-1190588AC46D}" type="slidenum">
              <a:rPr lang="el-GR" smtClean="0"/>
              <a:t>25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78069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158EFA-942D-4ED7-B4AF-1190588AC46D}" type="slidenum">
              <a:rPr lang="el-GR" smtClean="0"/>
              <a:t>26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76739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" y="0"/>
            <a:ext cx="12188951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8496" y="6431279"/>
            <a:ext cx="3014472" cy="28956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6259067"/>
            <a:ext cx="3571240" cy="599440"/>
          </a:xfrm>
          <a:custGeom>
            <a:avLst/>
            <a:gdLst/>
            <a:ahLst/>
            <a:cxnLst/>
            <a:rect l="l" t="t" r="r" b="b"/>
            <a:pathLst>
              <a:path w="3571240" h="599440">
                <a:moveTo>
                  <a:pt x="3570732" y="0"/>
                </a:moveTo>
                <a:lnTo>
                  <a:pt x="0" y="0"/>
                </a:lnTo>
                <a:lnTo>
                  <a:pt x="0" y="598932"/>
                </a:lnTo>
                <a:lnTo>
                  <a:pt x="3570732" y="598932"/>
                </a:lnTo>
                <a:lnTo>
                  <a:pt x="35707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2000" cy="792480"/>
          </a:xfrm>
          <a:custGeom>
            <a:avLst/>
            <a:gdLst/>
            <a:ahLst/>
            <a:cxnLst/>
            <a:rect l="l" t="t" r="r" b="b"/>
            <a:pathLst>
              <a:path w="12192000" h="792480">
                <a:moveTo>
                  <a:pt x="0" y="792479"/>
                </a:moveTo>
                <a:lnTo>
                  <a:pt x="12192000" y="792479"/>
                </a:lnTo>
                <a:lnTo>
                  <a:pt x="12192000" y="0"/>
                </a:lnTo>
                <a:lnTo>
                  <a:pt x="0" y="0"/>
                </a:lnTo>
                <a:lnTo>
                  <a:pt x="0" y="792479"/>
                </a:lnTo>
                <a:close/>
              </a:path>
            </a:pathLst>
          </a:custGeom>
          <a:solidFill>
            <a:srgbClr val="0F4D8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300214"/>
            <a:ext cx="1315211" cy="55778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4F01763-42DE-EFF9-84D8-F01A1AA859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8169949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350" imgH="350" progId="TCLayout.ActiveDocument.1">
                  <p:embed/>
                </p:oleObj>
              </mc:Choice>
              <mc:Fallback>
                <p:oleObj name="think-cell Slide" r:id="rId8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4F01763-42DE-EFF9-84D8-F01A1AA85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bg 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048" y="0"/>
            <a:ext cx="12188951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750" y="8000"/>
            <a:ext cx="12020499" cy="739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48357" y="1985645"/>
            <a:ext cx="8218170" cy="3165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7.pn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image" Target="../media/image5.emf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opske.gr/" TargetMode="External"/><Relationship Id="rId7" Type="http://schemas.openxmlformats.org/officeDocument/2006/relationships/image" Target="../media/image38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emf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15.svg"/><Relationship Id="rId4" Type="http://schemas.openxmlformats.org/officeDocument/2006/relationships/image" Target="../media/image1.emf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9.xml"/><Relationship Id="rId18" Type="http://schemas.openxmlformats.org/officeDocument/2006/relationships/oleObject" Target="../embeddings/oleObject4.bin"/><Relationship Id="rId26" Type="http://schemas.openxmlformats.org/officeDocument/2006/relationships/chart" Target="../charts/chart5.xml"/><Relationship Id="rId3" Type="http://schemas.openxmlformats.org/officeDocument/2006/relationships/tags" Target="../tags/tag9.xml"/><Relationship Id="rId21" Type="http://schemas.openxmlformats.org/officeDocument/2006/relationships/image" Target="../media/image7.png"/><Relationship Id="rId34" Type="http://schemas.openxmlformats.org/officeDocument/2006/relationships/chart" Target="../charts/chart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Layout" Target="../slideLayouts/slideLayout2.xml"/><Relationship Id="rId25" Type="http://schemas.openxmlformats.org/officeDocument/2006/relationships/chart" Target="../charts/chart4.xml"/><Relationship Id="rId33" Type="http://schemas.openxmlformats.org/officeDocument/2006/relationships/image" Target="../media/image20.svg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image" Target="../media/image4.png"/><Relationship Id="rId29" Type="http://schemas.openxmlformats.org/officeDocument/2006/relationships/chart" Target="../charts/chart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chart" Target="../charts/chart3.xml"/><Relationship Id="rId32" Type="http://schemas.openxmlformats.org/officeDocument/2006/relationships/image" Target="../media/image19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chart" Target="../charts/chart2.xml"/><Relationship Id="rId28" Type="http://schemas.openxmlformats.org/officeDocument/2006/relationships/chart" Target="../charts/chart7.xml"/><Relationship Id="rId10" Type="http://schemas.openxmlformats.org/officeDocument/2006/relationships/tags" Target="../tags/tag16.xml"/><Relationship Id="rId19" Type="http://schemas.openxmlformats.org/officeDocument/2006/relationships/image" Target="../media/image1.emf"/><Relationship Id="rId31" Type="http://schemas.openxmlformats.org/officeDocument/2006/relationships/image" Target="../media/image15.sv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chart" Target="../charts/chart1.xml"/><Relationship Id="rId27" Type="http://schemas.openxmlformats.org/officeDocument/2006/relationships/chart" Target="../charts/chart6.xml"/><Relationship Id="rId30" Type="http://schemas.openxmlformats.org/officeDocument/2006/relationships/image" Target="../media/image14.png"/><Relationship Id="rId8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228D421-FF74-1EF0-F803-42A2C0DD010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1531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228D421-FF74-1EF0-F803-42A2C0DD0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ject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12191999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53896" y="1737182"/>
            <a:ext cx="11206143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ΔΙΚΑΙΗ</a:t>
            </a:r>
            <a:r>
              <a:rPr sz="3200" spc="-75" dirty="0"/>
              <a:t> </a:t>
            </a:r>
            <a:r>
              <a:rPr sz="3200" dirty="0"/>
              <a:t>ΑΝΑΠΤΥΞΙΑΚΗ</a:t>
            </a:r>
            <a:r>
              <a:rPr sz="3200" spc="-80" dirty="0"/>
              <a:t> </a:t>
            </a:r>
            <a:r>
              <a:rPr sz="3200" spc="-10" dirty="0"/>
              <a:t>ΜΕΤΑΒΑΣΗ</a:t>
            </a:r>
            <a:r>
              <a:rPr lang="el-GR" sz="3200" spc="-10" dirty="0"/>
              <a:t> 2021 - 2027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53896" y="2325370"/>
            <a:ext cx="7862143" cy="1059264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l-GR" sz="2400" b="1" spc="-70" dirty="0">
                <a:solidFill>
                  <a:srgbClr val="FFFFFF"/>
                </a:solidFill>
                <a:latin typeface="Trebuchet MS"/>
                <a:cs typeface="Trebuchet MS"/>
              </a:rPr>
              <a:t>Υλοποίηση Στρατηγικής Έξυπνης Εξειδίκευσης </a:t>
            </a:r>
            <a:r>
              <a:rPr lang="en-US" sz="2400" b="1" spc="-70" dirty="0">
                <a:solidFill>
                  <a:srgbClr val="FFFFFF"/>
                </a:solidFill>
                <a:latin typeface="Trebuchet MS"/>
                <a:cs typeface="Trebuchet MS"/>
              </a:rPr>
              <a:t>RIS3</a:t>
            </a:r>
            <a:endParaRPr lang="el-GR" sz="2400" b="1" spc="-7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endParaRPr lang="el-GR" sz="2400" b="1" spc="-7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lang="el-GR" sz="2000" spc="-70" dirty="0">
                <a:solidFill>
                  <a:srgbClr val="96C93E"/>
                </a:solidFill>
                <a:latin typeface="Trebuchet MS"/>
              </a:rPr>
              <a:t>Αθήνα, Μάρτιος 2026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4AAB3DD0-A52D-5B7D-F78A-BD9BF5798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6096000"/>
            <a:ext cx="5851085" cy="762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59427D-16D0-A77E-F6AB-5124A70949B2}"/>
              </a:ext>
            </a:extLst>
          </p:cNvPr>
          <p:cNvSpPr txBox="1"/>
          <p:nvPr/>
        </p:nvSpPr>
        <p:spPr>
          <a:xfrm>
            <a:off x="4191000" y="5867400"/>
            <a:ext cx="3886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BB0BA-C6BC-87F2-C50A-2B9637022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8A359677-6D4C-C8FE-F8F0-9DA665B70B2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A359677-6D4C-C8FE-F8F0-9DA665B70B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Ορθογώνιο: Στρογγύλεμα γωνιών 13">
            <a:extLst>
              <a:ext uri="{FF2B5EF4-FFF2-40B4-BE49-F238E27FC236}">
                <a16:creationId xmlns:a16="http://schemas.microsoft.com/office/drawing/2014/main" id="{63EE5B77-CC39-6E5A-F7B9-7E1E4A1D3199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5">
            <a:extLst>
              <a:ext uri="{FF2B5EF4-FFF2-40B4-BE49-F238E27FC236}">
                <a16:creationId xmlns:a16="http://schemas.microsoft.com/office/drawing/2014/main" id="{05551498-D0DE-FEA6-B09E-23761660E084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Κόμβος καινοτομίας για το πράσινο Η2 και την αποθήκευση ενέργειας στη Δυτική Μακεδονία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071FBB5F-3FE1-370C-2B07-C7B8E3B2A1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5" name="Ορθογώνιο: Στρογγύλεμα γωνιών 13">
            <a:extLst>
              <a:ext uri="{FF2B5EF4-FFF2-40B4-BE49-F238E27FC236}">
                <a16:creationId xmlns:a16="http://schemas.microsoft.com/office/drawing/2014/main" id="{50FEA234-F92B-FA6A-8A3F-73813B588517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8BC815B1-72BC-D6DE-28BA-5DC5C6602105}"/>
              </a:ext>
            </a:extLst>
          </p:cNvPr>
          <p:cNvSpPr/>
          <p:nvPr/>
        </p:nvSpPr>
        <p:spPr>
          <a:xfrm>
            <a:off x="146945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D2320BAA-94A1-57A5-7A59-118C8DE3982D}"/>
              </a:ext>
            </a:extLst>
          </p:cNvPr>
          <p:cNvSpPr/>
          <p:nvPr/>
        </p:nvSpPr>
        <p:spPr>
          <a:xfrm>
            <a:off x="115088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B6EE69B-84D9-53DB-26B9-E14DE138AD40}"/>
              </a:ext>
            </a:extLst>
          </p:cNvPr>
          <p:cNvSpPr/>
          <p:nvPr/>
        </p:nvSpPr>
        <p:spPr>
          <a:xfrm>
            <a:off x="1454726" y="2248477"/>
            <a:ext cx="4232248" cy="25863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16/03/2023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στον τομέα προτεραιότητας Αειφόρος Ενέργεια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στη δημιουργία Κόμβου Καινοτομίας για το Πράσινο Η2 και στην αποθήκευση ενέργειας στην Περιφέρεια Δυτικής Μακεδονίας.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Περιλαμβάνεται: </a:t>
            </a:r>
            <a:r>
              <a:rPr lang="el-GR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στη «Στρατηγική Έρευνας και Καινοτομίας Δίκαιης Αναπτυξιακής Μετάβασης» που εκπονήθηκε από τη ΓΓΕΚ (Μάρτιος 2022) κατά την κατάρτιση του Σχεδίου Δίκαιης Αναπτυξιακής Μετάβασης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91E16B-CB76-BCAE-D07F-814DBD85EB71}"/>
              </a:ext>
            </a:extLst>
          </p:cNvPr>
          <p:cNvSpPr txBox="1"/>
          <p:nvPr/>
        </p:nvSpPr>
        <p:spPr>
          <a:xfrm>
            <a:off x="2056173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67B56886-29B1-BFF5-ADEA-0F3527A5A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2870" y="1409243"/>
            <a:ext cx="432000" cy="432000"/>
          </a:xfrm>
          <a:prstGeom prst="rect">
            <a:avLst/>
          </a:prstGeom>
        </p:spPr>
      </p:pic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2E1CB53A-B20D-881B-8D2A-8ADFBE361175}"/>
              </a:ext>
            </a:extLst>
          </p:cNvPr>
          <p:cNvSpPr/>
          <p:nvPr/>
        </p:nvSpPr>
        <p:spPr>
          <a:xfrm>
            <a:off x="648938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2" name="Rectangle: Single Corner Snipped 21">
            <a:extLst>
              <a:ext uri="{FF2B5EF4-FFF2-40B4-BE49-F238E27FC236}">
                <a16:creationId xmlns:a16="http://schemas.microsoft.com/office/drawing/2014/main" id="{C77C6291-3AC8-DA57-5908-F756BE3D69A0}"/>
              </a:ext>
            </a:extLst>
          </p:cNvPr>
          <p:cNvSpPr/>
          <p:nvPr/>
        </p:nvSpPr>
        <p:spPr>
          <a:xfrm>
            <a:off x="617081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A9C3E7-080B-CB3C-DABA-2478C09DE31A}"/>
              </a:ext>
            </a:extLst>
          </p:cNvPr>
          <p:cNvSpPr/>
          <p:nvPr/>
        </p:nvSpPr>
        <p:spPr>
          <a:xfrm>
            <a:off x="6489383" y="2081880"/>
            <a:ext cx="4232248" cy="24515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02/06/2023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19.799.974 €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Εθνικό Κέντρο Έρευνας και Τεχνολογικής Ανάπτυξης (ΕΚΕΤΑ) Πανεπιστήμιο Δυτικής Μακεδονίας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 Δεσμεύσεις: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19.566.601,8 €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Δαπάνες (αποδεκτό διαχείρισης):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4.009.746 €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υλοποίηση</a:t>
            </a:r>
          </a:p>
          <a:p>
            <a:pPr marL="285750" lvl="1" indent="-285750" algn="l" defTabSz="6223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E7B4E4-0BCE-DDC5-F8E1-778B2E63ED64}"/>
              </a:ext>
            </a:extLst>
          </p:cNvPr>
          <p:cNvSpPr txBox="1"/>
          <p:nvPr/>
        </p:nvSpPr>
        <p:spPr>
          <a:xfrm>
            <a:off x="7096397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C49032D7-A7E8-5A76-EE8E-0AED4ED9B5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32971" y="140924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70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4EB18-4924-8972-3E12-366529AB1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BAB6057F-939A-3C42-9644-C21A0965AE5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AB6057F-939A-3C42-9644-C21A0965AE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5">
            <a:extLst>
              <a:ext uri="{FF2B5EF4-FFF2-40B4-BE49-F238E27FC236}">
                <a16:creationId xmlns:a16="http://schemas.microsoft.com/office/drawing/2014/main" id="{344EBA00-AFD3-4DB6-A4DB-FF255DB45008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l-G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Δημιουργία Θερμοκοιτίδων &amp; Εκκολαπτηρίων για την ανάπτυξη της καινοτομίας σε τομείς προτεραιότητας της Στρατηγικής Έρευνας Καινοτομίας Δίκαιης Αναπτυξιακής Μετάβασης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242D03F8-818F-95AE-14A2-FEC520A82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23" name="Ορθογώνιο: Στρογγύλεμα γωνιών 13">
            <a:extLst>
              <a:ext uri="{FF2B5EF4-FFF2-40B4-BE49-F238E27FC236}">
                <a16:creationId xmlns:a16="http://schemas.microsoft.com/office/drawing/2014/main" id="{E92F7E3D-4991-DAFE-A53F-4E69397A5976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Ορθογώνιο: Στρογγύλεμα γωνιών 13">
            <a:extLst>
              <a:ext uri="{FF2B5EF4-FFF2-40B4-BE49-F238E27FC236}">
                <a16:creationId xmlns:a16="http://schemas.microsoft.com/office/drawing/2014/main" id="{21BD1498-F13B-E21C-D952-3AA666D7EB19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A9BC7B5B-8A82-34F8-011A-3B65F7B97609}"/>
              </a:ext>
            </a:extLst>
          </p:cNvPr>
          <p:cNvSpPr/>
          <p:nvPr/>
        </p:nvSpPr>
        <p:spPr>
          <a:xfrm>
            <a:off x="1482410" y="1161487"/>
            <a:ext cx="4232247" cy="467942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A89B63F7-0C5B-9BBA-0B0F-4A160036F6E7}"/>
              </a:ext>
            </a:extLst>
          </p:cNvPr>
          <p:cNvSpPr/>
          <p:nvPr/>
        </p:nvSpPr>
        <p:spPr>
          <a:xfrm>
            <a:off x="1163836" y="1333761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CD59253-6ABE-90A8-33D9-DBC9DFC0006B}"/>
              </a:ext>
            </a:extLst>
          </p:cNvPr>
          <p:cNvSpPr/>
          <p:nvPr/>
        </p:nvSpPr>
        <p:spPr>
          <a:xfrm>
            <a:off x="1467682" y="2205404"/>
            <a:ext cx="4232248" cy="318326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t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23/12/2022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οριζόντια σε όλους τους τομείς προτεραιότητας της Εθνικής Στρατηγικής Έξυπνης Εξειδίκευσης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στη δημιουργία και λειτουργία τριών θερμοκοιτίδων, εκκολαπτηρίων επιχειρηματικότητας (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accelerator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στην Μεγαλόπολη, την Δυτική Μακεδονία και την Κρήτη αντίστοιχα, εντάσσεται στην προτεραιότητα 1 του ΠΔΑΜ 201-2027, με εστίαση στους τομείς προτεραιότητας των Εδαφικών Σχεδίων Δίκαιης Αναπτυξιακής Μετάβασης, προκειμένου να ενισχυθεί η απασχόληση νέων επιστημόνων και προσωπικού υψηλής εξειδίκευσης.</a:t>
            </a: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E4274D-D07E-7229-45F3-C141475C3AF3}"/>
              </a:ext>
            </a:extLst>
          </p:cNvPr>
          <p:cNvSpPr txBox="1"/>
          <p:nvPr/>
        </p:nvSpPr>
        <p:spPr>
          <a:xfrm>
            <a:off x="2069129" y="1471644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E68E82F-1115-EACA-F8B0-C52445ED4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5826" y="1409532"/>
            <a:ext cx="432000" cy="432000"/>
          </a:xfrm>
          <a:prstGeom prst="rect">
            <a:avLst/>
          </a:prstGeom>
        </p:spPr>
      </p:pic>
      <p:sp>
        <p:nvSpPr>
          <p:cNvPr id="30" name="Rectangle: Single Corner Snipped 29">
            <a:extLst>
              <a:ext uri="{FF2B5EF4-FFF2-40B4-BE49-F238E27FC236}">
                <a16:creationId xmlns:a16="http://schemas.microsoft.com/office/drawing/2014/main" id="{E158EF5A-8701-2276-1DF8-8591CE911A81}"/>
              </a:ext>
            </a:extLst>
          </p:cNvPr>
          <p:cNvSpPr/>
          <p:nvPr/>
        </p:nvSpPr>
        <p:spPr>
          <a:xfrm>
            <a:off x="6502340" y="1161488"/>
            <a:ext cx="4232247" cy="467942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31" name="Rectangle: Single Corner Snipped 30">
            <a:extLst>
              <a:ext uri="{FF2B5EF4-FFF2-40B4-BE49-F238E27FC236}">
                <a16:creationId xmlns:a16="http://schemas.microsoft.com/office/drawing/2014/main" id="{91DFA4D7-1A1B-7C72-6144-4B4BF4B21BCE}"/>
              </a:ext>
            </a:extLst>
          </p:cNvPr>
          <p:cNvSpPr/>
          <p:nvPr/>
        </p:nvSpPr>
        <p:spPr>
          <a:xfrm>
            <a:off x="6183766" y="1333761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8D5A2C-B04E-B9FF-303D-8678D79E9A7A}"/>
              </a:ext>
            </a:extLst>
          </p:cNvPr>
          <p:cNvSpPr/>
          <p:nvPr/>
        </p:nvSpPr>
        <p:spPr>
          <a:xfrm>
            <a:off x="6517067" y="2205404"/>
            <a:ext cx="4232248" cy="243371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t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8/5/2023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8.759.980 €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Γενική Γραμματεία Έρευνας και Καινοτομίας (ΓΓΕΚ)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Στόχος: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 δημιουργία και λειτουργία τριών (3) Θερμοκοιτίδων / εκκολαπτηρίων επιχειρηματικότητας (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accelerators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με έδρα τη Μεγαλόπολη, την Κοζάνη και τα Χανιά.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 Δεσμεύσεις: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8.759.980 €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υλοποίηση</a:t>
            </a:r>
          </a:p>
          <a:p>
            <a:pPr lvl="1" algn="l" defTabSz="6223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</a:pP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20EF9C-DE75-5088-4E7F-3BCA15237F06}"/>
              </a:ext>
            </a:extLst>
          </p:cNvPr>
          <p:cNvSpPr txBox="1"/>
          <p:nvPr/>
        </p:nvSpPr>
        <p:spPr>
          <a:xfrm>
            <a:off x="7109353" y="1471644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543F830D-7509-ED61-C8C6-8F2B43D571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45927" y="1409532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67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CC9CE-D1AC-ABBE-CC6A-027A6A13B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6F1B400-7519-201E-535A-5994F6EA994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6F1B400-7519-201E-535A-5994F6EA99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5">
            <a:extLst>
              <a:ext uri="{FF2B5EF4-FFF2-40B4-BE49-F238E27FC236}">
                <a16:creationId xmlns:a16="http://schemas.microsoft.com/office/drawing/2014/main" id="{2864A1AD-BA79-5DC6-3511-FEE426C2FED7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Ανάπτυξη Συνεργατικών Χώρων Εργασίας (Co-</a:t>
            </a:r>
            <a:r>
              <a:rPr lang="el-G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Spaces)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61586FA6-7EFF-7920-E3DD-F5EC8C795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5" name="Ορθογώνιο: Στρογγύλεμα γωνιών 13">
            <a:extLst>
              <a:ext uri="{FF2B5EF4-FFF2-40B4-BE49-F238E27FC236}">
                <a16:creationId xmlns:a16="http://schemas.microsoft.com/office/drawing/2014/main" id="{3C62017F-462B-3E05-BF0F-F13D54EF3AFB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Ορθογώνιο: Στρογγύλεμα γωνιών 13">
            <a:extLst>
              <a:ext uri="{FF2B5EF4-FFF2-40B4-BE49-F238E27FC236}">
                <a16:creationId xmlns:a16="http://schemas.microsoft.com/office/drawing/2014/main" id="{9C744F01-026B-0E83-D6CA-AF720016D446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5B930783-A5B3-F257-C959-338BD50931EF}"/>
              </a:ext>
            </a:extLst>
          </p:cNvPr>
          <p:cNvSpPr/>
          <p:nvPr/>
        </p:nvSpPr>
        <p:spPr>
          <a:xfrm>
            <a:off x="146945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8" name="Rectangle: Single Corner Snipped 17">
            <a:extLst>
              <a:ext uri="{FF2B5EF4-FFF2-40B4-BE49-F238E27FC236}">
                <a16:creationId xmlns:a16="http://schemas.microsoft.com/office/drawing/2014/main" id="{211E81F6-67AB-2FF1-C529-6B0F3E9C04A4}"/>
              </a:ext>
            </a:extLst>
          </p:cNvPr>
          <p:cNvSpPr/>
          <p:nvPr/>
        </p:nvSpPr>
        <p:spPr>
          <a:xfrm>
            <a:off x="115088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F48CB16-5CA0-FC05-7389-CD00CB36B630}"/>
              </a:ext>
            </a:extLst>
          </p:cNvPr>
          <p:cNvSpPr/>
          <p:nvPr/>
        </p:nvSpPr>
        <p:spPr>
          <a:xfrm>
            <a:off x="1469453" y="2025592"/>
            <a:ext cx="4232248" cy="318326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οριζόντια σε όλους τους Τομείς Προτεραιότητας της Εθνικής Στρατηγικής Έξυπνης Εξειδίκευσης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στη δημιουργία Συνεργατικών Χώρων Εργασίας (Co-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Spaces) σύμφωνα με τη Στρατηγική Έρευνας Καινοτομίας Δίκαιης Αναπτυξιακής Μετάβασης, προκειμένου να ενισχυθεί η προσέλκυση και απασχόληση νέων επιστημόνων και επιστημόνων υψηλής εξειδίκευσης στο πλαίσιο των Εδαφικών Σχεδίων Δίκαιης Μετάβασης, στην ΠΔΜ και τη Μεγαλόπολη.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56A7B5-EECE-953A-1B00-140C53E609D5}"/>
              </a:ext>
            </a:extLst>
          </p:cNvPr>
          <p:cNvSpPr txBox="1"/>
          <p:nvPr/>
        </p:nvSpPr>
        <p:spPr>
          <a:xfrm>
            <a:off x="2056173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8C7E480-50B7-3D46-41E5-7D957C33D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2870" y="1409243"/>
            <a:ext cx="432000" cy="432000"/>
          </a:xfrm>
          <a:prstGeom prst="rect">
            <a:avLst/>
          </a:prstGeom>
        </p:spPr>
      </p:pic>
      <p:sp>
        <p:nvSpPr>
          <p:cNvPr id="22" name="Rectangle: Single Corner Snipped 21">
            <a:extLst>
              <a:ext uri="{FF2B5EF4-FFF2-40B4-BE49-F238E27FC236}">
                <a16:creationId xmlns:a16="http://schemas.microsoft.com/office/drawing/2014/main" id="{16A30E68-B873-7B7F-198A-75C05134279E}"/>
              </a:ext>
            </a:extLst>
          </p:cNvPr>
          <p:cNvSpPr/>
          <p:nvPr/>
        </p:nvSpPr>
        <p:spPr>
          <a:xfrm>
            <a:off x="648938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3" name="Rectangle: Single Corner Snipped 22">
            <a:extLst>
              <a:ext uri="{FF2B5EF4-FFF2-40B4-BE49-F238E27FC236}">
                <a16:creationId xmlns:a16="http://schemas.microsoft.com/office/drawing/2014/main" id="{1B0E7A6B-A602-70B9-20EB-8AA93E9CD188}"/>
              </a:ext>
            </a:extLst>
          </p:cNvPr>
          <p:cNvSpPr/>
          <p:nvPr/>
        </p:nvSpPr>
        <p:spPr>
          <a:xfrm>
            <a:off x="617081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BD7949A-528A-F994-9275-1DC64FCBAD53}"/>
              </a:ext>
            </a:extLst>
          </p:cNvPr>
          <p:cNvSpPr/>
          <p:nvPr/>
        </p:nvSpPr>
        <p:spPr>
          <a:xfrm>
            <a:off x="6478167" y="2050758"/>
            <a:ext cx="4232248" cy="305291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23/5/2023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 εκ.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Γενική Γραμματεία Έρευνας και Καινοτομίας (ΓΓΕΚ)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Στόχος: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 δημιουργία και λειτουργία δύο (2) Συνεργατικών Χώρων Εργασίας (Co-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Spaces) με έδρα την Κοζάνη και την Τρίπολη.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 Δεσμεύσεις: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1.736.000 €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Δαπάνες (αποδεκτό διαχείρισης</a:t>
            </a:r>
            <a:r>
              <a:rPr lang="en-US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303.710,08 €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υλοποίηση</a:t>
            </a:r>
          </a:p>
          <a:p>
            <a:pPr marL="285750" lvl="1" indent="-285750" algn="l" defTabSz="6223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EC8B9C-4400-D886-DC79-78DCDCD5B413}"/>
              </a:ext>
            </a:extLst>
          </p:cNvPr>
          <p:cNvSpPr txBox="1"/>
          <p:nvPr/>
        </p:nvSpPr>
        <p:spPr>
          <a:xfrm>
            <a:off x="7096397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0EA4E1A-2A36-DE55-7936-796C663F4C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32971" y="140924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30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E261BA-B331-C042-1354-8B67E81CB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E700E01A-3607-8867-E3D0-1BF298554B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700E01A-3607-8867-E3D0-1BF298554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5">
            <a:extLst>
              <a:ext uri="{FF2B5EF4-FFF2-40B4-BE49-F238E27FC236}">
                <a16:creationId xmlns:a16="http://schemas.microsoft.com/office/drawing/2014/main" id="{7BEA446E-9036-AC2F-88E2-1AB2312664B1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Σχεδιασμός και Ανάπτυξη στοχευμένων Παρεμβάσεων Κοινωνικής Καινοτομίας &amp; Επιχειρηματικότητας στις περιοχές ΔΑΜ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2C4FBBFF-EAA6-92EB-EF48-8414BC2E1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23" name="Ορθογώνιο: Στρογγύλεμα γωνιών 13">
            <a:extLst>
              <a:ext uri="{FF2B5EF4-FFF2-40B4-BE49-F238E27FC236}">
                <a16:creationId xmlns:a16="http://schemas.microsoft.com/office/drawing/2014/main" id="{5B25B80B-C050-07CB-E473-DB6E6A932384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Ορθογώνιο: Στρογγύλεμα γωνιών 13">
            <a:extLst>
              <a:ext uri="{FF2B5EF4-FFF2-40B4-BE49-F238E27FC236}">
                <a16:creationId xmlns:a16="http://schemas.microsoft.com/office/drawing/2014/main" id="{495CD8B6-8FCA-2609-EAA7-3F40A790F7D0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11626ED1-3FF4-50F3-5B5D-3DDEFCA99304}"/>
              </a:ext>
            </a:extLst>
          </p:cNvPr>
          <p:cNvSpPr/>
          <p:nvPr/>
        </p:nvSpPr>
        <p:spPr>
          <a:xfrm>
            <a:off x="1472578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C39174EB-3531-6A5B-BDE3-4218F1FF843E}"/>
              </a:ext>
            </a:extLst>
          </p:cNvPr>
          <p:cNvSpPr/>
          <p:nvPr/>
        </p:nvSpPr>
        <p:spPr>
          <a:xfrm>
            <a:off x="1154004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0530BB0-FFC1-A118-9B62-7CF50B939951}"/>
              </a:ext>
            </a:extLst>
          </p:cNvPr>
          <p:cNvSpPr/>
          <p:nvPr/>
        </p:nvSpPr>
        <p:spPr>
          <a:xfrm>
            <a:off x="1457850" y="2153745"/>
            <a:ext cx="4232248" cy="318326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οριζόντια σε όλους τους Τομείς Προτεραιότητας της Εθνικής Στρατηγικής Έξυπνης Εξειδίκευσης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στο σχεδιασμό και την ανάπτυξη στοχευμένων Παρεμβάσεων Κοινωνικής Καινοτομίας &amp; Επιχειρηματικότητας που αφορούν στους τομείς προτεραιότητας των Εδαφικών Σχεδίων Δίκαιης Μετάβασης, με στόχο την υποστήριξη του παραγωγικού μετασχηματισμού και την κάλυψη συγκεκριμένων κοινωνικών αναγκών που συνδέονται ή επηρεάζονται από την αλλαγή της υφιστάμενης οικονομικής δραστηριότητας.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CF6A4B-0322-9916-3B84-971D92C6A94A}"/>
              </a:ext>
            </a:extLst>
          </p:cNvPr>
          <p:cNvSpPr txBox="1"/>
          <p:nvPr/>
        </p:nvSpPr>
        <p:spPr>
          <a:xfrm>
            <a:off x="2059297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E1C8270D-1BAD-71A0-1539-34B9FEBC13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5994" y="1409243"/>
            <a:ext cx="432000" cy="432000"/>
          </a:xfrm>
          <a:prstGeom prst="rect">
            <a:avLst/>
          </a:prstGeom>
        </p:spPr>
      </p:pic>
      <p:sp>
        <p:nvSpPr>
          <p:cNvPr id="30" name="Rectangle: Single Corner Snipped 29">
            <a:extLst>
              <a:ext uri="{FF2B5EF4-FFF2-40B4-BE49-F238E27FC236}">
                <a16:creationId xmlns:a16="http://schemas.microsoft.com/office/drawing/2014/main" id="{A9150309-E0C7-D085-5DA6-5FB379A93566}"/>
              </a:ext>
            </a:extLst>
          </p:cNvPr>
          <p:cNvSpPr/>
          <p:nvPr/>
        </p:nvSpPr>
        <p:spPr>
          <a:xfrm>
            <a:off x="6492508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31" name="Rectangle: Single Corner Snipped 30">
            <a:extLst>
              <a:ext uri="{FF2B5EF4-FFF2-40B4-BE49-F238E27FC236}">
                <a16:creationId xmlns:a16="http://schemas.microsoft.com/office/drawing/2014/main" id="{63BC1B7B-C919-CE0C-50BE-6EBACC72E4B9}"/>
              </a:ext>
            </a:extLst>
          </p:cNvPr>
          <p:cNvSpPr/>
          <p:nvPr/>
        </p:nvSpPr>
        <p:spPr>
          <a:xfrm>
            <a:off x="6173934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904EBB1-D0EE-8702-097F-9445C1F36B7F}"/>
              </a:ext>
            </a:extLst>
          </p:cNvPr>
          <p:cNvSpPr/>
          <p:nvPr/>
        </p:nvSpPr>
        <p:spPr>
          <a:xfrm>
            <a:off x="6481291" y="2050759"/>
            <a:ext cx="4232248" cy="21574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5/5/2023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εκ.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Γενική Γραμματεία Έρευνας και Καινοτομίας (ΓΓΕΚ)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 Δεσμεύσεις: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5.819.940 €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υλοποίηση</a:t>
            </a:r>
          </a:p>
          <a:p>
            <a:pPr marL="285750" lvl="1" indent="-285750" algn="l" defTabSz="6223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C62F0A-E89C-D608-2896-47C28E52AEC5}"/>
              </a:ext>
            </a:extLst>
          </p:cNvPr>
          <p:cNvSpPr txBox="1"/>
          <p:nvPr/>
        </p:nvSpPr>
        <p:spPr>
          <a:xfrm>
            <a:off x="7099521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17861792-69CF-FA2B-53F5-093BDF4EA0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36095" y="140924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81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BC817-5FC9-D468-2E9A-B55CBE898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F7501ED4-88BC-393D-6E19-D4A77CC9A3A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7501ED4-88BC-393D-6E19-D4A77CC9A3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5">
            <a:extLst>
              <a:ext uri="{FF2B5EF4-FFF2-40B4-BE49-F238E27FC236}">
                <a16:creationId xmlns:a16="http://schemas.microsoft.com/office/drawing/2014/main" id="{AA11DBFF-D9B4-8DA9-5F3B-B74570B70251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Θύλακας υποδοχής καινοτόμων δραστηριοτήτων της Ζώνης Καινοτομίας ΔΜ/ Τεχνολογικό Πάρκο Ζώνη Καινοτομίας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F5EBEB77-A4FF-7033-7D01-037ED9B332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5" name="Ορθογώνιο: Στρογγύλεμα γωνιών 13">
            <a:extLst>
              <a:ext uri="{FF2B5EF4-FFF2-40B4-BE49-F238E27FC236}">
                <a16:creationId xmlns:a16="http://schemas.microsoft.com/office/drawing/2014/main" id="{BF0E29A2-CED5-DD59-B87A-772F8C502E17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Ορθογώνιο: Στρογγύλεμα γωνιών 13">
            <a:extLst>
              <a:ext uri="{FF2B5EF4-FFF2-40B4-BE49-F238E27FC236}">
                <a16:creationId xmlns:a16="http://schemas.microsoft.com/office/drawing/2014/main" id="{A18BDB30-098E-365D-EA3B-52EAD77C55FD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A1A11291-3CF3-1D96-70A4-4A830B38C276}"/>
              </a:ext>
            </a:extLst>
          </p:cNvPr>
          <p:cNvSpPr/>
          <p:nvPr/>
        </p:nvSpPr>
        <p:spPr>
          <a:xfrm>
            <a:off x="146945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8" name="Rectangle: Single Corner Snipped 17">
            <a:extLst>
              <a:ext uri="{FF2B5EF4-FFF2-40B4-BE49-F238E27FC236}">
                <a16:creationId xmlns:a16="http://schemas.microsoft.com/office/drawing/2014/main" id="{46B3A4F2-A6EC-E9B7-9295-EE6906537237}"/>
              </a:ext>
            </a:extLst>
          </p:cNvPr>
          <p:cNvSpPr/>
          <p:nvPr/>
        </p:nvSpPr>
        <p:spPr>
          <a:xfrm>
            <a:off x="115088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9BA2FD-B8A5-B0D5-4532-5D0D64AB54A2}"/>
              </a:ext>
            </a:extLst>
          </p:cNvPr>
          <p:cNvSpPr/>
          <p:nvPr/>
        </p:nvSpPr>
        <p:spPr>
          <a:xfrm>
            <a:off x="1454726" y="2153745"/>
            <a:ext cx="4232248" cy="318326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οριζόντια σε όλους τους Τομείς Προτεραιότητας της Εθνικής Στρατηγικής Έξυπνης Εξειδίκευσης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Ενεργοποιεί: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 τμήμα του 1ου Θύλακα της Ζώνης Καινοτομίας Δυτικής Μακεδονίας (ΖΚΔΜ), που αφορά στη δημιουργία Θύλακα Υποδοχής Καινοτόμων Δραστηριοτήτων. Πρόκειται για ένα περιφερειακό χώρο υποδοχής, εγκατάστασης και λειτουργίας επιχειρήσεων (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offs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κλπ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φορέων και ινστιτούτων, των οποίων οι δραστηριότητες εξυπηρετούν το σκοπό της ΖΚΔΜ.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2E321F-C7F4-2D45-42CA-96D9CA4011C4}"/>
              </a:ext>
            </a:extLst>
          </p:cNvPr>
          <p:cNvSpPr txBox="1"/>
          <p:nvPr/>
        </p:nvSpPr>
        <p:spPr>
          <a:xfrm>
            <a:off x="2056173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14697CC-12F7-9BBF-01C6-290993A50E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2870" y="1409243"/>
            <a:ext cx="432000" cy="432000"/>
          </a:xfrm>
          <a:prstGeom prst="rect">
            <a:avLst/>
          </a:prstGeom>
        </p:spPr>
      </p:pic>
      <p:sp>
        <p:nvSpPr>
          <p:cNvPr id="22" name="Rectangle: Single Corner Snipped 21">
            <a:extLst>
              <a:ext uri="{FF2B5EF4-FFF2-40B4-BE49-F238E27FC236}">
                <a16:creationId xmlns:a16="http://schemas.microsoft.com/office/drawing/2014/main" id="{BF1DC115-1B82-6B80-415C-16A521D83A29}"/>
              </a:ext>
            </a:extLst>
          </p:cNvPr>
          <p:cNvSpPr/>
          <p:nvPr/>
        </p:nvSpPr>
        <p:spPr>
          <a:xfrm>
            <a:off x="6489384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3" name="Rectangle: Single Corner Snipped 22">
            <a:extLst>
              <a:ext uri="{FF2B5EF4-FFF2-40B4-BE49-F238E27FC236}">
                <a16:creationId xmlns:a16="http://schemas.microsoft.com/office/drawing/2014/main" id="{1C38B83F-0205-FD95-2131-2E3960F2FF1F}"/>
              </a:ext>
            </a:extLst>
          </p:cNvPr>
          <p:cNvSpPr/>
          <p:nvPr/>
        </p:nvSpPr>
        <p:spPr>
          <a:xfrm>
            <a:off x="6170810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D3DD04A-6882-9022-3FC0-F3BC07337659}"/>
              </a:ext>
            </a:extLst>
          </p:cNvPr>
          <p:cNvSpPr/>
          <p:nvPr/>
        </p:nvSpPr>
        <p:spPr>
          <a:xfrm>
            <a:off x="6478167" y="2050758"/>
            <a:ext cx="4232248" cy="25015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4/4/2025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εκ.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Τίτλος: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Θύλακας Υποδοχής Καινοτόμων Δραστηριοτήτων Πανεπιστημίου Δυτικής Μακεδονίας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Πανεπιστήμιο Δυτικής Μακεδονίας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ωρίμανση. </a:t>
            </a:r>
            <a:r>
              <a:rPr lang="en-US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πίκειται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ανάρτηση διακήρυξης. </a:t>
            </a: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FDF03C-31A0-9904-F8C9-7E5B9DA93AC7}"/>
              </a:ext>
            </a:extLst>
          </p:cNvPr>
          <p:cNvSpPr txBox="1"/>
          <p:nvPr/>
        </p:nvSpPr>
        <p:spPr>
          <a:xfrm>
            <a:off x="7096397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3D05DF21-F7C8-1769-71D0-1A4B691D08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32971" y="140924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27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7FBDE-07B2-AADD-E70C-0A0AAB0CE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60A62BAC-C01B-268D-4309-2F9160191C4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0A62BAC-C01B-268D-4309-2F9160191C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Ορθογώνιο: Στρογγύλεμα γωνιών 13">
            <a:extLst>
              <a:ext uri="{FF2B5EF4-FFF2-40B4-BE49-F238E27FC236}">
                <a16:creationId xmlns:a16="http://schemas.microsoft.com/office/drawing/2014/main" id="{85BD1B6E-6CBC-77AB-3618-818E7B1ADD6F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5">
            <a:extLst>
              <a:ext uri="{FF2B5EF4-FFF2-40B4-BE49-F238E27FC236}">
                <a16:creationId xmlns:a16="http://schemas.microsoft.com/office/drawing/2014/main" id="{3D1BF5CD-77C5-C8A0-9EB9-A831B29C1F44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Εγκατάσταση και λειτουργία πιλοτικής μονάδας ΣΗΘΥΑ κελιού καυσίμου και ΑΠΕ με χρήση H2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934DD1FF-9E43-00B0-0D34-22B64B0B09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5DE3274E-7366-C0F3-1097-3DAF63E88EDE}"/>
              </a:ext>
            </a:extLst>
          </p:cNvPr>
          <p:cNvSpPr/>
          <p:nvPr/>
        </p:nvSpPr>
        <p:spPr>
          <a:xfrm>
            <a:off x="1474391" y="1161198"/>
            <a:ext cx="9788468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 dirty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313EBD74-4A6A-875D-3685-630A354A956D}"/>
              </a:ext>
            </a:extLst>
          </p:cNvPr>
          <p:cNvSpPr/>
          <p:nvPr/>
        </p:nvSpPr>
        <p:spPr>
          <a:xfrm>
            <a:off x="1150879" y="1333472"/>
            <a:ext cx="1055933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FC6AA6-6D54-2DB0-562F-1D3ADB23B4E8}"/>
              </a:ext>
            </a:extLst>
          </p:cNvPr>
          <p:cNvSpPr/>
          <p:nvPr/>
        </p:nvSpPr>
        <p:spPr>
          <a:xfrm>
            <a:off x="1454726" y="2153745"/>
            <a:ext cx="4232248" cy="318326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61E2AD-96E1-7287-6667-8808EA3FB3B2}"/>
              </a:ext>
            </a:extLst>
          </p:cNvPr>
          <p:cNvSpPr txBox="1"/>
          <p:nvPr/>
        </p:nvSpPr>
        <p:spPr>
          <a:xfrm>
            <a:off x="2056173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6645B6B-2AAF-3F0E-AFDD-033DAC245F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2870" y="1409243"/>
            <a:ext cx="432000" cy="432000"/>
          </a:xfrm>
          <a:prstGeom prst="rect">
            <a:avLst/>
          </a:prstGeom>
        </p:spPr>
      </p:pic>
      <p:sp>
        <p:nvSpPr>
          <p:cNvPr id="19" name="Ελεύθερη σχεδίαση: Σχήμα 19">
            <a:extLst>
              <a:ext uri="{FF2B5EF4-FFF2-40B4-BE49-F238E27FC236}">
                <a16:creationId xmlns:a16="http://schemas.microsoft.com/office/drawing/2014/main" id="{08607A93-0A1B-A85E-05C2-DACE3D6E67EF}"/>
              </a:ext>
            </a:extLst>
          </p:cNvPr>
          <p:cNvSpPr/>
          <p:nvPr/>
        </p:nvSpPr>
        <p:spPr>
          <a:xfrm>
            <a:off x="1546262" y="2053233"/>
            <a:ext cx="9644725" cy="3333412"/>
          </a:xfrm>
          <a:custGeom>
            <a:avLst/>
            <a:gdLst>
              <a:gd name="connsiteX0" fmla="*/ 0 w 2756746"/>
              <a:gd name="connsiteY0" fmla="*/ 0 h 2822203"/>
              <a:gd name="connsiteX1" fmla="*/ 2756746 w 2756746"/>
              <a:gd name="connsiteY1" fmla="*/ 0 h 2822203"/>
              <a:gd name="connsiteX2" fmla="*/ 2756746 w 2756746"/>
              <a:gd name="connsiteY2" fmla="*/ 2822203 h 2822203"/>
              <a:gd name="connsiteX3" fmla="*/ 0 w 2756746"/>
              <a:gd name="connsiteY3" fmla="*/ 2822203 h 2822203"/>
              <a:gd name="connsiteX4" fmla="*/ 0 w 2756746"/>
              <a:gd name="connsiteY4" fmla="*/ 0 h 282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746" h="2822203">
                <a:moveTo>
                  <a:pt x="0" y="0"/>
                </a:moveTo>
                <a:lnTo>
                  <a:pt x="2756746" y="0"/>
                </a:lnTo>
                <a:lnTo>
                  <a:pt x="2756746" y="2822203"/>
                </a:lnTo>
                <a:lnTo>
                  <a:pt x="0" y="282220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74676" tIns="74676" rIns="99568" bIns="112014" numCol="1" spcCol="1270" anchor="t" anchorCtr="0">
            <a:noAutofit/>
          </a:bodyPr>
          <a:lstStyle/>
          <a:p>
            <a:pPr marL="285750" lvl="1" indent="-285750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</a:t>
            </a:r>
            <a:r>
              <a:rPr lang="el-GR" sz="15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/7/2025</a:t>
            </a:r>
            <a:endParaRPr lang="en-US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Λήξη υποβολών προτάσεων χρηματοδότησης</a:t>
            </a:r>
            <a:r>
              <a:rPr lang="en-US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02/02/2026</a:t>
            </a:r>
            <a:endParaRPr lang="en-US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just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</a:t>
            </a:r>
            <a:r>
              <a:rPr lang="el-GR" sz="15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σε επιδεικτικό έργο ερευνητικής υποδομής για την παραγωγή και αποθήκευση πράσινου Η2 και ηλεκτρικής ενέργειας, με την κατασκευή πιλοτικής-επιδεικτικής μονάδας ΣΗΘΥΑ κελιού καυσίμου (</a:t>
            </a:r>
            <a:r>
              <a:rPr lang="el-GR" sz="15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fuel</a:t>
            </a:r>
            <a:r>
              <a:rPr lang="el-GR" sz="15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5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el-GR" sz="15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και ΑΠΕ για την πολύ-επίπεδη έρευνα η οποία θα στηριχθεί στην τροφοδότηση ηλεκτρικών ή και θερμικών φορτίων, σε 24ωρη βάση, των παρακάτω δημοσίων κτιριακών συγκροτημάτων:</a:t>
            </a:r>
          </a:p>
          <a:p>
            <a:pPr marL="539750" lvl="1" indent="-274638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l-GR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Μποδοσάκειο</a:t>
            </a: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Γενικό Νοσοκομείο Πτολεμαΐδας,</a:t>
            </a:r>
          </a:p>
          <a:p>
            <a:pPr marL="539750" lvl="1" indent="-274638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ΕΚΕΤΑ/ΙΔΕΠ, Παράρτημα Πτολεμαΐδας και</a:t>
            </a:r>
          </a:p>
          <a:p>
            <a:pPr marL="539750" lvl="1" indent="-274638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Κέντρο Διημέρευσης/Ημερήσιας φροντίδας ατόμων ΑΜΕΑ Δήμου Εορδαίας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500" b="1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</a:t>
            </a:r>
            <a:r>
              <a:rPr lang="en-US" sz="1500" b="1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7.865.000,00.€</a:t>
            </a:r>
            <a:endParaRPr lang="en-US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 defTabSz="622300">
              <a:spcBef>
                <a:spcPct val="0"/>
              </a:spcBef>
              <a:spcAft>
                <a:spcPts val="12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Ενδεικτικός Δικαιούχος</a:t>
            </a:r>
            <a:r>
              <a:rPr lang="en-US" sz="15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l-GR" sz="1500" b="1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Εθνικό Κέντρο Έρευνας και Τεχνολογικής Ανάπτυξης (ΕΚΕΤΑ</a:t>
            </a:r>
            <a:r>
              <a:rPr lang="en-US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l-GR" sz="15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240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C9A33-510D-62D7-39D0-6B8B50741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A5CEF4E2-BA42-0DCF-8039-0B1D675AFE4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161819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CEF4E2-BA42-0DCF-8039-0B1D675AF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E9BCA1E2-AA4E-BAE3-FBFB-346DD50E379D}"/>
              </a:ext>
            </a:extLst>
          </p:cNvPr>
          <p:cNvSpPr/>
          <p:nvPr/>
        </p:nvSpPr>
        <p:spPr>
          <a:xfrm>
            <a:off x="0" y="13716"/>
            <a:ext cx="12192000" cy="6002020"/>
          </a:xfrm>
          <a:custGeom>
            <a:avLst/>
            <a:gdLst/>
            <a:ahLst/>
            <a:cxnLst/>
            <a:rect l="l" t="t" r="r" b="b"/>
            <a:pathLst>
              <a:path w="12192000" h="6002020">
                <a:moveTo>
                  <a:pt x="0" y="0"/>
                </a:moveTo>
                <a:lnTo>
                  <a:pt x="0" y="6001511"/>
                </a:lnTo>
                <a:lnTo>
                  <a:pt x="12192000" y="6001511"/>
                </a:lnTo>
                <a:lnTo>
                  <a:pt x="12192000" y="5996265"/>
                </a:lnTo>
                <a:lnTo>
                  <a:pt x="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1FE278D-166F-D661-BFB1-D9E49A2A53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" y="1905000"/>
            <a:ext cx="6705599" cy="19345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l-GR" sz="8800" spc="-25" dirty="0">
                <a:latin typeface="Arial"/>
                <a:cs typeface="Arial"/>
              </a:rPr>
              <a:t>03</a:t>
            </a:r>
            <a:endParaRPr sz="8800" dirty="0">
              <a:latin typeface="Arial"/>
              <a:cs typeface="Arial"/>
            </a:endParaRPr>
          </a:p>
          <a:p>
            <a:pPr marL="135890">
              <a:lnSpc>
                <a:spcPct val="100000"/>
              </a:lnSpc>
              <a:spcBef>
                <a:spcPts val="114"/>
              </a:spcBef>
            </a:pPr>
            <a:r>
              <a:rPr lang="el-GR" sz="3600" spc="-10" dirty="0">
                <a:latin typeface="Arial"/>
                <a:cs typeface="Arial"/>
              </a:rPr>
              <a:t>Ενεργές Προσκλήσεις</a:t>
            </a:r>
            <a:endParaRPr sz="3600" dirty="0">
              <a:latin typeface="Arial"/>
              <a:cs typeface="Arial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76ED5BC1-9651-83F1-FD4B-291C95F2B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999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E93F9-33BC-2F0D-FFBE-B1A8DFCCD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95A36493-8FFD-E18E-F603-A6747AB01F1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5A36493-8FFD-E18E-F603-A6747AB01F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5">
            <a:extLst>
              <a:ext uri="{FF2B5EF4-FFF2-40B4-BE49-F238E27FC236}">
                <a16:creationId xmlns:a16="http://schemas.microsoft.com/office/drawing/2014/main" id="{A38DDE03-5BF0-7DCA-D91B-FE5CD33600B7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Δημιουργία Πράσινου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Center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9774B7B1-B21A-CC0C-7561-F9426B03CF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DC8E8138-BD5E-A3F8-5CB8-BEA223BBDEC1}"/>
              </a:ext>
            </a:extLst>
          </p:cNvPr>
          <p:cNvGrpSpPr/>
          <p:nvPr/>
        </p:nvGrpSpPr>
        <p:grpSpPr>
          <a:xfrm>
            <a:off x="400211" y="906311"/>
            <a:ext cx="5211353" cy="1556250"/>
            <a:chOff x="445090" y="1144700"/>
            <a:chExt cx="5211353" cy="15562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E6CC46-E6BD-DCBC-A9F9-9D5BA0722124}"/>
                </a:ext>
              </a:extLst>
            </p:cNvPr>
            <p:cNvSpPr/>
            <p:nvPr/>
          </p:nvSpPr>
          <p:spPr>
            <a:xfrm>
              <a:off x="844955" y="1865750"/>
              <a:ext cx="4811488" cy="8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Ημερομηνία </a:t>
              </a:r>
              <a:r>
                <a:rPr lang="el-GR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έναρξης υποβολών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15/01/2026</a:t>
              </a:r>
            </a:p>
            <a:p>
              <a:pPr marL="171450" indent="-171450" algn="just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Ημερομηνία </a:t>
              </a:r>
              <a:r>
                <a:rPr lang="el-GR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λήξης υποβολών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r>
                <a:rPr lang="el-GR" sz="1400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30/04/2026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7298525-C813-73A4-00BB-C2BB9254D9D7}"/>
                </a:ext>
              </a:extLst>
            </p:cNvPr>
            <p:cNvSpPr/>
            <p:nvPr/>
          </p:nvSpPr>
          <p:spPr>
            <a:xfrm>
              <a:off x="844954" y="1144700"/>
              <a:ext cx="4811489" cy="721050"/>
            </a:xfrm>
            <a:prstGeom prst="rect">
              <a:avLst/>
            </a:prstGeom>
            <a:solidFill>
              <a:srgbClr val="104D8C"/>
            </a:solidFill>
            <a:ln>
              <a:noFill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1B7086-A0CF-60ED-ADBA-B61058C4FEC7}"/>
                </a:ext>
              </a:extLst>
            </p:cNvPr>
            <p:cNvSpPr/>
            <p:nvPr/>
          </p:nvSpPr>
          <p:spPr>
            <a:xfrm>
              <a:off x="445090" y="1249343"/>
              <a:ext cx="641848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5DF61E-1DDB-4E7C-3BA1-64FCBBEFCF18}"/>
                </a:ext>
              </a:extLst>
            </p:cNvPr>
            <p:cNvSpPr txBox="1"/>
            <p:nvPr/>
          </p:nvSpPr>
          <p:spPr>
            <a:xfrm>
              <a:off x="1206428" y="1334677"/>
              <a:ext cx="4358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Χρονοπρογραμματισμός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1793FFB8-58CD-5051-5CEB-6E42D3981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74953" y="1249343"/>
              <a:ext cx="540000" cy="5400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F292822-1766-71EE-9D57-945110951BDD}"/>
              </a:ext>
            </a:extLst>
          </p:cNvPr>
          <p:cNvGrpSpPr/>
          <p:nvPr/>
        </p:nvGrpSpPr>
        <p:grpSpPr>
          <a:xfrm>
            <a:off x="407739" y="2677448"/>
            <a:ext cx="5211353" cy="1556250"/>
            <a:chOff x="445090" y="3202101"/>
            <a:chExt cx="5211353" cy="1556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012E422-F63D-B5AC-D2C7-862A12CFEC19}"/>
                </a:ext>
              </a:extLst>
            </p:cNvPr>
            <p:cNvSpPr/>
            <p:nvPr/>
          </p:nvSpPr>
          <p:spPr>
            <a:xfrm>
              <a:off x="844955" y="3923151"/>
              <a:ext cx="4811488" cy="8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Ο προϋπολογισμός της πρόσκλησης ανέρχεται σε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3.700.000,00 € 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C8D5DD1-FC41-E5D7-E54A-1595CA40D0E8}"/>
                </a:ext>
              </a:extLst>
            </p:cNvPr>
            <p:cNvSpPr/>
            <p:nvPr/>
          </p:nvSpPr>
          <p:spPr>
            <a:xfrm>
              <a:off x="844954" y="3202101"/>
              <a:ext cx="4811489" cy="721050"/>
            </a:xfrm>
            <a:prstGeom prst="rect">
              <a:avLst/>
            </a:prstGeom>
            <a:solidFill>
              <a:srgbClr val="104D8C"/>
            </a:solidFill>
            <a:ln>
              <a:noFill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0DABE1B-FB15-79C3-81FE-2E54263EBD6E}"/>
                </a:ext>
              </a:extLst>
            </p:cNvPr>
            <p:cNvSpPr/>
            <p:nvPr/>
          </p:nvSpPr>
          <p:spPr>
            <a:xfrm>
              <a:off x="445090" y="3306744"/>
              <a:ext cx="641848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D65EA39-B35A-D5D4-3986-7445F6DE536F}"/>
                </a:ext>
              </a:extLst>
            </p:cNvPr>
            <p:cNvSpPr txBox="1"/>
            <p:nvPr/>
          </p:nvSpPr>
          <p:spPr>
            <a:xfrm>
              <a:off x="1206428" y="3392078"/>
              <a:ext cx="4358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Προϋπολογισμός πρόσκλησης</a:t>
              </a:r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32A0941-E1BF-534E-5583-5EA16D698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4938" y="3256626"/>
              <a:ext cx="612000" cy="6120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911B0D8-C763-AC92-B069-584F3CA311C5}"/>
              </a:ext>
            </a:extLst>
          </p:cNvPr>
          <p:cNvGrpSpPr/>
          <p:nvPr/>
        </p:nvGrpSpPr>
        <p:grpSpPr>
          <a:xfrm>
            <a:off x="5997278" y="3881981"/>
            <a:ext cx="5757134" cy="1849478"/>
            <a:chOff x="445090" y="3202101"/>
            <a:chExt cx="5757134" cy="184947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B7A4BB3-69B5-A0F0-BA11-41767331DC41}"/>
                </a:ext>
              </a:extLst>
            </p:cNvPr>
            <p:cNvSpPr/>
            <p:nvPr/>
          </p:nvSpPr>
          <p:spPr>
            <a:xfrm>
              <a:off x="844954" y="3923151"/>
              <a:ext cx="5357269" cy="1128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Ως δυνητικός δικαιούχος καλείται το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Πανεπιστήμιο Πελοποννήσου</a:t>
              </a:r>
            </a:p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Ως δυνητικοί δικαιούχοι θεωρούνται και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όσοι φορείς έχουν συνάψει προγραμματική σύμβαση με το Πανεπιστήμιο Πελοποννήσου.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125D977-1EB1-4F92-7273-BB72E1EF9AAC}"/>
                </a:ext>
              </a:extLst>
            </p:cNvPr>
            <p:cNvSpPr/>
            <p:nvPr/>
          </p:nvSpPr>
          <p:spPr>
            <a:xfrm>
              <a:off x="844954" y="3202101"/>
              <a:ext cx="5357270" cy="721050"/>
            </a:xfrm>
            <a:prstGeom prst="rect">
              <a:avLst/>
            </a:prstGeom>
            <a:solidFill>
              <a:srgbClr val="104D8C"/>
            </a:solidFill>
            <a:ln>
              <a:noFill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21452EA-1B13-ADC6-1F1B-9EC5A3C5FB0B}"/>
                </a:ext>
              </a:extLst>
            </p:cNvPr>
            <p:cNvSpPr/>
            <p:nvPr/>
          </p:nvSpPr>
          <p:spPr>
            <a:xfrm>
              <a:off x="445090" y="3306744"/>
              <a:ext cx="641848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87D245F-0DD2-FB63-CF20-2A4BE7964DFA}"/>
                </a:ext>
              </a:extLst>
            </p:cNvPr>
            <p:cNvSpPr txBox="1"/>
            <p:nvPr/>
          </p:nvSpPr>
          <p:spPr>
            <a:xfrm>
              <a:off x="1206428" y="3392078"/>
              <a:ext cx="4358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Δυνητικός δικαιούχος</a:t>
              </a:r>
            </a:p>
          </p:txBody>
        </p:sp>
      </p:grpSp>
      <p:pic>
        <p:nvPicPr>
          <p:cNvPr id="35" name="Graphic 34">
            <a:extLst>
              <a:ext uri="{FF2B5EF4-FFF2-40B4-BE49-F238E27FC236}">
                <a16:creationId xmlns:a16="http://schemas.microsoft.com/office/drawing/2014/main" id="{0EA8E7CA-0579-96C0-35F1-46EA06B9B4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91140" y="3932099"/>
            <a:ext cx="576000" cy="5760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891DAA0A-7F5D-766F-834B-F346FA3C7B27}"/>
              </a:ext>
            </a:extLst>
          </p:cNvPr>
          <p:cNvGrpSpPr/>
          <p:nvPr/>
        </p:nvGrpSpPr>
        <p:grpSpPr>
          <a:xfrm>
            <a:off x="5931430" y="906311"/>
            <a:ext cx="5822983" cy="2697587"/>
            <a:chOff x="445090" y="3202101"/>
            <a:chExt cx="5822983" cy="269758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EE01A82-5BED-E12F-E576-C5260C15CF0A}"/>
                </a:ext>
              </a:extLst>
            </p:cNvPr>
            <p:cNvSpPr/>
            <p:nvPr/>
          </p:nvSpPr>
          <p:spPr>
            <a:xfrm>
              <a:off x="844954" y="3923149"/>
              <a:ext cx="5423119" cy="19765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n-US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l-GR" sz="1400" b="1" dirty="0" err="1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νίσχυση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της ανταγωνιστικότητας των επιχειρήσεων 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και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ανάπτυξη της καινοτομίας, της εξωστρέφειας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με όρους προστιθέμενης αξίας των επιχειρήσεων και την αποτελεσματική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διασύνδεση τους με το σύστημα Έρευνας και Καινοτομίας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Η δημιουργία ενός Πράσινου Data </a:t>
              </a:r>
              <a:r>
                <a:rPr lang="el-GR" sz="1400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Center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δεν είναι απλώς μια υποδομή, είναι ένας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στρατηγικός καταλύτης για την τεχνολογική και οικονομική ανάπτυξη της περιοχής</a:t>
              </a: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Βρίσκεται σε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στάδιο υποβολών προτάσεων χρηματοδότησης.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3B032D3-552A-07D3-074A-33DA1690E03D}"/>
                </a:ext>
              </a:extLst>
            </p:cNvPr>
            <p:cNvSpPr/>
            <p:nvPr/>
          </p:nvSpPr>
          <p:spPr>
            <a:xfrm>
              <a:off x="844953" y="3202101"/>
              <a:ext cx="5423119" cy="721050"/>
            </a:xfrm>
            <a:prstGeom prst="rect">
              <a:avLst/>
            </a:prstGeom>
            <a:solidFill>
              <a:srgbClr val="104D8C"/>
            </a:solidFill>
            <a:ln>
              <a:noFill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34E158B-A158-8A1B-C0BB-EEBEEA4F8EF7}"/>
                </a:ext>
              </a:extLst>
            </p:cNvPr>
            <p:cNvSpPr/>
            <p:nvPr/>
          </p:nvSpPr>
          <p:spPr>
            <a:xfrm>
              <a:off x="445090" y="3306744"/>
              <a:ext cx="641848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04D4950-67A8-F5CC-2154-CB9C03354F72}"/>
                </a:ext>
              </a:extLst>
            </p:cNvPr>
            <p:cNvSpPr txBox="1"/>
            <p:nvPr/>
          </p:nvSpPr>
          <p:spPr>
            <a:xfrm>
              <a:off x="1206428" y="3392078"/>
              <a:ext cx="4358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Στόχος της δράσης &amp; στάδιο ωρίμανσης</a:t>
              </a:r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FCFFEB46-8F66-B657-DAB0-71267567B8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997278" y="999827"/>
            <a:ext cx="576000" cy="576000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FC46ADE3-7963-0BA0-99EE-9C000D45B1B8}"/>
              </a:ext>
            </a:extLst>
          </p:cNvPr>
          <p:cNvGrpSpPr/>
          <p:nvPr/>
        </p:nvGrpSpPr>
        <p:grpSpPr>
          <a:xfrm>
            <a:off x="400211" y="4452514"/>
            <a:ext cx="5211353" cy="1556250"/>
            <a:chOff x="445090" y="3202101"/>
            <a:chExt cx="5211353" cy="1556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305A8FB-2DE4-EB12-8AD4-99123A2405E5}"/>
                </a:ext>
              </a:extLst>
            </p:cNvPr>
            <p:cNvSpPr/>
            <p:nvPr/>
          </p:nvSpPr>
          <p:spPr>
            <a:xfrm>
              <a:off x="844955" y="3923151"/>
              <a:ext cx="4811488" cy="8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1" indent="-171450">
                <a:buClr>
                  <a:srgbClr val="002060"/>
                </a:buClr>
                <a:buFont typeface="Wingdings" panose="05000000000000000000" pitchFamily="2" charset="2"/>
                <a:buChar char="§"/>
              </a:pPr>
              <a:r>
                <a:rPr lang="el-GR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Η δράση θα υλοποιηθεί στο </a:t>
              </a:r>
              <a:r>
                <a:rPr lang="el-GR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ΕΣΔΙΜ Μεγαλόπολης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4AC5E5E-A7CD-730F-3011-443A6F35F840}"/>
                </a:ext>
              </a:extLst>
            </p:cNvPr>
            <p:cNvSpPr/>
            <p:nvPr/>
          </p:nvSpPr>
          <p:spPr>
            <a:xfrm>
              <a:off x="844954" y="3202101"/>
              <a:ext cx="4811489" cy="721050"/>
            </a:xfrm>
            <a:prstGeom prst="rect">
              <a:avLst/>
            </a:prstGeom>
            <a:solidFill>
              <a:srgbClr val="104D8C"/>
            </a:solidFill>
            <a:ln>
              <a:noFill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476FF5-28D0-2A54-F5B0-1E28FCFF8410}"/>
                </a:ext>
              </a:extLst>
            </p:cNvPr>
            <p:cNvSpPr/>
            <p:nvPr/>
          </p:nvSpPr>
          <p:spPr>
            <a:xfrm>
              <a:off x="445090" y="3306744"/>
              <a:ext cx="641848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64D62B-3811-6714-C17A-AC4D1CF65265}"/>
                </a:ext>
              </a:extLst>
            </p:cNvPr>
            <p:cNvSpPr txBox="1"/>
            <p:nvPr/>
          </p:nvSpPr>
          <p:spPr>
            <a:xfrm>
              <a:off x="1206428" y="3392078"/>
              <a:ext cx="4358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Γεωγραφική περιοχή υλοποίησης</a:t>
              </a: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97BC3D99-160A-E8C7-C0CB-B88E633F48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1910" y="45556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34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26847-6340-3A4B-5344-DF8F858B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AF374B12-43DE-5BF5-CDCF-8CA06BC9D76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F374B12-43DE-5BF5-CDCF-8CA06BC9D7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D37EDD61-1BF6-0991-2097-F1012E2DBD06}"/>
              </a:ext>
            </a:extLst>
          </p:cNvPr>
          <p:cNvSpPr/>
          <p:nvPr/>
        </p:nvSpPr>
        <p:spPr>
          <a:xfrm>
            <a:off x="0" y="13716"/>
            <a:ext cx="12192000" cy="6002020"/>
          </a:xfrm>
          <a:custGeom>
            <a:avLst/>
            <a:gdLst/>
            <a:ahLst/>
            <a:cxnLst/>
            <a:rect l="l" t="t" r="r" b="b"/>
            <a:pathLst>
              <a:path w="12192000" h="6002020">
                <a:moveTo>
                  <a:pt x="0" y="0"/>
                </a:moveTo>
                <a:lnTo>
                  <a:pt x="0" y="6001511"/>
                </a:lnTo>
                <a:lnTo>
                  <a:pt x="12192000" y="6001511"/>
                </a:lnTo>
                <a:lnTo>
                  <a:pt x="12192000" y="5996265"/>
                </a:lnTo>
                <a:lnTo>
                  <a:pt x="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D1FF403-B52B-611C-3605-70B6E1F37B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" y="1905000"/>
            <a:ext cx="6705599" cy="19345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l-GR" sz="8800" spc="-25" dirty="0">
                <a:latin typeface="Arial"/>
                <a:cs typeface="Arial"/>
              </a:rPr>
              <a:t>04</a:t>
            </a:r>
            <a:endParaRPr sz="8800" dirty="0">
              <a:latin typeface="Arial"/>
              <a:cs typeface="Arial"/>
            </a:endParaRPr>
          </a:p>
          <a:p>
            <a:pPr marL="135890">
              <a:lnSpc>
                <a:spcPct val="100000"/>
              </a:lnSpc>
              <a:spcBef>
                <a:spcPts val="114"/>
              </a:spcBef>
            </a:pPr>
            <a:r>
              <a:rPr lang="el-GR" sz="3600" spc="-10" dirty="0">
                <a:latin typeface="Arial"/>
                <a:cs typeface="Arial"/>
              </a:rPr>
              <a:t>Μελλοντικές Δράσεις</a:t>
            </a:r>
            <a:endParaRPr sz="3600" dirty="0">
              <a:latin typeface="Arial"/>
              <a:cs typeface="Arial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7BDE1FBF-9D40-4074-57B1-35E65965CF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58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DD38222F-A7E2-7187-9128-ADEF684253E7}"/>
              </a:ext>
            </a:extLst>
          </p:cNvPr>
          <p:cNvSpPr txBox="1"/>
          <p:nvPr/>
        </p:nvSpPr>
        <p:spPr>
          <a:xfrm>
            <a:off x="4165807" y="651779"/>
            <a:ext cx="4839577" cy="51721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231D081-51EA-FED8-26F7-9A847FA08682}"/>
              </a:ext>
            </a:extLst>
          </p:cNvPr>
          <p:cNvSpPr txBox="1">
            <a:spLocks/>
          </p:cNvSpPr>
          <p:nvPr/>
        </p:nvSpPr>
        <p:spPr>
          <a:xfrm>
            <a:off x="98423" y="831858"/>
            <a:ext cx="3025137" cy="18371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" indent="-17145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4488" indent="-173038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Georgia" panose="02040502050405020303" pitchFamily="18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5938" indent="-17145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l-GR" sz="1800" dirty="0">
                <a:solidFill>
                  <a:srgbClr val="7E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Στόχος</a:t>
            </a:r>
            <a:r>
              <a:rPr lang="el-GR" sz="15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500" b="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 ενίσχυση επενδύσεων που </a:t>
            </a:r>
            <a:r>
              <a:rPr lang="el-GR" sz="16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αναπτύσσουν, παράγουν ή αξιοποιούν κρίσιμες τεχνολογίες </a:t>
            </a:r>
            <a:r>
              <a:rPr lang="el-GR" sz="1500" b="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ώστε να ενισχυθεί η</a:t>
            </a:r>
            <a:r>
              <a:rPr lang="el-GR" sz="15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500" b="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τεχνολογική &amp; βιομηχανική κυριαρχία της Ε.Ε..</a:t>
            </a:r>
            <a:endParaRPr lang="en-GB" sz="1500" b="0" dirty="0">
              <a:solidFill>
                <a:srgbClr val="1751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7">
                <a:extLst>
                  <a:ext uri="{FF2B5EF4-FFF2-40B4-BE49-F238E27FC236}">
                    <a16:creationId xmlns:a16="http://schemas.microsoft.com/office/drawing/2014/main" id="{A028BAD7-14FE-E62A-975F-0F6032BB2C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9102" y="1583661"/>
                <a:ext cx="2784475" cy="2093190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1000"/>
                  </a:spcAft>
                  <a:buFont typeface="Arial" panose="020B0604020202020204" pitchFamily="34" charset="0"/>
                  <a:buNone/>
                  <a:defRPr sz="15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71450" indent="-17145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44488" indent="-173038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600"/>
                  </a:spcAft>
                  <a:buFont typeface="Georgia" panose="02040502050405020303" pitchFamily="18" charset="0"/>
                  <a:buChar char="–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15938" indent="-17145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spcAft>
                    <a:spcPts val="200"/>
                  </a:spcAft>
                </a:pPr>
                <a:r>
                  <a:rPr lang="el-GR" sz="1600" dirty="0">
                    <a:solidFill>
                      <a:srgbClr val="7EC34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Μέγιστη Διάρκεια ολοκλήρωσης: </a:t>
                </a:r>
                <a:r>
                  <a:rPr lang="el-GR" sz="1600" b="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 μήνες</a:t>
                </a:r>
              </a:p>
              <a:p>
                <a:pPr lvl="0">
                  <a:spcAft>
                    <a:spcPts val="200"/>
                  </a:spcAft>
                </a:pPr>
                <a:endParaRPr lang="el-GR" sz="1600" b="0" dirty="0">
                  <a:solidFill>
                    <a:srgbClr val="17518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Aft>
                    <a:spcPts val="200"/>
                  </a:spcAft>
                </a:pPr>
                <a:r>
                  <a:rPr lang="el-GR" sz="1600" dirty="0">
                    <a:solidFill>
                      <a:srgbClr val="7EC34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Διοργάνωση </a:t>
                </a:r>
                <a:r>
                  <a:rPr lang="el-GR" sz="160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τεσσάρων (4) διαδικτυακών </a:t>
                </a:r>
                <a:r>
                  <a:rPr lang="en-US" sz="160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focus groups</a:t>
                </a:r>
                <a:r>
                  <a:rPr lang="el-GR" sz="160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l-GR" sz="1600" b="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l-GR" sz="1600" b="0" i="1">
                        <a:solidFill>
                          <a:srgbClr val="1751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sz="1600" b="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l-GR" sz="1600" b="0" dirty="0">
                    <a:solidFill>
                      <a:srgbClr val="17518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20.3.2026) </a:t>
                </a:r>
              </a:p>
              <a:p>
                <a:pPr lvl="0">
                  <a:spcAft>
                    <a:spcPts val="200"/>
                  </a:spcAft>
                </a:pPr>
                <a:endParaRPr lang="el-GR" sz="1600" b="0" dirty="0">
                  <a:solidFill>
                    <a:srgbClr val="17518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200"/>
                  </a:spcAft>
                </a:pPr>
                <a:endParaRPr lang="el-GR" sz="1600" b="0" dirty="0">
                  <a:solidFill>
                    <a:srgbClr val="17518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endParaRPr lang="el-GR" sz="1600" b="0" dirty="0">
                  <a:solidFill>
                    <a:srgbClr val="17518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endParaRPr lang="en-GB" b="0" dirty="0">
                  <a:solidFill>
                    <a:srgbClr val="17518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Content Placeholder 7">
                <a:extLst>
                  <a:ext uri="{FF2B5EF4-FFF2-40B4-BE49-F238E27FC236}">
                    <a16:creationId xmlns:a16="http://schemas.microsoft.com/office/drawing/2014/main" id="{A028BAD7-14FE-E62A-975F-0F6032BB2C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9102" y="1583661"/>
                <a:ext cx="2784475" cy="2093190"/>
              </a:xfrm>
              <a:prstGeom prst="rect">
                <a:avLst/>
              </a:prstGeom>
              <a:blipFill>
                <a:blip r:embed="rId2"/>
                <a:stretch>
                  <a:fillRect l="-4376" t="-3207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DE68DCB-545B-89D0-611E-36468D303447}"/>
              </a:ext>
            </a:extLst>
          </p:cNvPr>
          <p:cNvGraphicFramePr>
            <a:graphicFrameLocks noGrp="1"/>
          </p:cNvGraphicFramePr>
          <p:nvPr/>
        </p:nvGraphicFramePr>
        <p:xfrm>
          <a:off x="4236684" y="1084465"/>
          <a:ext cx="4721572" cy="4137493"/>
        </p:xfrm>
        <a:graphic>
          <a:graphicData uri="http://schemas.openxmlformats.org/drawingml/2006/table">
            <a:tbl>
              <a:tblPr/>
              <a:tblGrid>
                <a:gridCol w="1811099">
                  <a:extLst>
                    <a:ext uri="{9D8B030D-6E8A-4147-A177-3AD203B41FA5}">
                      <a16:colId xmlns:a16="http://schemas.microsoft.com/office/drawing/2014/main" val="1599001892"/>
                    </a:ext>
                  </a:extLst>
                </a:gridCol>
                <a:gridCol w="2910473">
                  <a:extLst>
                    <a:ext uri="{9D8B030D-6E8A-4147-A177-3AD203B41FA5}">
                      <a16:colId xmlns:a16="http://schemas.microsoft.com/office/drawing/2014/main" val="887457333"/>
                    </a:ext>
                  </a:extLst>
                </a:gridCol>
              </a:tblGrid>
              <a:tr h="549674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1" i="0" cap="all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Τομ</a:t>
                      </a:r>
                      <a:r>
                        <a:rPr lang="en-US" sz="1400" b="1" i="0" cap="all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l-GR" sz="1400" b="1" i="0" cap="all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ισ</a:t>
                      </a:r>
                      <a:endParaRPr lang="el-GR" sz="1400" b="1" i="0" dirty="0">
                        <a:solidFill>
                          <a:srgbClr val="17518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1" i="0" cap="all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ΕνδεικτικΕς ΤεχνολογΙες</a:t>
                      </a:r>
                      <a:r>
                        <a:rPr lang="el-GR" sz="1400" b="1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067039"/>
                  </a:ext>
                </a:extLst>
              </a:tr>
              <a:tr h="1454641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1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Καθαρές και αποδοτικές τεχνολογίες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Ηλιακές / αιολικές /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υπεράκτιες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ΑΠΕ, συσσωρευτές, αποθήκευση ενέργειας,  αντλίες θερμότητας, τεχν. υδρογόνου, γεωθερμία, CCUS, ενεργειακή απόδοση, κυκλική οικονομία​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474654"/>
                  </a:ext>
                </a:extLst>
              </a:tr>
              <a:tr h="921956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1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Ψηφιακές και υπερπροηγμένες τεχνολογίες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Ημιαγωγοί, φωτονική, </a:t>
                      </a:r>
                      <a:r>
                        <a:rPr lang="en-US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AI, HPC, cloud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edge computing,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κυβερνοασφάλεια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IoT, VR/AR, 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ρομποτική​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8568390"/>
                  </a:ext>
                </a:extLst>
              </a:tr>
              <a:tr h="1188298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1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Βιοτεχνολογίες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  <a:buNone/>
                      </a:pP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DNA/RNA, γονιδιακή θεραπεία,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βιοαντιδραστήρες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βιοδιύλιση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βιοπληροφορική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νανοβιοτεχνολογία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βιοοικονομία</a:t>
                      </a:r>
                      <a:r>
                        <a:rPr lang="el-GR" sz="1400" b="0" i="0" dirty="0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​, </a:t>
                      </a:r>
                      <a:r>
                        <a:rPr lang="el-GR" sz="1400" b="0" i="0" dirty="0" err="1">
                          <a:solidFill>
                            <a:srgbClr val="17518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αγροδιατροφή</a:t>
                      </a:r>
                      <a:endParaRPr lang="el-GR" sz="1400" b="0" i="0" dirty="0">
                        <a:solidFill>
                          <a:srgbClr val="17518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EC34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657907"/>
                  </a:ext>
                </a:extLst>
              </a:tr>
            </a:tbl>
          </a:graphicData>
        </a:graphic>
      </p:graphicFrame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03C91963-96BE-0F3A-23F6-9A43E3D548A2}"/>
              </a:ext>
            </a:extLst>
          </p:cNvPr>
          <p:cNvSpPr txBox="1">
            <a:spLocks/>
          </p:cNvSpPr>
          <p:nvPr/>
        </p:nvSpPr>
        <p:spPr>
          <a:xfrm>
            <a:off x="98423" y="2489520"/>
            <a:ext cx="2977431" cy="8296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" indent="-17145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4488" indent="-173038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Georgia" panose="02040502050405020303" pitchFamily="18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5938" indent="-17145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0"/>
              </a:spcAft>
            </a:pPr>
            <a:r>
              <a:rPr lang="el-GR" sz="1800" dirty="0">
                <a:solidFill>
                  <a:srgbClr val="7E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Δυνητικοί Δικαιούχοι</a:t>
            </a:r>
          </a:p>
          <a:p>
            <a:pPr lvl="0">
              <a:spcAft>
                <a:spcPts val="300"/>
              </a:spcAft>
            </a:pPr>
            <a:r>
              <a:rPr lang="el-GR" sz="15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Υφιστάμενες ΜΜΕ </a:t>
            </a:r>
            <a:r>
              <a:rPr lang="el-GR" sz="1500" b="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(1-12 εκ. €) </a:t>
            </a:r>
            <a:r>
              <a:rPr lang="el-GR" sz="15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μεγάλες επιχειρήσεις </a:t>
            </a:r>
            <a:r>
              <a:rPr lang="el-GR" sz="1500" b="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(5–40 εκ €)</a:t>
            </a:r>
          </a:p>
          <a:p>
            <a:pPr lvl="0">
              <a:spcAft>
                <a:spcPts val="300"/>
              </a:spcAft>
            </a:pPr>
            <a:endParaRPr lang="en-GB" sz="1500" b="0" dirty="0">
              <a:solidFill>
                <a:srgbClr val="1751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DC439F-71B7-5E56-C4D4-8387FD4A9E3E}"/>
              </a:ext>
            </a:extLst>
          </p:cNvPr>
          <p:cNvSpPr txBox="1"/>
          <p:nvPr/>
        </p:nvSpPr>
        <p:spPr>
          <a:xfrm>
            <a:off x="835174" y="3543321"/>
            <a:ext cx="183635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u="sng" dirty="0">
                <a:solidFill>
                  <a:srgbClr val="17518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</a:t>
            </a:r>
            <a:r>
              <a:rPr lang="el-GR" sz="1500" b="1" u="sng" dirty="0">
                <a:solidFill>
                  <a:srgbClr val="17518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500" b="1" u="sng" dirty="0" err="1">
                <a:solidFill>
                  <a:srgbClr val="17518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opske</a:t>
            </a:r>
            <a:r>
              <a:rPr lang="el-GR" sz="1500" b="1" u="sng" dirty="0">
                <a:solidFill>
                  <a:srgbClr val="17518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500" b="1" u="sng" dirty="0">
                <a:solidFill>
                  <a:srgbClr val="17518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</a:t>
            </a:r>
            <a:endParaRPr lang="el-GR" sz="1500" dirty="0">
              <a:solidFill>
                <a:srgbClr val="1751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9D53DC47-2466-3875-EC3B-79361BE5A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533" y="4141224"/>
            <a:ext cx="602918" cy="60291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F040F13-1930-6775-1405-7DFE1FB6BB54}"/>
              </a:ext>
            </a:extLst>
          </p:cNvPr>
          <p:cNvSpPr txBox="1"/>
          <p:nvPr/>
        </p:nvSpPr>
        <p:spPr>
          <a:xfrm>
            <a:off x="919576" y="4065233"/>
            <a:ext cx="260326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l-GR" b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</a:t>
            </a:r>
            <a:r>
              <a:rPr lang="el-GR" sz="150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l-GR" sz="1400" b="1" i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εκ. Δυτική Μακεδονία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l-GR" sz="1400" b="1" i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εκ. Μεγαλόπολη</a:t>
            </a:r>
            <a:endParaRPr lang="el-GR" sz="1400" i="1" dirty="0">
              <a:solidFill>
                <a:srgbClr val="1751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46B58D0D-A4E1-2F42-E412-4573F26C58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9533" y="3500957"/>
            <a:ext cx="430425" cy="43042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B56332E-7FBA-21DE-1F37-37886B8DDCD1}"/>
              </a:ext>
            </a:extLst>
          </p:cNvPr>
          <p:cNvSpPr txBox="1"/>
          <p:nvPr/>
        </p:nvSpPr>
        <p:spPr>
          <a:xfrm>
            <a:off x="98423" y="4962167"/>
            <a:ext cx="4133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b="1" dirty="0">
                <a:solidFill>
                  <a:srgbClr val="7E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Ένταση ενίσχυσης </a:t>
            </a:r>
          </a:p>
          <a:p>
            <a:r>
              <a:rPr lang="el-GR" sz="1480" b="1" dirty="0" err="1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Άρ</a:t>
            </a:r>
            <a:r>
              <a:rPr lang="el-GR" sz="1480" b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 ΓΑΚ (Λοιπές δράσεις): </a:t>
            </a:r>
            <a:r>
              <a:rPr lang="el-GR" sz="148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65–80%</a:t>
            </a:r>
          </a:p>
          <a:p>
            <a:r>
              <a:rPr lang="el-GR" sz="1480" b="1" dirty="0" err="1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Άρ</a:t>
            </a:r>
            <a:r>
              <a:rPr lang="el-GR" sz="1480" b="1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25 ΓΑΚ (Έρευνα &amp; Ανάπτυξη): </a:t>
            </a:r>
            <a:r>
              <a:rPr lang="el-GR" sz="1480" dirty="0">
                <a:solidFill>
                  <a:srgbClr val="1751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25–80%</a:t>
            </a: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999F5C90-AFA8-AFB9-A4E8-6B9D1E45B180}"/>
              </a:ext>
            </a:extLst>
          </p:cNvPr>
          <p:cNvSpPr/>
          <p:nvPr/>
        </p:nvSpPr>
        <p:spPr>
          <a:xfrm rot="5400000">
            <a:off x="3983089" y="4916412"/>
            <a:ext cx="730681" cy="43198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2648174D-4AF1-C0D6-9AF6-4E32727B0C4C}"/>
              </a:ext>
            </a:extLst>
          </p:cNvPr>
          <p:cNvSpPr/>
          <p:nvPr/>
        </p:nvSpPr>
        <p:spPr>
          <a:xfrm rot="5400000">
            <a:off x="8827162" y="831051"/>
            <a:ext cx="730681" cy="4319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EEECE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pic>
        <p:nvPicPr>
          <p:cNvPr id="3" name="Εικόνα 4">
            <a:extLst>
              <a:ext uri="{FF2B5EF4-FFF2-40B4-BE49-F238E27FC236}">
                <a16:creationId xmlns:a16="http://schemas.microsoft.com/office/drawing/2014/main" id="{13840EBB-EC0F-068A-0647-9B719B9079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6" name="object 15">
            <a:extLst>
              <a:ext uri="{FF2B5EF4-FFF2-40B4-BE49-F238E27FC236}">
                <a16:creationId xmlns:a16="http://schemas.microsoft.com/office/drawing/2014/main" id="{46AC8031-C05A-A8E1-7B20-858E95FA1A07}"/>
              </a:ext>
            </a:extLst>
          </p:cNvPr>
          <p:cNvSpPr/>
          <p:nvPr/>
        </p:nvSpPr>
        <p:spPr>
          <a:xfrm>
            <a:off x="0" y="-18414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Στήριξη παραγωγικών επενδύσεων στους στρατηγικούς τομείς STEP </a:t>
            </a:r>
          </a:p>
        </p:txBody>
      </p:sp>
    </p:spTree>
    <p:extLst>
      <p:ext uri="{BB962C8B-B14F-4D97-AF65-F5344CB8AC3E}">
        <p14:creationId xmlns:p14="http://schemas.microsoft.com/office/powerpoint/2010/main" val="2195781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1C2A4A2C-1AE5-88D0-BD22-790601BEBC2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970822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C2A4A2C-1AE5-88D0-BD22-790601BEBC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/>
          <p:cNvSpPr/>
          <p:nvPr/>
        </p:nvSpPr>
        <p:spPr>
          <a:xfrm>
            <a:off x="0" y="13716"/>
            <a:ext cx="12192000" cy="6002020"/>
          </a:xfrm>
          <a:custGeom>
            <a:avLst/>
            <a:gdLst/>
            <a:ahLst/>
            <a:cxnLst/>
            <a:rect l="l" t="t" r="r" b="b"/>
            <a:pathLst>
              <a:path w="12192000" h="6002020">
                <a:moveTo>
                  <a:pt x="0" y="0"/>
                </a:moveTo>
                <a:lnTo>
                  <a:pt x="0" y="6001511"/>
                </a:lnTo>
                <a:lnTo>
                  <a:pt x="12192000" y="6001511"/>
                </a:lnTo>
                <a:lnTo>
                  <a:pt x="12192000" y="5996265"/>
                </a:lnTo>
                <a:lnTo>
                  <a:pt x="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6201" y="1905000"/>
            <a:ext cx="6096000" cy="24885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800" spc="-25" dirty="0">
                <a:latin typeface="Arial"/>
                <a:cs typeface="Arial"/>
              </a:rPr>
              <a:t>01</a:t>
            </a:r>
            <a:endParaRPr sz="8800" dirty="0">
              <a:latin typeface="Arial"/>
              <a:cs typeface="Arial"/>
            </a:endParaRPr>
          </a:p>
          <a:p>
            <a:pPr marL="135890">
              <a:lnSpc>
                <a:spcPct val="100000"/>
              </a:lnSpc>
              <a:spcBef>
                <a:spcPts val="114"/>
              </a:spcBef>
            </a:pPr>
            <a:r>
              <a:rPr lang="el-GR" sz="3600" spc="-10" dirty="0">
                <a:latin typeface="Arial"/>
                <a:cs typeface="Arial"/>
              </a:rPr>
              <a:t>Το Πρόγρ</a:t>
            </a:r>
            <a:r>
              <a:rPr sz="3600" spc="-10" dirty="0">
                <a:latin typeface="Arial"/>
                <a:cs typeface="Arial"/>
              </a:rPr>
              <a:t>α</a:t>
            </a:r>
            <a:r>
              <a:rPr lang="el-GR" sz="3600" spc="-10" dirty="0">
                <a:latin typeface="Arial"/>
                <a:cs typeface="Arial"/>
              </a:rPr>
              <a:t>μμ</a:t>
            </a:r>
            <a:r>
              <a:rPr sz="3600" spc="-10" dirty="0">
                <a:latin typeface="Arial"/>
                <a:cs typeface="Arial"/>
              </a:rPr>
              <a:t>α</a:t>
            </a:r>
            <a:r>
              <a:rPr sz="3600" spc="-21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ΔΑΜ</a:t>
            </a:r>
            <a:r>
              <a:rPr sz="3600" spc="-105" dirty="0">
                <a:latin typeface="Arial"/>
                <a:cs typeface="Arial"/>
              </a:rPr>
              <a:t> </a:t>
            </a:r>
            <a:r>
              <a:rPr sz="3600" spc="-30" dirty="0">
                <a:latin typeface="Arial"/>
                <a:cs typeface="Arial"/>
              </a:rPr>
              <a:t>2021-</a:t>
            </a:r>
            <a:r>
              <a:rPr sz="3600" spc="-20" dirty="0">
                <a:latin typeface="Arial"/>
                <a:cs typeface="Arial"/>
              </a:rPr>
              <a:t>2027</a:t>
            </a:r>
            <a:r>
              <a:rPr lang="el-GR" sz="3600" spc="-20" dirty="0">
                <a:latin typeface="Arial"/>
                <a:cs typeface="Arial"/>
              </a:rPr>
              <a:t> με «μία ματιά»</a:t>
            </a:r>
            <a:endParaRPr sz="3600" dirty="0">
              <a:latin typeface="Arial"/>
              <a:cs typeface="Arial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F556FBE4-E3BA-43EA-7EE0-6BD47FA68A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ED9A0-15C7-63BD-DF76-6A37BB9D7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508A6AC-2D86-DC64-5085-D549C89310D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36513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508A6AC-2D86-DC64-5085-D549C8931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BC253656-8C2D-D013-CEDE-D7CCE256562D}"/>
              </a:ext>
            </a:extLst>
          </p:cNvPr>
          <p:cNvSpPr/>
          <p:nvPr/>
        </p:nvSpPr>
        <p:spPr>
          <a:xfrm>
            <a:off x="0" y="13716"/>
            <a:ext cx="12192000" cy="6002020"/>
          </a:xfrm>
          <a:custGeom>
            <a:avLst/>
            <a:gdLst/>
            <a:ahLst/>
            <a:cxnLst/>
            <a:rect l="l" t="t" r="r" b="b"/>
            <a:pathLst>
              <a:path w="12192000" h="6002020">
                <a:moveTo>
                  <a:pt x="0" y="0"/>
                </a:moveTo>
                <a:lnTo>
                  <a:pt x="0" y="6001511"/>
                </a:lnTo>
                <a:lnTo>
                  <a:pt x="12192000" y="6001511"/>
                </a:lnTo>
                <a:lnTo>
                  <a:pt x="12192000" y="5996265"/>
                </a:lnTo>
                <a:lnTo>
                  <a:pt x="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508DC3D-2F46-B0B2-2682-05F80AC7DC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1" y="1905000"/>
            <a:ext cx="7144406" cy="30425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800" spc="-25" dirty="0">
                <a:latin typeface="Arial"/>
                <a:cs typeface="Arial"/>
              </a:rPr>
              <a:t>0</a:t>
            </a:r>
            <a:r>
              <a:rPr lang="el-GR" sz="8800" spc="-25" dirty="0">
                <a:latin typeface="Arial"/>
                <a:cs typeface="Arial"/>
              </a:rPr>
              <a:t>5</a:t>
            </a:r>
            <a:endParaRPr sz="8800" dirty="0">
              <a:latin typeface="Arial"/>
              <a:cs typeface="Arial"/>
            </a:endParaRPr>
          </a:p>
          <a:p>
            <a:pPr marL="135890">
              <a:lnSpc>
                <a:spcPct val="100000"/>
              </a:lnSpc>
              <a:spcBef>
                <a:spcPts val="114"/>
              </a:spcBef>
            </a:pPr>
            <a:r>
              <a:rPr lang="el-GR" sz="3600" spc="-10" dirty="0">
                <a:latin typeface="Arial"/>
                <a:cs typeface="Arial"/>
              </a:rPr>
              <a:t>Πράξεις Ενίσχυσης και Προώθησης της Επιχειρηματικότητας</a:t>
            </a:r>
            <a:endParaRPr sz="3600" dirty="0">
              <a:latin typeface="Arial"/>
              <a:cs typeface="Arial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017F46E1-E387-9A7D-0A1B-4C8763405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41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04755-9071-BEAE-7FE8-F11AE2215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EDBB431C-CEA6-9B82-6BA9-9A020E820A2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DBB431C-CEA6-9B82-6BA9-9A020E820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79FDC9C1-CF46-DD5E-1891-6C4E2F357A24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Συνολική επισκόπηση επιχειρηματικότητας</a:t>
            </a:r>
          </a:p>
        </p:txBody>
      </p:sp>
      <p:sp>
        <p:nvSpPr>
          <p:cNvPr id="6" name="Google Shape;171;p1">
            <a:extLst>
              <a:ext uri="{FF2B5EF4-FFF2-40B4-BE49-F238E27FC236}">
                <a16:creationId xmlns:a16="http://schemas.microsoft.com/office/drawing/2014/main" id="{0262D81B-866B-5152-C2F0-FA0CE1DDC9C2}"/>
              </a:ext>
            </a:extLst>
          </p:cNvPr>
          <p:cNvSpPr/>
          <p:nvPr/>
        </p:nvSpPr>
        <p:spPr>
          <a:xfrm>
            <a:off x="6383737" y="2626666"/>
            <a:ext cx="889540" cy="87364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04A02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01347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2430;p116">
            <a:extLst>
              <a:ext uri="{FF2B5EF4-FFF2-40B4-BE49-F238E27FC236}">
                <a16:creationId xmlns:a16="http://schemas.microsoft.com/office/drawing/2014/main" id="{99AE02BD-50AB-4104-A16E-A74D627A7A3E}"/>
              </a:ext>
            </a:extLst>
          </p:cNvPr>
          <p:cNvSpPr/>
          <p:nvPr/>
        </p:nvSpPr>
        <p:spPr>
          <a:xfrm>
            <a:off x="1170665" y="4960302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9A90DD-DBFC-F6C1-F18B-389B574EC155}"/>
              </a:ext>
            </a:extLst>
          </p:cNvPr>
          <p:cNvSpPr txBox="1"/>
          <p:nvPr/>
        </p:nvSpPr>
        <p:spPr>
          <a:xfrm>
            <a:off x="904673" y="5227237"/>
            <a:ext cx="14319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1.866</a:t>
            </a:r>
          </a:p>
        </p:txBody>
      </p:sp>
      <p:sp>
        <p:nvSpPr>
          <p:cNvPr id="48" name="Google Shape;2430;p116">
            <a:extLst>
              <a:ext uri="{FF2B5EF4-FFF2-40B4-BE49-F238E27FC236}">
                <a16:creationId xmlns:a16="http://schemas.microsoft.com/office/drawing/2014/main" id="{0B1241A9-0EE1-4466-1DF7-C3BC77779405}"/>
              </a:ext>
            </a:extLst>
          </p:cNvPr>
          <p:cNvSpPr/>
          <p:nvPr/>
        </p:nvSpPr>
        <p:spPr>
          <a:xfrm>
            <a:off x="1170665" y="3775487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1DDD73-23DD-E225-50ED-269702F5A5CE}"/>
              </a:ext>
            </a:extLst>
          </p:cNvPr>
          <p:cNvSpPr txBox="1"/>
          <p:nvPr/>
        </p:nvSpPr>
        <p:spPr>
          <a:xfrm>
            <a:off x="1166665" y="3891965"/>
            <a:ext cx="90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896,5 </a:t>
            </a:r>
          </a:p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εκ. €</a:t>
            </a:r>
          </a:p>
        </p:txBody>
      </p:sp>
      <p:sp>
        <p:nvSpPr>
          <p:cNvPr id="40" name="Google Shape;2430;p116">
            <a:extLst>
              <a:ext uri="{FF2B5EF4-FFF2-40B4-BE49-F238E27FC236}">
                <a16:creationId xmlns:a16="http://schemas.microsoft.com/office/drawing/2014/main" id="{F635BE8C-0D7F-B5B4-43C7-3B7458A2CBA6}"/>
              </a:ext>
            </a:extLst>
          </p:cNvPr>
          <p:cNvSpPr/>
          <p:nvPr/>
        </p:nvSpPr>
        <p:spPr>
          <a:xfrm>
            <a:off x="1170665" y="1314624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FF4A2B8-8FA8-078A-170B-6C15563F40F7}"/>
              </a:ext>
            </a:extLst>
          </p:cNvPr>
          <p:cNvSpPr txBox="1"/>
          <p:nvPr/>
        </p:nvSpPr>
        <p:spPr>
          <a:xfrm>
            <a:off x="1344324" y="1570959"/>
            <a:ext cx="53092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CF44B2-643E-4F94-32F6-D27F83B50849}"/>
              </a:ext>
            </a:extLst>
          </p:cNvPr>
          <p:cNvSpPr txBox="1"/>
          <p:nvPr/>
        </p:nvSpPr>
        <p:spPr>
          <a:xfrm>
            <a:off x="1417027" y="746259"/>
            <a:ext cx="3554670" cy="444607"/>
          </a:xfrm>
          <a:prstGeom prst="snip1Rect">
            <a:avLst/>
          </a:prstGeom>
          <a:noFill/>
          <a:ln w="28575">
            <a:noFill/>
          </a:ln>
        </p:spPr>
        <p:txBody>
          <a:bodyPr wrap="square" lIns="0" tIns="0" rIns="0" bIns="36000" rtlCol="0">
            <a:noAutofit/>
          </a:bodyPr>
          <a:lstStyle/>
          <a:p>
            <a:pPr algn="ctr"/>
            <a:r>
              <a:rPr lang="el-GR" sz="2400" b="1" dirty="0">
                <a:solidFill>
                  <a:srgbClr val="00B0F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Προσκλήσεις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ABAD92D-59D3-3BAD-1256-B4CF3568D238}"/>
              </a:ext>
            </a:extLst>
          </p:cNvPr>
          <p:cNvSpPr txBox="1"/>
          <p:nvPr/>
        </p:nvSpPr>
        <p:spPr>
          <a:xfrm>
            <a:off x="7379612" y="746259"/>
            <a:ext cx="3554670" cy="444607"/>
          </a:xfrm>
          <a:prstGeom prst="snip1Rect">
            <a:avLst/>
          </a:prstGeom>
          <a:noFill/>
          <a:ln w="28575">
            <a:noFill/>
          </a:ln>
        </p:spPr>
        <p:txBody>
          <a:bodyPr wrap="square" lIns="0" tIns="0" rIns="0" bIns="36000" rtlCol="0">
            <a:noAutofit/>
          </a:bodyPr>
          <a:lstStyle/>
          <a:p>
            <a:pPr algn="ctr"/>
            <a:r>
              <a:rPr lang="el-GR" sz="2400" b="1" dirty="0">
                <a:solidFill>
                  <a:srgbClr val="94CB4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Εντάξεις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3FF0BE3-09EB-239D-0171-4FA13B322E3C}"/>
              </a:ext>
            </a:extLst>
          </p:cNvPr>
          <p:cNvCxnSpPr>
            <a:cxnSpLocks/>
          </p:cNvCxnSpPr>
          <p:nvPr/>
        </p:nvCxnSpPr>
        <p:spPr>
          <a:xfrm>
            <a:off x="5958347" y="793522"/>
            <a:ext cx="0" cy="5290257"/>
          </a:xfrm>
          <a:prstGeom prst="line">
            <a:avLst/>
          </a:prstGeom>
          <a:ln w="28575">
            <a:solidFill>
              <a:srgbClr val="2F559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2430;p116">
            <a:extLst>
              <a:ext uri="{FF2B5EF4-FFF2-40B4-BE49-F238E27FC236}">
                <a16:creationId xmlns:a16="http://schemas.microsoft.com/office/drawing/2014/main" id="{6BD7B9EF-24A6-1FB7-56CB-2DA7B2DF68D8}"/>
              </a:ext>
            </a:extLst>
          </p:cNvPr>
          <p:cNvSpPr/>
          <p:nvPr/>
        </p:nvSpPr>
        <p:spPr>
          <a:xfrm>
            <a:off x="1174624" y="2538651"/>
            <a:ext cx="892082" cy="900000"/>
          </a:xfrm>
          <a:prstGeom prst="ellipse">
            <a:avLst/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0EA215-45C9-36E5-90C2-C26636FAF388}"/>
              </a:ext>
            </a:extLst>
          </p:cNvPr>
          <p:cNvSpPr txBox="1"/>
          <p:nvPr/>
        </p:nvSpPr>
        <p:spPr>
          <a:xfrm>
            <a:off x="1166665" y="2650852"/>
            <a:ext cx="90800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815,4</a:t>
            </a:r>
            <a:r>
              <a:rPr kumimoji="0" lang="el-GR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εκ. €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5A4641-4027-9D87-65F0-14F89CA35D09}"/>
              </a:ext>
            </a:extLst>
          </p:cNvPr>
          <p:cNvSpPr txBox="1"/>
          <p:nvPr/>
        </p:nvSpPr>
        <p:spPr>
          <a:xfrm>
            <a:off x="1166665" y="6106690"/>
            <a:ext cx="3031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Πηγή: Στοιχεία ΟΠΣΚΕ 20/02/2026</a:t>
            </a:r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2EC4CE85-8070-316C-ED81-3F0CCDC64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6CD697-E1C9-3C4E-9EF6-D1AA31821436}"/>
              </a:ext>
            </a:extLst>
          </p:cNvPr>
          <p:cNvSpPr txBox="1"/>
          <p:nvPr/>
        </p:nvSpPr>
        <p:spPr>
          <a:xfrm>
            <a:off x="2238256" y="2801152"/>
            <a:ext cx="3102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 προσκλήσεων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12AC9C-D02A-54DE-CA8C-BF9D987536F0}"/>
              </a:ext>
            </a:extLst>
          </p:cNvPr>
          <p:cNvSpPr txBox="1"/>
          <p:nvPr/>
        </p:nvSpPr>
        <p:spPr>
          <a:xfrm>
            <a:off x="2238256" y="5210247"/>
            <a:ext cx="329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Υποβληθείσες προτάσεις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CB8A4F-82F5-FA72-2814-3CDD565EF248}"/>
              </a:ext>
            </a:extLst>
          </p:cNvPr>
          <p:cNvSpPr txBox="1"/>
          <p:nvPr/>
        </p:nvSpPr>
        <p:spPr>
          <a:xfrm>
            <a:off x="2234264" y="3840092"/>
            <a:ext cx="3501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Συνολική Αιτούμενη Δημόσια Χρηματοδότηση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E5CE48-63B6-A372-8BED-49E197D9EFEC}"/>
              </a:ext>
            </a:extLst>
          </p:cNvPr>
          <p:cNvSpPr txBox="1"/>
          <p:nvPr/>
        </p:nvSpPr>
        <p:spPr>
          <a:xfrm>
            <a:off x="2290219" y="1425811"/>
            <a:ext cx="3446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Προσκλήσεις Επιχειρηματικότητας</a:t>
            </a:r>
          </a:p>
        </p:txBody>
      </p:sp>
      <p:sp>
        <p:nvSpPr>
          <p:cNvPr id="27" name="Google Shape;2430;p116">
            <a:extLst>
              <a:ext uri="{FF2B5EF4-FFF2-40B4-BE49-F238E27FC236}">
                <a16:creationId xmlns:a16="http://schemas.microsoft.com/office/drawing/2014/main" id="{9DF88331-D9D3-A00C-173D-61248C0E0700}"/>
              </a:ext>
            </a:extLst>
          </p:cNvPr>
          <p:cNvSpPr/>
          <p:nvPr/>
        </p:nvSpPr>
        <p:spPr>
          <a:xfrm>
            <a:off x="6481484" y="4965224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98CA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8" name="Google Shape;2430;p116">
            <a:extLst>
              <a:ext uri="{FF2B5EF4-FFF2-40B4-BE49-F238E27FC236}">
                <a16:creationId xmlns:a16="http://schemas.microsoft.com/office/drawing/2014/main" id="{542A44CC-0E6B-40AE-1CA7-91807B5F7B5D}"/>
              </a:ext>
            </a:extLst>
          </p:cNvPr>
          <p:cNvSpPr/>
          <p:nvPr/>
        </p:nvSpPr>
        <p:spPr>
          <a:xfrm>
            <a:off x="6481484" y="3780409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98CA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E0DCC1-ABCF-F967-6078-E322051FF678}"/>
              </a:ext>
            </a:extLst>
          </p:cNvPr>
          <p:cNvSpPr txBox="1"/>
          <p:nvPr/>
        </p:nvSpPr>
        <p:spPr>
          <a:xfrm>
            <a:off x="6485485" y="4032039"/>
            <a:ext cx="9000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4.787</a:t>
            </a:r>
          </a:p>
        </p:txBody>
      </p:sp>
      <p:sp>
        <p:nvSpPr>
          <p:cNvPr id="33" name="Google Shape;2430;p116">
            <a:extLst>
              <a:ext uri="{FF2B5EF4-FFF2-40B4-BE49-F238E27FC236}">
                <a16:creationId xmlns:a16="http://schemas.microsoft.com/office/drawing/2014/main" id="{41DB3216-CA8A-EA70-0A60-87406CA45362}"/>
              </a:ext>
            </a:extLst>
          </p:cNvPr>
          <p:cNvSpPr/>
          <p:nvPr/>
        </p:nvSpPr>
        <p:spPr>
          <a:xfrm>
            <a:off x="6481484" y="1319546"/>
            <a:ext cx="900000" cy="900000"/>
          </a:xfrm>
          <a:prstGeom prst="ellipse">
            <a:avLst/>
          </a:prstGeom>
          <a:noFill/>
          <a:ln w="57150" cap="flat" cmpd="sng">
            <a:solidFill>
              <a:srgbClr val="98CA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A17F4E-778C-10CE-55AD-AFDC3C256C33}"/>
              </a:ext>
            </a:extLst>
          </p:cNvPr>
          <p:cNvSpPr txBox="1"/>
          <p:nvPr/>
        </p:nvSpPr>
        <p:spPr>
          <a:xfrm>
            <a:off x="6614938" y="1569491"/>
            <a:ext cx="6250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932</a:t>
            </a:r>
          </a:p>
        </p:txBody>
      </p:sp>
      <p:sp>
        <p:nvSpPr>
          <p:cNvPr id="42" name="Google Shape;2430;p116">
            <a:extLst>
              <a:ext uri="{FF2B5EF4-FFF2-40B4-BE49-F238E27FC236}">
                <a16:creationId xmlns:a16="http://schemas.microsoft.com/office/drawing/2014/main" id="{A03EF510-DFC4-D614-1407-D2308F33FCDD}"/>
              </a:ext>
            </a:extLst>
          </p:cNvPr>
          <p:cNvSpPr/>
          <p:nvPr/>
        </p:nvSpPr>
        <p:spPr>
          <a:xfrm>
            <a:off x="6485443" y="2543573"/>
            <a:ext cx="892082" cy="900000"/>
          </a:xfrm>
          <a:prstGeom prst="ellipse">
            <a:avLst/>
          </a:prstGeom>
          <a:noFill/>
          <a:ln w="57150" cap="flat" cmpd="sng">
            <a:solidFill>
              <a:srgbClr val="98CA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68E3F72-4E54-76F7-1478-22699EA8E6C1}"/>
              </a:ext>
            </a:extLst>
          </p:cNvPr>
          <p:cNvSpPr txBox="1"/>
          <p:nvPr/>
        </p:nvSpPr>
        <p:spPr>
          <a:xfrm>
            <a:off x="6477484" y="2655774"/>
            <a:ext cx="90800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599,4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εκ.€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3D0C26D-340E-A955-572E-0863BCC2B237}"/>
              </a:ext>
            </a:extLst>
          </p:cNvPr>
          <p:cNvSpPr txBox="1"/>
          <p:nvPr/>
        </p:nvSpPr>
        <p:spPr>
          <a:xfrm>
            <a:off x="7549075" y="2806074"/>
            <a:ext cx="4161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 επενδυτικών σχεδίων (ΔΔ)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F33F231-A459-7AB7-678B-25F6D6FBAF96}"/>
              </a:ext>
            </a:extLst>
          </p:cNvPr>
          <p:cNvSpPr txBox="1"/>
          <p:nvPr/>
        </p:nvSpPr>
        <p:spPr>
          <a:xfrm>
            <a:off x="7545082" y="5159106"/>
            <a:ext cx="464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Δηλωθείσες Δαπάνες </a:t>
            </a:r>
            <a:r>
              <a:rPr lang="el-GR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(αποδ. διαχείρισης)</a:t>
            </a:r>
            <a:endParaRPr lang="el-GR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94FC3E-50E5-0490-1F65-0195EF8AAD47}"/>
              </a:ext>
            </a:extLst>
          </p:cNvPr>
          <p:cNvSpPr txBox="1"/>
          <p:nvPr/>
        </p:nvSpPr>
        <p:spPr>
          <a:xfrm>
            <a:off x="7534484" y="4030354"/>
            <a:ext cx="4715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Θέσεις απασχόλησης (ΕΜΕ)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40496FA-BD58-CCE2-9F5E-AC79E1B6FE9A}"/>
              </a:ext>
            </a:extLst>
          </p:cNvPr>
          <p:cNvSpPr txBox="1"/>
          <p:nvPr/>
        </p:nvSpPr>
        <p:spPr>
          <a:xfrm>
            <a:off x="7545082" y="1569491"/>
            <a:ext cx="4079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Ενταγμένα επενδυτικά σχέδια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20B2B9B-F645-7DE0-81E2-89D18B742E6E}"/>
              </a:ext>
            </a:extLst>
          </p:cNvPr>
          <p:cNvSpPr txBox="1"/>
          <p:nvPr/>
        </p:nvSpPr>
        <p:spPr>
          <a:xfrm>
            <a:off x="6477483" y="5061281"/>
            <a:ext cx="90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46,7</a:t>
            </a:r>
          </a:p>
          <a:p>
            <a:pPr algn="ctr"/>
            <a:r>
              <a:rPr lang="el-GR" sz="20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εκ. €</a:t>
            </a:r>
          </a:p>
        </p:txBody>
      </p:sp>
    </p:spTree>
    <p:extLst>
      <p:ext uri="{BB962C8B-B14F-4D97-AF65-F5344CB8AC3E}">
        <p14:creationId xmlns:p14="http://schemas.microsoft.com/office/powerpoint/2010/main" val="1769236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C2DFD-0CA2-BFFC-4965-C1C7DE300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2CFC7795-A142-B9D1-052C-6B5D0540144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CFC7795-A142-B9D1-052C-6B5D05401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5BBB5383-BCEF-5B8A-F48C-005179706F0E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Επισκόπηση επιχειρηματικότητας ανά ΕΣΔΙΜ και μέγεθος επιχειρήσεων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8D92B7-6E02-68ED-F103-3B0C70F63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398991"/>
              </p:ext>
            </p:extLst>
          </p:nvPr>
        </p:nvGraphicFramePr>
        <p:xfrm>
          <a:off x="226140" y="1014289"/>
          <a:ext cx="11739717" cy="493591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85023">
                  <a:extLst>
                    <a:ext uri="{9D8B030D-6E8A-4147-A177-3AD203B41FA5}">
                      <a16:colId xmlns:a16="http://schemas.microsoft.com/office/drawing/2014/main" val="1043371440"/>
                    </a:ext>
                  </a:extLst>
                </a:gridCol>
                <a:gridCol w="1476166">
                  <a:extLst>
                    <a:ext uri="{9D8B030D-6E8A-4147-A177-3AD203B41FA5}">
                      <a16:colId xmlns:a16="http://schemas.microsoft.com/office/drawing/2014/main" val="1788043349"/>
                    </a:ext>
                  </a:extLst>
                </a:gridCol>
                <a:gridCol w="1115606">
                  <a:extLst>
                    <a:ext uri="{9D8B030D-6E8A-4147-A177-3AD203B41FA5}">
                      <a16:colId xmlns:a16="http://schemas.microsoft.com/office/drawing/2014/main" val="804432427"/>
                    </a:ext>
                  </a:extLst>
                </a:gridCol>
                <a:gridCol w="1357080">
                  <a:extLst>
                    <a:ext uri="{9D8B030D-6E8A-4147-A177-3AD203B41FA5}">
                      <a16:colId xmlns:a16="http://schemas.microsoft.com/office/drawing/2014/main" val="4029145043"/>
                    </a:ext>
                  </a:extLst>
                </a:gridCol>
                <a:gridCol w="1361892">
                  <a:extLst>
                    <a:ext uri="{9D8B030D-6E8A-4147-A177-3AD203B41FA5}">
                      <a16:colId xmlns:a16="http://schemas.microsoft.com/office/drawing/2014/main" val="444178343"/>
                    </a:ext>
                  </a:extLst>
                </a:gridCol>
                <a:gridCol w="1189495">
                  <a:extLst>
                    <a:ext uri="{9D8B030D-6E8A-4147-A177-3AD203B41FA5}">
                      <a16:colId xmlns:a16="http://schemas.microsoft.com/office/drawing/2014/main" val="2905106588"/>
                    </a:ext>
                  </a:extLst>
                </a:gridCol>
                <a:gridCol w="1368770">
                  <a:extLst>
                    <a:ext uri="{9D8B030D-6E8A-4147-A177-3AD203B41FA5}">
                      <a16:colId xmlns:a16="http://schemas.microsoft.com/office/drawing/2014/main" val="3697840514"/>
                    </a:ext>
                  </a:extLst>
                </a:gridCol>
                <a:gridCol w="1182618">
                  <a:extLst>
                    <a:ext uri="{9D8B030D-6E8A-4147-A177-3AD203B41FA5}">
                      <a16:colId xmlns:a16="http://schemas.microsoft.com/office/drawing/2014/main" val="213215862"/>
                    </a:ext>
                  </a:extLst>
                </a:gridCol>
                <a:gridCol w="1303067">
                  <a:extLst>
                    <a:ext uri="{9D8B030D-6E8A-4147-A177-3AD203B41FA5}">
                      <a16:colId xmlns:a16="http://schemas.microsoft.com/office/drawing/2014/main" val="3133444032"/>
                    </a:ext>
                  </a:extLst>
                </a:gridCol>
              </a:tblGrid>
              <a:tr h="98894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ΕΣΔΙΜ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Μέγεθος επιχειρήσεων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Πλήθος Προσκλήσεων στο ΕΣΔΙΜ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Πλήθος υποβληθεισών αιτήσεων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Συνολική Αιτούμενη Δημόσια Χρηματοδότηση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Πλήθος Ενταγμένων Επενδυτικών σχεδίων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Ενταγμένη Επιχορήγηση (Δημόσια Δαπάνη)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Συνολικός Επιλέξιμος Π/Υ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Αύξηση Απασχόλησης Ενταγμένων (ΕΜΕ)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87990"/>
                  </a:ext>
                </a:extLst>
              </a:tr>
              <a:tr h="411453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Δυτικής Μακεδονίας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10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745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466.046.871,41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641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346.090.555,79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562.948.999,36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2.868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435319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738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375.056.855,27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634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260.172.871,10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              379.803.166,82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2.487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414092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Μεγάλες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90.990.016,14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7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85.917.684,69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              183.145.832,54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381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123100"/>
                  </a:ext>
                </a:extLst>
              </a:tr>
              <a:tr h="411453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Μεγαλόπολης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16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387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367.347.909,84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291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253.297.481,01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423.651.283,68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1.919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17287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 err="1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254.948.676,79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285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161.396.478,16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238.856.521,93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1.450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772762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Μεγάλες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106.958.822,75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6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91.901.002,85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 184.794.761,75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469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15945"/>
                  </a:ext>
                </a:extLst>
              </a:tr>
              <a:tr h="41145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Νήσων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2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734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63.150.244,43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997777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 err="1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u="none" strike="noStrike" dirty="0">
                          <a:effectLst/>
                        </a:rPr>
                        <a:t>734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63.150.244,43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-  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-  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-  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-   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48695"/>
                  </a:ext>
                </a:extLst>
              </a:tr>
              <a:tr h="411453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Γενικό Σύνολο</a:t>
                      </a: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1.866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896.545.025,68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932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    599.388.036,80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 986.600.283,04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4.787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9207844"/>
                  </a:ext>
                </a:extLst>
              </a:tr>
            </a:tbl>
          </a:graphicData>
        </a:graphic>
      </p:graphicFrame>
      <p:pic>
        <p:nvPicPr>
          <p:cNvPr id="2" name="Εικόνα 4">
            <a:extLst>
              <a:ext uri="{FF2B5EF4-FFF2-40B4-BE49-F238E27FC236}">
                <a16:creationId xmlns:a16="http://schemas.microsoft.com/office/drawing/2014/main" id="{4E6AD2A1-0EE0-8824-7C3D-8F3597B4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C73802-3DD3-73CD-641B-F8FAE1A5D016}"/>
              </a:ext>
            </a:extLst>
          </p:cNvPr>
          <p:cNvSpPr txBox="1"/>
          <p:nvPr/>
        </p:nvSpPr>
        <p:spPr>
          <a:xfrm>
            <a:off x="226140" y="6024993"/>
            <a:ext cx="3031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Πηγή: Στοιχεία ΟΠΣΚΕ 20/02/2026</a:t>
            </a:r>
          </a:p>
        </p:txBody>
      </p:sp>
    </p:spTree>
    <p:extLst>
      <p:ext uri="{BB962C8B-B14F-4D97-AF65-F5344CB8AC3E}">
        <p14:creationId xmlns:p14="http://schemas.microsoft.com/office/powerpoint/2010/main" val="2558447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54A0C-C7B2-3FCC-559E-63CC9B2C4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16787A1C-9055-3FD3-1B33-8E9B6D070BF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806629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50" imgH="350" progId="TCLayout.ActiveDocument.1">
                  <p:embed/>
                </p:oleObj>
              </mc:Choice>
              <mc:Fallback>
                <p:oleObj name="think-cell Slide" r:id="rId4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787A1C-9055-3FD3-1B33-8E9B6D070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7A8B84E-3179-5E38-27C2-BB335981F6FD}"/>
              </a:ext>
            </a:extLst>
          </p:cNvPr>
          <p:cNvSpPr txBox="1"/>
          <p:nvPr/>
        </p:nvSpPr>
        <p:spPr>
          <a:xfrm>
            <a:off x="7127913" y="700405"/>
            <a:ext cx="5064086" cy="50746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BA23C03-E5D3-1048-56F3-98D590C44AA1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Αιτούμενη χρηματοδότηση επιχειρήσεων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που εμπίπτουν σε τομείς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RIS3</a:t>
            </a:r>
            <a:endParaRPr lang="el-GR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933E21-6EB5-C81A-56F6-BB12A886BA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627453"/>
              </p:ext>
            </p:extLst>
          </p:nvPr>
        </p:nvGraphicFramePr>
        <p:xfrm>
          <a:off x="191850" y="1082990"/>
          <a:ext cx="6695767" cy="476987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85023">
                  <a:extLst>
                    <a:ext uri="{9D8B030D-6E8A-4147-A177-3AD203B41FA5}">
                      <a16:colId xmlns:a16="http://schemas.microsoft.com/office/drawing/2014/main" val="1043371440"/>
                    </a:ext>
                  </a:extLst>
                </a:gridCol>
                <a:gridCol w="1476166">
                  <a:extLst>
                    <a:ext uri="{9D8B030D-6E8A-4147-A177-3AD203B41FA5}">
                      <a16:colId xmlns:a16="http://schemas.microsoft.com/office/drawing/2014/main" val="1788043349"/>
                    </a:ext>
                  </a:extLst>
                </a:gridCol>
                <a:gridCol w="1115606">
                  <a:extLst>
                    <a:ext uri="{9D8B030D-6E8A-4147-A177-3AD203B41FA5}">
                      <a16:colId xmlns:a16="http://schemas.microsoft.com/office/drawing/2014/main" val="804432427"/>
                    </a:ext>
                  </a:extLst>
                </a:gridCol>
                <a:gridCol w="1357080">
                  <a:extLst>
                    <a:ext uri="{9D8B030D-6E8A-4147-A177-3AD203B41FA5}">
                      <a16:colId xmlns:a16="http://schemas.microsoft.com/office/drawing/2014/main" val="4029145043"/>
                    </a:ext>
                  </a:extLst>
                </a:gridCol>
                <a:gridCol w="1361892">
                  <a:extLst>
                    <a:ext uri="{9D8B030D-6E8A-4147-A177-3AD203B41FA5}">
                      <a16:colId xmlns:a16="http://schemas.microsoft.com/office/drawing/2014/main" val="444178343"/>
                    </a:ext>
                  </a:extLst>
                </a:gridCol>
              </a:tblGrid>
              <a:tr h="98894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ΕΣΔΙΜ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Μέγεθος επιχειρήσεων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Πλήθος Προσκλήσεων στο ΕΣΔΙΜ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Πλήθος υποβληθεισών αιτήσεων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RIS3</a:t>
                      </a:r>
                      <a:endParaRPr lang="el-GR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Συνολική Αιτούμενη Δημόσια Χρηματοδότηση</a:t>
                      </a:r>
                      <a:r>
                        <a:rPr lang="en-US" sz="1400" b="1" u="none" strike="noStrike" dirty="0">
                          <a:effectLst/>
                        </a:rPr>
                        <a:t>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έργων</a:t>
                      </a:r>
                      <a:r>
                        <a:rPr lang="el-GR" sz="1400" b="1" u="none" strike="noStrike" dirty="0">
                          <a:effectLst/>
                        </a:rPr>
                        <a:t>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RIS3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87990"/>
                  </a:ext>
                </a:extLst>
              </a:tr>
              <a:tr h="411453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Δυτικής Μακεδονίας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310.247.275,1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435319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244.639.973,85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414092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Μεγάλες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65.607.301,29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123100"/>
                  </a:ext>
                </a:extLst>
              </a:tr>
              <a:tr h="411453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Μεγαλόπολης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274.689.639,77 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17287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 err="1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162.290.406,72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772762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>
                          <a:effectLst/>
                        </a:rPr>
                        <a:t>Μεγάλες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112.399.233,05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15945"/>
                  </a:ext>
                </a:extLst>
              </a:tr>
              <a:tr h="41145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Νήσων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34.229.972,42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997777"/>
                  </a:ext>
                </a:extLst>
              </a:tr>
              <a:tr h="41145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 err="1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34.229.972,42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48695"/>
                  </a:ext>
                </a:extLst>
              </a:tr>
              <a:tr h="411453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Γενικό Σύνολο</a:t>
                      </a: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1.116 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619.166.887,33 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9207844"/>
                  </a:ext>
                </a:extLst>
              </a:tr>
            </a:tbl>
          </a:graphicData>
        </a:graphic>
      </p:graphicFrame>
      <p:pic>
        <p:nvPicPr>
          <p:cNvPr id="2" name="Εικόνα 4">
            <a:extLst>
              <a:ext uri="{FF2B5EF4-FFF2-40B4-BE49-F238E27FC236}">
                <a16:creationId xmlns:a16="http://schemas.microsoft.com/office/drawing/2014/main" id="{64F62974-A9BF-A9B5-7F8E-8D47BCEB2C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3FA769-5A8B-41EC-4844-2B201D44CE2E}"/>
              </a:ext>
            </a:extLst>
          </p:cNvPr>
          <p:cNvSpPr txBox="1"/>
          <p:nvPr/>
        </p:nvSpPr>
        <p:spPr>
          <a:xfrm>
            <a:off x="8107868" y="1360520"/>
            <a:ext cx="408413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sz="1900" b="1" dirty="0">
                <a:solidFill>
                  <a:srgbClr val="104D8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Οι αιτήσεις χρηματοδότησης των επιχειρήσεων σε τομείς </a:t>
            </a:r>
            <a:r>
              <a:rPr lang="en-US" sz="1900" b="1" dirty="0">
                <a:solidFill>
                  <a:srgbClr val="104D8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RIS3</a:t>
            </a:r>
            <a:r>
              <a:rPr lang="el-GR" sz="1900" b="1" dirty="0">
                <a:solidFill>
                  <a:srgbClr val="104D8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στο πλαίσιο της πρόσκλησης </a:t>
            </a:r>
          </a:p>
          <a:p>
            <a:pPr algn="l"/>
            <a:r>
              <a:rPr lang="el-GR" sz="19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«Επιχειρώ Πράσινα» </a:t>
            </a:r>
            <a:r>
              <a:rPr lang="el-GR" sz="1900" b="1" dirty="0">
                <a:solidFill>
                  <a:srgbClr val="104D8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και </a:t>
            </a:r>
            <a:r>
              <a:rPr lang="el-GR" sz="19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«Παραγωγής ενέργειας από ΑΠΕ, ανανεώσιμο Η2 &amp; συμπαραγωγής υψηλής απόδοσης» </a:t>
            </a:r>
            <a:r>
              <a:rPr lang="el-GR" sz="1900" b="1" dirty="0">
                <a:solidFill>
                  <a:srgbClr val="104D8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βρίσκονται σε στάδιο αξιολόγησης. Για τη δεύτερη υπάρχουν δύο εγκεκριμένες προτάσεις χρηματοδότησης με π/υ (Δ.Δ.) 25.382.715 €.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CC3F23B-66B0-EFF0-B4BC-EA950F1F767B}"/>
              </a:ext>
            </a:extLst>
          </p:cNvPr>
          <p:cNvSpPr/>
          <p:nvPr/>
        </p:nvSpPr>
        <p:spPr>
          <a:xfrm rot="5400000">
            <a:off x="6822584" y="2830421"/>
            <a:ext cx="1156771" cy="54611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4" name="Group 76">
            <a:extLst>
              <a:ext uri="{FF2B5EF4-FFF2-40B4-BE49-F238E27FC236}">
                <a16:creationId xmlns:a16="http://schemas.microsoft.com/office/drawing/2014/main" id="{59F0E4F0-43E0-F24A-99F0-4DD8A32427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72865" y="1400523"/>
            <a:ext cx="418082" cy="418019"/>
            <a:chOff x="986" y="0"/>
            <a:chExt cx="6673" cy="6672"/>
          </a:xfrm>
          <a:solidFill>
            <a:schemeClr val="accent6"/>
          </a:solidFill>
        </p:grpSpPr>
        <p:sp>
          <p:nvSpPr>
            <p:cNvPr id="16" name="Freeform 77">
              <a:extLst>
                <a:ext uri="{FF2B5EF4-FFF2-40B4-BE49-F238E27FC236}">
                  <a16:creationId xmlns:a16="http://schemas.microsoft.com/office/drawing/2014/main" id="{E2DCBC9C-8278-67F9-165B-354018909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6" y="0"/>
              <a:ext cx="6673" cy="6672"/>
            </a:xfrm>
            <a:custGeom>
              <a:avLst/>
              <a:gdLst>
                <a:gd name="T0" fmla="*/ 0 w 6673"/>
                <a:gd name="T1" fmla="*/ 0 h 6672"/>
                <a:gd name="T2" fmla="*/ 0 w 6673"/>
                <a:gd name="T3" fmla="*/ 6672 h 6672"/>
                <a:gd name="T4" fmla="*/ 6673 w 6673"/>
                <a:gd name="T5" fmla="*/ 6672 h 6672"/>
                <a:gd name="T6" fmla="*/ 6673 w 6673"/>
                <a:gd name="T7" fmla="*/ 0 h 6672"/>
                <a:gd name="T8" fmla="*/ 0 w 6673"/>
                <a:gd name="T9" fmla="*/ 0 h 6672"/>
                <a:gd name="T10" fmla="*/ 6389 w 6673"/>
                <a:gd name="T11" fmla="*/ 6386 h 6672"/>
                <a:gd name="T12" fmla="*/ 284 w 6673"/>
                <a:gd name="T13" fmla="*/ 6386 h 6672"/>
                <a:gd name="T14" fmla="*/ 284 w 6673"/>
                <a:gd name="T15" fmla="*/ 286 h 6672"/>
                <a:gd name="T16" fmla="*/ 6389 w 6673"/>
                <a:gd name="T17" fmla="*/ 286 h 6672"/>
                <a:gd name="T18" fmla="*/ 6389 w 6673"/>
                <a:gd name="T19" fmla="*/ 6386 h 6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73" h="6672">
                  <a:moveTo>
                    <a:pt x="0" y="0"/>
                  </a:moveTo>
                  <a:lnTo>
                    <a:pt x="0" y="6672"/>
                  </a:lnTo>
                  <a:lnTo>
                    <a:pt x="6673" y="6672"/>
                  </a:lnTo>
                  <a:lnTo>
                    <a:pt x="6673" y="0"/>
                  </a:lnTo>
                  <a:lnTo>
                    <a:pt x="0" y="0"/>
                  </a:lnTo>
                  <a:close/>
                  <a:moveTo>
                    <a:pt x="6389" y="6386"/>
                  </a:moveTo>
                  <a:lnTo>
                    <a:pt x="284" y="6386"/>
                  </a:lnTo>
                  <a:lnTo>
                    <a:pt x="284" y="286"/>
                  </a:lnTo>
                  <a:lnTo>
                    <a:pt x="6389" y="286"/>
                  </a:lnTo>
                  <a:lnTo>
                    <a:pt x="6389" y="6386"/>
                  </a:lnTo>
                  <a:close/>
                </a:path>
              </a:pathLst>
            </a:custGeom>
            <a:solidFill>
              <a:srgbClr val="104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6" rIns="78191" bIns="39096" numCol="1" anchor="t" anchorCtr="0" compatLnSpc="1">
              <a:prstTxWarp prst="textNoShape">
                <a:avLst/>
              </a:prstTxWarp>
            </a:bodyPr>
            <a:lstStyle/>
            <a:p>
              <a:endParaRPr lang="en-US" sz="800">
                <a:solidFill>
                  <a:srgbClr val="104D8C"/>
                </a:solidFill>
              </a:endParaRPr>
            </a:p>
          </p:txBody>
        </p:sp>
        <p:sp>
          <p:nvSpPr>
            <p:cNvPr id="17" name="Freeform 78">
              <a:extLst>
                <a:ext uri="{FF2B5EF4-FFF2-40B4-BE49-F238E27FC236}">
                  <a16:creationId xmlns:a16="http://schemas.microsoft.com/office/drawing/2014/main" id="{5616B1BE-839A-0D24-3314-4D26CFB6E8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" y="674"/>
              <a:ext cx="5287" cy="5284"/>
            </a:xfrm>
            <a:custGeom>
              <a:avLst/>
              <a:gdLst>
                <a:gd name="T0" fmla="*/ 2148 w 5287"/>
                <a:gd name="T1" fmla="*/ 3859 h 5284"/>
                <a:gd name="T2" fmla="*/ 2745 w 5287"/>
                <a:gd name="T3" fmla="*/ 4099 h 5284"/>
                <a:gd name="T4" fmla="*/ 3263 w 5287"/>
                <a:gd name="T5" fmla="*/ 4151 h 5284"/>
                <a:gd name="T6" fmla="*/ 3619 w 5287"/>
                <a:gd name="T7" fmla="*/ 4111 h 5284"/>
                <a:gd name="T8" fmla="*/ 3959 w 5287"/>
                <a:gd name="T9" fmla="*/ 4013 h 5284"/>
                <a:gd name="T10" fmla="*/ 4277 w 5287"/>
                <a:gd name="T11" fmla="*/ 3859 h 5284"/>
                <a:gd name="T12" fmla="*/ 4565 w 5287"/>
                <a:gd name="T13" fmla="*/ 3649 h 5284"/>
                <a:gd name="T14" fmla="*/ 4787 w 5287"/>
                <a:gd name="T15" fmla="*/ 3427 h 5284"/>
                <a:gd name="T16" fmla="*/ 4999 w 5287"/>
                <a:gd name="T17" fmla="*/ 3131 h 5284"/>
                <a:gd name="T18" fmla="*/ 5153 w 5287"/>
                <a:gd name="T19" fmla="*/ 2809 h 5284"/>
                <a:gd name="T20" fmla="*/ 5249 w 5287"/>
                <a:gd name="T21" fmla="*/ 2471 h 5284"/>
                <a:gd name="T22" fmla="*/ 5265 w 5287"/>
                <a:gd name="T23" fmla="*/ 1777 h 5284"/>
                <a:gd name="T24" fmla="*/ 5169 w 5287"/>
                <a:gd name="T25" fmla="*/ 1387 h 5284"/>
                <a:gd name="T26" fmla="*/ 5025 w 5287"/>
                <a:gd name="T27" fmla="*/ 1063 h 5284"/>
                <a:gd name="T28" fmla="*/ 4821 w 5287"/>
                <a:gd name="T29" fmla="*/ 766 h 5284"/>
                <a:gd name="T30" fmla="*/ 4603 w 5287"/>
                <a:gd name="T31" fmla="*/ 536 h 5284"/>
                <a:gd name="T32" fmla="*/ 4319 w 5287"/>
                <a:gd name="T33" fmla="*/ 320 h 5284"/>
                <a:gd name="T34" fmla="*/ 4005 w 5287"/>
                <a:gd name="T35" fmla="*/ 156 h 5284"/>
                <a:gd name="T36" fmla="*/ 3669 w 5287"/>
                <a:gd name="T37" fmla="*/ 50 h 5284"/>
                <a:gd name="T38" fmla="*/ 3315 w 5287"/>
                <a:gd name="T39" fmla="*/ 2 h 5284"/>
                <a:gd name="T40" fmla="*/ 3005 w 5287"/>
                <a:gd name="T41" fmla="*/ 10 h 5284"/>
                <a:gd name="T42" fmla="*/ 2655 w 5287"/>
                <a:gd name="T43" fmla="*/ 74 h 5284"/>
                <a:gd name="T44" fmla="*/ 2322 w 5287"/>
                <a:gd name="T45" fmla="*/ 198 h 5284"/>
                <a:gd name="T46" fmla="*/ 2016 w 5287"/>
                <a:gd name="T47" fmla="*/ 376 h 5284"/>
                <a:gd name="T48" fmla="*/ 1742 w 5287"/>
                <a:gd name="T49" fmla="*/ 608 h 5284"/>
                <a:gd name="T50" fmla="*/ 1542 w 5287"/>
                <a:gd name="T51" fmla="*/ 838 h 5284"/>
                <a:gd name="T52" fmla="*/ 1264 w 5287"/>
                <a:gd name="T53" fmla="*/ 1351 h 5284"/>
                <a:gd name="T54" fmla="*/ 1136 w 5287"/>
                <a:gd name="T55" fmla="*/ 2009 h 5284"/>
                <a:gd name="T56" fmla="*/ 1220 w 5287"/>
                <a:gd name="T57" fmla="*/ 2669 h 5284"/>
                <a:gd name="T58" fmla="*/ 1520 w 5287"/>
                <a:gd name="T59" fmla="*/ 3281 h 5284"/>
                <a:gd name="T60" fmla="*/ 4477 w 5287"/>
                <a:gd name="T61" fmla="*/ 3343 h 5284"/>
                <a:gd name="T62" fmla="*/ 4055 w 5287"/>
                <a:gd name="T63" fmla="*/ 3657 h 5284"/>
                <a:gd name="T64" fmla="*/ 3477 w 5287"/>
                <a:gd name="T65" fmla="*/ 3847 h 5284"/>
                <a:gd name="T66" fmla="*/ 2945 w 5287"/>
                <a:gd name="T67" fmla="*/ 3847 h 5284"/>
                <a:gd name="T68" fmla="*/ 2366 w 5287"/>
                <a:gd name="T69" fmla="*/ 3657 h 5284"/>
                <a:gd name="T70" fmla="*/ 1942 w 5287"/>
                <a:gd name="T71" fmla="*/ 3343 h 5284"/>
                <a:gd name="T72" fmla="*/ 1706 w 5287"/>
                <a:gd name="T73" fmla="*/ 3051 h 5284"/>
                <a:gd name="T74" fmla="*/ 4713 w 5287"/>
                <a:gd name="T75" fmla="*/ 3051 h 5284"/>
                <a:gd name="T76" fmla="*/ 4511 w 5287"/>
                <a:gd name="T77" fmla="*/ 3307 h 5284"/>
                <a:gd name="T78" fmla="*/ 3453 w 5287"/>
                <a:gd name="T79" fmla="*/ 2765 h 5284"/>
                <a:gd name="T80" fmla="*/ 4197 w 5287"/>
                <a:gd name="T81" fmla="*/ 2765 h 5284"/>
                <a:gd name="T82" fmla="*/ 1942 w 5287"/>
                <a:gd name="T83" fmla="*/ 808 h 5284"/>
                <a:gd name="T84" fmla="*/ 2444 w 5287"/>
                <a:gd name="T85" fmla="*/ 454 h 5284"/>
                <a:gd name="T86" fmla="*/ 3033 w 5287"/>
                <a:gd name="T87" fmla="*/ 292 h 5284"/>
                <a:gd name="T88" fmla="*/ 3563 w 5287"/>
                <a:gd name="T89" fmla="*/ 318 h 5284"/>
                <a:gd name="T90" fmla="*/ 4131 w 5287"/>
                <a:gd name="T91" fmla="*/ 538 h 5284"/>
                <a:gd name="T92" fmla="*/ 4527 w 5287"/>
                <a:gd name="T93" fmla="*/ 860 h 5284"/>
                <a:gd name="T94" fmla="*/ 4799 w 5287"/>
                <a:gd name="T95" fmla="*/ 1245 h 5284"/>
                <a:gd name="T96" fmla="*/ 4957 w 5287"/>
                <a:gd name="T97" fmla="*/ 1677 h 5284"/>
                <a:gd name="T98" fmla="*/ 5001 w 5287"/>
                <a:gd name="T99" fmla="*/ 2129 h 5284"/>
                <a:gd name="T100" fmla="*/ 4929 w 5287"/>
                <a:gd name="T101" fmla="*/ 2579 h 5284"/>
                <a:gd name="T102" fmla="*/ 3737 w 5287"/>
                <a:gd name="T103" fmla="*/ 916 h 5284"/>
                <a:gd name="T104" fmla="*/ 1532 w 5287"/>
                <a:gd name="T105" fmla="*/ 2705 h 5284"/>
                <a:gd name="T106" fmla="*/ 1428 w 5287"/>
                <a:gd name="T107" fmla="*/ 2259 h 5284"/>
                <a:gd name="T108" fmla="*/ 1440 w 5287"/>
                <a:gd name="T109" fmla="*/ 1805 h 5284"/>
                <a:gd name="T110" fmla="*/ 1564 w 5287"/>
                <a:gd name="T111" fmla="*/ 1365 h 5284"/>
                <a:gd name="T112" fmla="*/ 1804 w 5287"/>
                <a:gd name="T113" fmla="*/ 964 h 5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87" h="5284">
                  <a:moveTo>
                    <a:pt x="202" y="5284"/>
                  </a:moveTo>
                  <a:lnTo>
                    <a:pt x="1846" y="3641"/>
                  </a:lnTo>
                  <a:lnTo>
                    <a:pt x="1846" y="3641"/>
                  </a:lnTo>
                  <a:lnTo>
                    <a:pt x="1918" y="3701"/>
                  </a:lnTo>
                  <a:lnTo>
                    <a:pt x="1992" y="3757"/>
                  </a:lnTo>
                  <a:lnTo>
                    <a:pt x="2068" y="3811"/>
                  </a:lnTo>
                  <a:lnTo>
                    <a:pt x="2148" y="3859"/>
                  </a:lnTo>
                  <a:lnTo>
                    <a:pt x="2228" y="3905"/>
                  </a:lnTo>
                  <a:lnTo>
                    <a:pt x="2310" y="3947"/>
                  </a:lnTo>
                  <a:lnTo>
                    <a:pt x="2394" y="3985"/>
                  </a:lnTo>
                  <a:lnTo>
                    <a:pt x="2480" y="4019"/>
                  </a:lnTo>
                  <a:lnTo>
                    <a:pt x="2566" y="4051"/>
                  </a:lnTo>
                  <a:lnTo>
                    <a:pt x="2657" y="4077"/>
                  </a:lnTo>
                  <a:lnTo>
                    <a:pt x="2745" y="4099"/>
                  </a:lnTo>
                  <a:lnTo>
                    <a:pt x="2837" y="4119"/>
                  </a:lnTo>
                  <a:lnTo>
                    <a:pt x="2929" y="4133"/>
                  </a:lnTo>
                  <a:lnTo>
                    <a:pt x="3021" y="4143"/>
                  </a:lnTo>
                  <a:lnTo>
                    <a:pt x="3115" y="4149"/>
                  </a:lnTo>
                  <a:lnTo>
                    <a:pt x="3211" y="4151"/>
                  </a:lnTo>
                  <a:lnTo>
                    <a:pt x="3211" y="4151"/>
                  </a:lnTo>
                  <a:lnTo>
                    <a:pt x="3263" y="4151"/>
                  </a:lnTo>
                  <a:lnTo>
                    <a:pt x="3315" y="4149"/>
                  </a:lnTo>
                  <a:lnTo>
                    <a:pt x="3365" y="4145"/>
                  </a:lnTo>
                  <a:lnTo>
                    <a:pt x="3417" y="4141"/>
                  </a:lnTo>
                  <a:lnTo>
                    <a:pt x="3467" y="4135"/>
                  </a:lnTo>
                  <a:lnTo>
                    <a:pt x="3519" y="4129"/>
                  </a:lnTo>
                  <a:lnTo>
                    <a:pt x="3569" y="4121"/>
                  </a:lnTo>
                  <a:lnTo>
                    <a:pt x="3619" y="4111"/>
                  </a:lnTo>
                  <a:lnTo>
                    <a:pt x="3669" y="4101"/>
                  </a:lnTo>
                  <a:lnTo>
                    <a:pt x="3717" y="4089"/>
                  </a:lnTo>
                  <a:lnTo>
                    <a:pt x="3767" y="4077"/>
                  </a:lnTo>
                  <a:lnTo>
                    <a:pt x="3815" y="4063"/>
                  </a:lnTo>
                  <a:lnTo>
                    <a:pt x="3863" y="4047"/>
                  </a:lnTo>
                  <a:lnTo>
                    <a:pt x="3911" y="4031"/>
                  </a:lnTo>
                  <a:lnTo>
                    <a:pt x="3959" y="4013"/>
                  </a:lnTo>
                  <a:lnTo>
                    <a:pt x="4005" y="3995"/>
                  </a:lnTo>
                  <a:lnTo>
                    <a:pt x="4053" y="3975"/>
                  </a:lnTo>
                  <a:lnTo>
                    <a:pt x="4099" y="3953"/>
                  </a:lnTo>
                  <a:lnTo>
                    <a:pt x="4143" y="3931"/>
                  </a:lnTo>
                  <a:lnTo>
                    <a:pt x="4189" y="3909"/>
                  </a:lnTo>
                  <a:lnTo>
                    <a:pt x="4233" y="3883"/>
                  </a:lnTo>
                  <a:lnTo>
                    <a:pt x="4277" y="3859"/>
                  </a:lnTo>
                  <a:lnTo>
                    <a:pt x="4319" y="3831"/>
                  </a:lnTo>
                  <a:lnTo>
                    <a:pt x="4363" y="3803"/>
                  </a:lnTo>
                  <a:lnTo>
                    <a:pt x="4405" y="3775"/>
                  </a:lnTo>
                  <a:lnTo>
                    <a:pt x="4445" y="3745"/>
                  </a:lnTo>
                  <a:lnTo>
                    <a:pt x="4487" y="3715"/>
                  </a:lnTo>
                  <a:lnTo>
                    <a:pt x="4527" y="3683"/>
                  </a:lnTo>
                  <a:lnTo>
                    <a:pt x="4565" y="3649"/>
                  </a:lnTo>
                  <a:lnTo>
                    <a:pt x="4603" y="3615"/>
                  </a:lnTo>
                  <a:lnTo>
                    <a:pt x="4641" y="3579"/>
                  </a:lnTo>
                  <a:lnTo>
                    <a:pt x="4679" y="3543"/>
                  </a:lnTo>
                  <a:lnTo>
                    <a:pt x="4679" y="3543"/>
                  </a:lnTo>
                  <a:lnTo>
                    <a:pt x="4717" y="3505"/>
                  </a:lnTo>
                  <a:lnTo>
                    <a:pt x="4753" y="3465"/>
                  </a:lnTo>
                  <a:lnTo>
                    <a:pt x="4787" y="3427"/>
                  </a:lnTo>
                  <a:lnTo>
                    <a:pt x="4821" y="3385"/>
                  </a:lnTo>
                  <a:lnTo>
                    <a:pt x="4853" y="3345"/>
                  </a:lnTo>
                  <a:lnTo>
                    <a:pt x="4885" y="3303"/>
                  </a:lnTo>
                  <a:lnTo>
                    <a:pt x="4915" y="3261"/>
                  </a:lnTo>
                  <a:lnTo>
                    <a:pt x="4945" y="3217"/>
                  </a:lnTo>
                  <a:lnTo>
                    <a:pt x="4973" y="3175"/>
                  </a:lnTo>
                  <a:lnTo>
                    <a:pt x="4999" y="3131"/>
                  </a:lnTo>
                  <a:lnTo>
                    <a:pt x="5025" y="3085"/>
                  </a:lnTo>
                  <a:lnTo>
                    <a:pt x="5049" y="3041"/>
                  </a:lnTo>
                  <a:lnTo>
                    <a:pt x="5073" y="2995"/>
                  </a:lnTo>
                  <a:lnTo>
                    <a:pt x="5095" y="2949"/>
                  </a:lnTo>
                  <a:lnTo>
                    <a:pt x="5115" y="2903"/>
                  </a:lnTo>
                  <a:lnTo>
                    <a:pt x="5135" y="2857"/>
                  </a:lnTo>
                  <a:lnTo>
                    <a:pt x="5153" y="2809"/>
                  </a:lnTo>
                  <a:lnTo>
                    <a:pt x="5169" y="2763"/>
                  </a:lnTo>
                  <a:lnTo>
                    <a:pt x="5185" y="2715"/>
                  </a:lnTo>
                  <a:lnTo>
                    <a:pt x="5201" y="2667"/>
                  </a:lnTo>
                  <a:lnTo>
                    <a:pt x="5215" y="2619"/>
                  </a:lnTo>
                  <a:lnTo>
                    <a:pt x="5227" y="2569"/>
                  </a:lnTo>
                  <a:lnTo>
                    <a:pt x="5239" y="2521"/>
                  </a:lnTo>
                  <a:lnTo>
                    <a:pt x="5249" y="2471"/>
                  </a:lnTo>
                  <a:lnTo>
                    <a:pt x="5265" y="2373"/>
                  </a:lnTo>
                  <a:lnTo>
                    <a:pt x="5277" y="2275"/>
                  </a:lnTo>
                  <a:lnTo>
                    <a:pt x="5283" y="2175"/>
                  </a:lnTo>
                  <a:lnTo>
                    <a:pt x="5287" y="2075"/>
                  </a:lnTo>
                  <a:lnTo>
                    <a:pt x="5283" y="1975"/>
                  </a:lnTo>
                  <a:lnTo>
                    <a:pt x="5277" y="1875"/>
                  </a:lnTo>
                  <a:lnTo>
                    <a:pt x="5265" y="1777"/>
                  </a:lnTo>
                  <a:lnTo>
                    <a:pt x="5249" y="1679"/>
                  </a:lnTo>
                  <a:lnTo>
                    <a:pt x="5239" y="1629"/>
                  </a:lnTo>
                  <a:lnTo>
                    <a:pt x="5227" y="1581"/>
                  </a:lnTo>
                  <a:lnTo>
                    <a:pt x="5215" y="1531"/>
                  </a:lnTo>
                  <a:lnTo>
                    <a:pt x="5201" y="1483"/>
                  </a:lnTo>
                  <a:lnTo>
                    <a:pt x="5185" y="1435"/>
                  </a:lnTo>
                  <a:lnTo>
                    <a:pt x="5169" y="1387"/>
                  </a:lnTo>
                  <a:lnTo>
                    <a:pt x="5153" y="1341"/>
                  </a:lnTo>
                  <a:lnTo>
                    <a:pt x="5135" y="1293"/>
                  </a:lnTo>
                  <a:lnTo>
                    <a:pt x="5115" y="1247"/>
                  </a:lnTo>
                  <a:lnTo>
                    <a:pt x="5095" y="1201"/>
                  </a:lnTo>
                  <a:lnTo>
                    <a:pt x="5073" y="1155"/>
                  </a:lnTo>
                  <a:lnTo>
                    <a:pt x="5049" y="1109"/>
                  </a:lnTo>
                  <a:lnTo>
                    <a:pt x="5025" y="1063"/>
                  </a:lnTo>
                  <a:lnTo>
                    <a:pt x="4999" y="1019"/>
                  </a:lnTo>
                  <a:lnTo>
                    <a:pt x="4973" y="976"/>
                  </a:lnTo>
                  <a:lnTo>
                    <a:pt x="4945" y="934"/>
                  </a:lnTo>
                  <a:lnTo>
                    <a:pt x="4915" y="890"/>
                  </a:lnTo>
                  <a:lnTo>
                    <a:pt x="4885" y="848"/>
                  </a:lnTo>
                  <a:lnTo>
                    <a:pt x="4853" y="806"/>
                  </a:lnTo>
                  <a:lnTo>
                    <a:pt x="4821" y="766"/>
                  </a:lnTo>
                  <a:lnTo>
                    <a:pt x="4787" y="724"/>
                  </a:lnTo>
                  <a:lnTo>
                    <a:pt x="4753" y="684"/>
                  </a:lnTo>
                  <a:lnTo>
                    <a:pt x="4717" y="646"/>
                  </a:lnTo>
                  <a:lnTo>
                    <a:pt x="4679" y="608"/>
                  </a:lnTo>
                  <a:lnTo>
                    <a:pt x="4679" y="608"/>
                  </a:lnTo>
                  <a:lnTo>
                    <a:pt x="4641" y="572"/>
                  </a:lnTo>
                  <a:lnTo>
                    <a:pt x="4603" y="536"/>
                  </a:lnTo>
                  <a:lnTo>
                    <a:pt x="4565" y="502"/>
                  </a:lnTo>
                  <a:lnTo>
                    <a:pt x="4527" y="468"/>
                  </a:lnTo>
                  <a:lnTo>
                    <a:pt x="4487" y="436"/>
                  </a:lnTo>
                  <a:lnTo>
                    <a:pt x="4445" y="406"/>
                  </a:lnTo>
                  <a:lnTo>
                    <a:pt x="4405" y="376"/>
                  </a:lnTo>
                  <a:lnTo>
                    <a:pt x="4363" y="348"/>
                  </a:lnTo>
                  <a:lnTo>
                    <a:pt x="4319" y="320"/>
                  </a:lnTo>
                  <a:lnTo>
                    <a:pt x="4277" y="292"/>
                  </a:lnTo>
                  <a:lnTo>
                    <a:pt x="4233" y="268"/>
                  </a:lnTo>
                  <a:lnTo>
                    <a:pt x="4189" y="242"/>
                  </a:lnTo>
                  <a:lnTo>
                    <a:pt x="4143" y="220"/>
                  </a:lnTo>
                  <a:lnTo>
                    <a:pt x="4099" y="198"/>
                  </a:lnTo>
                  <a:lnTo>
                    <a:pt x="4053" y="176"/>
                  </a:lnTo>
                  <a:lnTo>
                    <a:pt x="4005" y="156"/>
                  </a:lnTo>
                  <a:lnTo>
                    <a:pt x="3959" y="138"/>
                  </a:lnTo>
                  <a:lnTo>
                    <a:pt x="3911" y="120"/>
                  </a:lnTo>
                  <a:lnTo>
                    <a:pt x="3863" y="104"/>
                  </a:lnTo>
                  <a:lnTo>
                    <a:pt x="3815" y="88"/>
                  </a:lnTo>
                  <a:lnTo>
                    <a:pt x="3767" y="74"/>
                  </a:lnTo>
                  <a:lnTo>
                    <a:pt x="3717" y="62"/>
                  </a:lnTo>
                  <a:lnTo>
                    <a:pt x="3669" y="50"/>
                  </a:lnTo>
                  <a:lnTo>
                    <a:pt x="3619" y="40"/>
                  </a:lnTo>
                  <a:lnTo>
                    <a:pt x="3569" y="30"/>
                  </a:lnTo>
                  <a:lnTo>
                    <a:pt x="3519" y="22"/>
                  </a:lnTo>
                  <a:lnTo>
                    <a:pt x="3467" y="16"/>
                  </a:lnTo>
                  <a:lnTo>
                    <a:pt x="3417" y="10"/>
                  </a:lnTo>
                  <a:lnTo>
                    <a:pt x="3365" y="6"/>
                  </a:lnTo>
                  <a:lnTo>
                    <a:pt x="3315" y="2"/>
                  </a:lnTo>
                  <a:lnTo>
                    <a:pt x="3263" y="0"/>
                  </a:lnTo>
                  <a:lnTo>
                    <a:pt x="3211" y="0"/>
                  </a:lnTo>
                  <a:lnTo>
                    <a:pt x="3211" y="0"/>
                  </a:lnTo>
                  <a:lnTo>
                    <a:pt x="3159" y="0"/>
                  </a:lnTo>
                  <a:lnTo>
                    <a:pt x="3107" y="2"/>
                  </a:lnTo>
                  <a:lnTo>
                    <a:pt x="3055" y="6"/>
                  </a:lnTo>
                  <a:lnTo>
                    <a:pt x="3005" y="10"/>
                  </a:lnTo>
                  <a:lnTo>
                    <a:pt x="2953" y="16"/>
                  </a:lnTo>
                  <a:lnTo>
                    <a:pt x="2903" y="22"/>
                  </a:lnTo>
                  <a:lnTo>
                    <a:pt x="2853" y="30"/>
                  </a:lnTo>
                  <a:lnTo>
                    <a:pt x="2803" y="40"/>
                  </a:lnTo>
                  <a:lnTo>
                    <a:pt x="2753" y="50"/>
                  </a:lnTo>
                  <a:lnTo>
                    <a:pt x="2703" y="62"/>
                  </a:lnTo>
                  <a:lnTo>
                    <a:pt x="2655" y="74"/>
                  </a:lnTo>
                  <a:lnTo>
                    <a:pt x="2604" y="88"/>
                  </a:lnTo>
                  <a:lnTo>
                    <a:pt x="2556" y="104"/>
                  </a:lnTo>
                  <a:lnTo>
                    <a:pt x="2508" y="120"/>
                  </a:lnTo>
                  <a:lnTo>
                    <a:pt x="2462" y="138"/>
                  </a:lnTo>
                  <a:lnTo>
                    <a:pt x="2414" y="156"/>
                  </a:lnTo>
                  <a:lnTo>
                    <a:pt x="2368" y="176"/>
                  </a:lnTo>
                  <a:lnTo>
                    <a:pt x="2322" y="198"/>
                  </a:lnTo>
                  <a:lnTo>
                    <a:pt x="2276" y="220"/>
                  </a:lnTo>
                  <a:lnTo>
                    <a:pt x="2232" y="242"/>
                  </a:lnTo>
                  <a:lnTo>
                    <a:pt x="2188" y="268"/>
                  </a:lnTo>
                  <a:lnTo>
                    <a:pt x="2144" y="292"/>
                  </a:lnTo>
                  <a:lnTo>
                    <a:pt x="2100" y="320"/>
                  </a:lnTo>
                  <a:lnTo>
                    <a:pt x="2058" y="348"/>
                  </a:lnTo>
                  <a:lnTo>
                    <a:pt x="2016" y="376"/>
                  </a:lnTo>
                  <a:lnTo>
                    <a:pt x="1974" y="406"/>
                  </a:lnTo>
                  <a:lnTo>
                    <a:pt x="1934" y="436"/>
                  </a:lnTo>
                  <a:lnTo>
                    <a:pt x="1894" y="468"/>
                  </a:lnTo>
                  <a:lnTo>
                    <a:pt x="1854" y="502"/>
                  </a:lnTo>
                  <a:lnTo>
                    <a:pt x="1816" y="536"/>
                  </a:lnTo>
                  <a:lnTo>
                    <a:pt x="1778" y="572"/>
                  </a:lnTo>
                  <a:lnTo>
                    <a:pt x="1742" y="608"/>
                  </a:lnTo>
                  <a:lnTo>
                    <a:pt x="1742" y="608"/>
                  </a:lnTo>
                  <a:lnTo>
                    <a:pt x="1706" y="644"/>
                  </a:lnTo>
                  <a:lnTo>
                    <a:pt x="1670" y="682"/>
                  </a:lnTo>
                  <a:lnTo>
                    <a:pt x="1638" y="720"/>
                  </a:lnTo>
                  <a:lnTo>
                    <a:pt x="1604" y="758"/>
                  </a:lnTo>
                  <a:lnTo>
                    <a:pt x="1574" y="798"/>
                  </a:lnTo>
                  <a:lnTo>
                    <a:pt x="1542" y="838"/>
                  </a:lnTo>
                  <a:lnTo>
                    <a:pt x="1514" y="878"/>
                  </a:lnTo>
                  <a:lnTo>
                    <a:pt x="1486" y="918"/>
                  </a:lnTo>
                  <a:lnTo>
                    <a:pt x="1432" y="1001"/>
                  </a:lnTo>
                  <a:lnTo>
                    <a:pt x="1384" y="1087"/>
                  </a:lnTo>
                  <a:lnTo>
                    <a:pt x="1338" y="1173"/>
                  </a:lnTo>
                  <a:lnTo>
                    <a:pt x="1298" y="1261"/>
                  </a:lnTo>
                  <a:lnTo>
                    <a:pt x="1264" y="1351"/>
                  </a:lnTo>
                  <a:lnTo>
                    <a:pt x="1232" y="1443"/>
                  </a:lnTo>
                  <a:lnTo>
                    <a:pt x="1204" y="1535"/>
                  </a:lnTo>
                  <a:lnTo>
                    <a:pt x="1182" y="1629"/>
                  </a:lnTo>
                  <a:lnTo>
                    <a:pt x="1164" y="1723"/>
                  </a:lnTo>
                  <a:lnTo>
                    <a:pt x="1150" y="1817"/>
                  </a:lnTo>
                  <a:lnTo>
                    <a:pt x="1140" y="1913"/>
                  </a:lnTo>
                  <a:lnTo>
                    <a:pt x="1136" y="2009"/>
                  </a:lnTo>
                  <a:lnTo>
                    <a:pt x="1134" y="2103"/>
                  </a:lnTo>
                  <a:lnTo>
                    <a:pt x="1138" y="2199"/>
                  </a:lnTo>
                  <a:lnTo>
                    <a:pt x="1146" y="2295"/>
                  </a:lnTo>
                  <a:lnTo>
                    <a:pt x="1158" y="2389"/>
                  </a:lnTo>
                  <a:lnTo>
                    <a:pt x="1174" y="2483"/>
                  </a:lnTo>
                  <a:lnTo>
                    <a:pt x="1196" y="2577"/>
                  </a:lnTo>
                  <a:lnTo>
                    <a:pt x="1220" y="2669"/>
                  </a:lnTo>
                  <a:lnTo>
                    <a:pt x="1250" y="2761"/>
                  </a:lnTo>
                  <a:lnTo>
                    <a:pt x="1284" y="2853"/>
                  </a:lnTo>
                  <a:lnTo>
                    <a:pt x="1322" y="2941"/>
                  </a:lnTo>
                  <a:lnTo>
                    <a:pt x="1366" y="3029"/>
                  </a:lnTo>
                  <a:lnTo>
                    <a:pt x="1412" y="3115"/>
                  </a:lnTo>
                  <a:lnTo>
                    <a:pt x="1464" y="3199"/>
                  </a:lnTo>
                  <a:lnTo>
                    <a:pt x="1520" y="3281"/>
                  </a:lnTo>
                  <a:lnTo>
                    <a:pt x="1550" y="3321"/>
                  </a:lnTo>
                  <a:lnTo>
                    <a:pt x="1580" y="3361"/>
                  </a:lnTo>
                  <a:lnTo>
                    <a:pt x="1612" y="3401"/>
                  </a:lnTo>
                  <a:lnTo>
                    <a:pt x="1644" y="3439"/>
                  </a:lnTo>
                  <a:lnTo>
                    <a:pt x="0" y="5082"/>
                  </a:lnTo>
                  <a:lnTo>
                    <a:pt x="202" y="5284"/>
                  </a:lnTo>
                  <a:close/>
                  <a:moveTo>
                    <a:pt x="4477" y="3343"/>
                  </a:moveTo>
                  <a:lnTo>
                    <a:pt x="4477" y="3343"/>
                  </a:lnTo>
                  <a:lnTo>
                    <a:pt x="4413" y="3403"/>
                  </a:lnTo>
                  <a:lnTo>
                    <a:pt x="4345" y="3461"/>
                  </a:lnTo>
                  <a:lnTo>
                    <a:pt x="4277" y="3517"/>
                  </a:lnTo>
                  <a:lnTo>
                    <a:pt x="4205" y="3567"/>
                  </a:lnTo>
                  <a:lnTo>
                    <a:pt x="4131" y="3613"/>
                  </a:lnTo>
                  <a:lnTo>
                    <a:pt x="4055" y="3657"/>
                  </a:lnTo>
                  <a:lnTo>
                    <a:pt x="3977" y="3697"/>
                  </a:lnTo>
                  <a:lnTo>
                    <a:pt x="3897" y="3731"/>
                  </a:lnTo>
                  <a:lnTo>
                    <a:pt x="3815" y="3763"/>
                  </a:lnTo>
                  <a:lnTo>
                    <a:pt x="3733" y="3791"/>
                  </a:lnTo>
                  <a:lnTo>
                    <a:pt x="3649" y="3813"/>
                  </a:lnTo>
                  <a:lnTo>
                    <a:pt x="3563" y="3833"/>
                  </a:lnTo>
                  <a:lnTo>
                    <a:pt x="3477" y="3847"/>
                  </a:lnTo>
                  <a:lnTo>
                    <a:pt x="3389" y="3859"/>
                  </a:lnTo>
                  <a:lnTo>
                    <a:pt x="3301" y="3865"/>
                  </a:lnTo>
                  <a:lnTo>
                    <a:pt x="3211" y="3867"/>
                  </a:lnTo>
                  <a:lnTo>
                    <a:pt x="3211" y="3867"/>
                  </a:lnTo>
                  <a:lnTo>
                    <a:pt x="3121" y="3865"/>
                  </a:lnTo>
                  <a:lnTo>
                    <a:pt x="3033" y="3859"/>
                  </a:lnTo>
                  <a:lnTo>
                    <a:pt x="2945" y="3847"/>
                  </a:lnTo>
                  <a:lnTo>
                    <a:pt x="2859" y="3833"/>
                  </a:lnTo>
                  <a:lnTo>
                    <a:pt x="2773" y="3813"/>
                  </a:lnTo>
                  <a:lnTo>
                    <a:pt x="2689" y="3791"/>
                  </a:lnTo>
                  <a:lnTo>
                    <a:pt x="2604" y="3763"/>
                  </a:lnTo>
                  <a:lnTo>
                    <a:pt x="2524" y="3731"/>
                  </a:lnTo>
                  <a:lnTo>
                    <a:pt x="2444" y="3697"/>
                  </a:lnTo>
                  <a:lnTo>
                    <a:pt x="2366" y="3657"/>
                  </a:lnTo>
                  <a:lnTo>
                    <a:pt x="2290" y="3613"/>
                  </a:lnTo>
                  <a:lnTo>
                    <a:pt x="2216" y="3567"/>
                  </a:lnTo>
                  <a:lnTo>
                    <a:pt x="2144" y="3517"/>
                  </a:lnTo>
                  <a:lnTo>
                    <a:pt x="2074" y="3461"/>
                  </a:lnTo>
                  <a:lnTo>
                    <a:pt x="2008" y="3403"/>
                  </a:lnTo>
                  <a:lnTo>
                    <a:pt x="1942" y="3343"/>
                  </a:lnTo>
                  <a:lnTo>
                    <a:pt x="1942" y="3343"/>
                  </a:lnTo>
                  <a:lnTo>
                    <a:pt x="1910" y="3307"/>
                  </a:lnTo>
                  <a:lnTo>
                    <a:pt x="1876" y="3273"/>
                  </a:lnTo>
                  <a:lnTo>
                    <a:pt x="1846" y="3237"/>
                  </a:lnTo>
                  <a:lnTo>
                    <a:pt x="1816" y="3201"/>
                  </a:lnTo>
                  <a:lnTo>
                    <a:pt x="1788" y="3165"/>
                  </a:lnTo>
                  <a:lnTo>
                    <a:pt x="1760" y="3127"/>
                  </a:lnTo>
                  <a:lnTo>
                    <a:pt x="1706" y="3051"/>
                  </a:lnTo>
                  <a:lnTo>
                    <a:pt x="1962" y="3051"/>
                  </a:lnTo>
                  <a:lnTo>
                    <a:pt x="2707" y="3051"/>
                  </a:lnTo>
                  <a:lnTo>
                    <a:pt x="2993" y="3051"/>
                  </a:lnTo>
                  <a:lnTo>
                    <a:pt x="3453" y="3051"/>
                  </a:lnTo>
                  <a:lnTo>
                    <a:pt x="3737" y="3051"/>
                  </a:lnTo>
                  <a:lnTo>
                    <a:pt x="4483" y="3051"/>
                  </a:lnTo>
                  <a:lnTo>
                    <a:pt x="4713" y="3051"/>
                  </a:lnTo>
                  <a:lnTo>
                    <a:pt x="4713" y="3051"/>
                  </a:lnTo>
                  <a:lnTo>
                    <a:pt x="4661" y="3127"/>
                  </a:lnTo>
                  <a:lnTo>
                    <a:pt x="4633" y="3165"/>
                  </a:lnTo>
                  <a:lnTo>
                    <a:pt x="4605" y="3201"/>
                  </a:lnTo>
                  <a:lnTo>
                    <a:pt x="4575" y="3237"/>
                  </a:lnTo>
                  <a:lnTo>
                    <a:pt x="4543" y="3273"/>
                  </a:lnTo>
                  <a:lnTo>
                    <a:pt x="4511" y="3307"/>
                  </a:lnTo>
                  <a:lnTo>
                    <a:pt x="4477" y="3343"/>
                  </a:lnTo>
                  <a:lnTo>
                    <a:pt x="4477" y="3343"/>
                  </a:lnTo>
                  <a:close/>
                  <a:moveTo>
                    <a:pt x="2993" y="1481"/>
                  </a:moveTo>
                  <a:lnTo>
                    <a:pt x="2993" y="1201"/>
                  </a:lnTo>
                  <a:lnTo>
                    <a:pt x="3453" y="1201"/>
                  </a:lnTo>
                  <a:lnTo>
                    <a:pt x="3453" y="1867"/>
                  </a:lnTo>
                  <a:lnTo>
                    <a:pt x="3453" y="2765"/>
                  </a:lnTo>
                  <a:lnTo>
                    <a:pt x="2993" y="2765"/>
                  </a:lnTo>
                  <a:lnTo>
                    <a:pt x="2993" y="1481"/>
                  </a:lnTo>
                  <a:close/>
                  <a:moveTo>
                    <a:pt x="4197" y="2765"/>
                  </a:moveTo>
                  <a:lnTo>
                    <a:pt x="3737" y="2765"/>
                  </a:lnTo>
                  <a:lnTo>
                    <a:pt x="3737" y="2151"/>
                  </a:lnTo>
                  <a:lnTo>
                    <a:pt x="4197" y="2151"/>
                  </a:lnTo>
                  <a:lnTo>
                    <a:pt x="4197" y="2765"/>
                  </a:lnTo>
                  <a:close/>
                  <a:moveTo>
                    <a:pt x="2707" y="2765"/>
                  </a:moveTo>
                  <a:lnTo>
                    <a:pt x="2246" y="2765"/>
                  </a:lnTo>
                  <a:lnTo>
                    <a:pt x="2246" y="1765"/>
                  </a:lnTo>
                  <a:lnTo>
                    <a:pt x="2707" y="1765"/>
                  </a:lnTo>
                  <a:lnTo>
                    <a:pt x="2707" y="2765"/>
                  </a:lnTo>
                  <a:close/>
                  <a:moveTo>
                    <a:pt x="1942" y="808"/>
                  </a:moveTo>
                  <a:lnTo>
                    <a:pt x="1942" y="808"/>
                  </a:lnTo>
                  <a:lnTo>
                    <a:pt x="2008" y="748"/>
                  </a:lnTo>
                  <a:lnTo>
                    <a:pt x="2074" y="690"/>
                  </a:lnTo>
                  <a:lnTo>
                    <a:pt x="2144" y="634"/>
                  </a:lnTo>
                  <a:lnTo>
                    <a:pt x="2216" y="584"/>
                  </a:lnTo>
                  <a:lnTo>
                    <a:pt x="2290" y="538"/>
                  </a:lnTo>
                  <a:lnTo>
                    <a:pt x="2366" y="494"/>
                  </a:lnTo>
                  <a:lnTo>
                    <a:pt x="2444" y="454"/>
                  </a:lnTo>
                  <a:lnTo>
                    <a:pt x="2524" y="420"/>
                  </a:lnTo>
                  <a:lnTo>
                    <a:pt x="2604" y="388"/>
                  </a:lnTo>
                  <a:lnTo>
                    <a:pt x="2689" y="360"/>
                  </a:lnTo>
                  <a:lnTo>
                    <a:pt x="2773" y="338"/>
                  </a:lnTo>
                  <a:lnTo>
                    <a:pt x="2859" y="318"/>
                  </a:lnTo>
                  <a:lnTo>
                    <a:pt x="2945" y="304"/>
                  </a:lnTo>
                  <a:lnTo>
                    <a:pt x="3033" y="292"/>
                  </a:lnTo>
                  <a:lnTo>
                    <a:pt x="3121" y="286"/>
                  </a:lnTo>
                  <a:lnTo>
                    <a:pt x="3211" y="284"/>
                  </a:lnTo>
                  <a:lnTo>
                    <a:pt x="3211" y="284"/>
                  </a:lnTo>
                  <a:lnTo>
                    <a:pt x="3301" y="286"/>
                  </a:lnTo>
                  <a:lnTo>
                    <a:pt x="3389" y="292"/>
                  </a:lnTo>
                  <a:lnTo>
                    <a:pt x="3477" y="304"/>
                  </a:lnTo>
                  <a:lnTo>
                    <a:pt x="3563" y="318"/>
                  </a:lnTo>
                  <a:lnTo>
                    <a:pt x="3649" y="338"/>
                  </a:lnTo>
                  <a:lnTo>
                    <a:pt x="3733" y="360"/>
                  </a:lnTo>
                  <a:lnTo>
                    <a:pt x="3815" y="388"/>
                  </a:lnTo>
                  <a:lnTo>
                    <a:pt x="3897" y="420"/>
                  </a:lnTo>
                  <a:lnTo>
                    <a:pt x="3977" y="454"/>
                  </a:lnTo>
                  <a:lnTo>
                    <a:pt x="4055" y="494"/>
                  </a:lnTo>
                  <a:lnTo>
                    <a:pt x="4131" y="538"/>
                  </a:lnTo>
                  <a:lnTo>
                    <a:pt x="4205" y="584"/>
                  </a:lnTo>
                  <a:lnTo>
                    <a:pt x="4277" y="634"/>
                  </a:lnTo>
                  <a:lnTo>
                    <a:pt x="4345" y="690"/>
                  </a:lnTo>
                  <a:lnTo>
                    <a:pt x="4413" y="748"/>
                  </a:lnTo>
                  <a:lnTo>
                    <a:pt x="4477" y="808"/>
                  </a:lnTo>
                  <a:lnTo>
                    <a:pt x="4477" y="808"/>
                  </a:lnTo>
                  <a:lnTo>
                    <a:pt x="4527" y="860"/>
                  </a:lnTo>
                  <a:lnTo>
                    <a:pt x="4573" y="910"/>
                  </a:lnTo>
                  <a:lnTo>
                    <a:pt x="4615" y="964"/>
                  </a:lnTo>
                  <a:lnTo>
                    <a:pt x="4657" y="1017"/>
                  </a:lnTo>
                  <a:lnTo>
                    <a:pt x="4697" y="1073"/>
                  </a:lnTo>
                  <a:lnTo>
                    <a:pt x="4733" y="1129"/>
                  </a:lnTo>
                  <a:lnTo>
                    <a:pt x="4767" y="1187"/>
                  </a:lnTo>
                  <a:lnTo>
                    <a:pt x="4799" y="1245"/>
                  </a:lnTo>
                  <a:lnTo>
                    <a:pt x="4829" y="1305"/>
                  </a:lnTo>
                  <a:lnTo>
                    <a:pt x="4855" y="1365"/>
                  </a:lnTo>
                  <a:lnTo>
                    <a:pt x="4881" y="1427"/>
                  </a:lnTo>
                  <a:lnTo>
                    <a:pt x="4903" y="1489"/>
                  </a:lnTo>
                  <a:lnTo>
                    <a:pt x="4923" y="1551"/>
                  </a:lnTo>
                  <a:lnTo>
                    <a:pt x="4941" y="1613"/>
                  </a:lnTo>
                  <a:lnTo>
                    <a:pt x="4957" y="1677"/>
                  </a:lnTo>
                  <a:lnTo>
                    <a:pt x="4971" y="1741"/>
                  </a:lnTo>
                  <a:lnTo>
                    <a:pt x="4981" y="1805"/>
                  </a:lnTo>
                  <a:lnTo>
                    <a:pt x="4989" y="1869"/>
                  </a:lnTo>
                  <a:lnTo>
                    <a:pt x="4995" y="1935"/>
                  </a:lnTo>
                  <a:lnTo>
                    <a:pt x="4999" y="1999"/>
                  </a:lnTo>
                  <a:lnTo>
                    <a:pt x="5001" y="2065"/>
                  </a:lnTo>
                  <a:lnTo>
                    <a:pt x="5001" y="2129"/>
                  </a:lnTo>
                  <a:lnTo>
                    <a:pt x="4997" y="2195"/>
                  </a:lnTo>
                  <a:lnTo>
                    <a:pt x="4991" y="2259"/>
                  </a:lnTo>
                  <a:lnTo>
                    <a:pt x="4983" y="2325"/>
                  </a:lnTo>
                  <a:lnTo>
                    <a:pt x="4973" y="2389"/>
                  </a:lnTo>
                  <a:lnTo>
                    <a:pt x="4961" y="2453"/>
                  </a:lnTo>
                  <a:lnTo>
                    <a:pt x="4947" y="2517"/>
                  </a:lnTo>
                  <a:lnTo>
                    <a:pt x="4929" y="2579"/>
                  </a:lnTo>
                  <a:lnTo>
                    <a:pt x="4909" y="2643"/>
                  </a:lnTo>
                  <a:lnTo>
                    <a:pt x="4887" y="2705"/>
                  </a:lnTo>
                  <a:lnTo>
                    <a:pt x="4863" y="2765"/>
                  </a:lnTo>
                  <a:lnTo>
                    <a:pt x="4483" y="2765"/>
                  </a:lnTo>
                  <a:lnTo>
                    <a:pt x="4483" y="1867"/>
                  </a:lnTo>
                  <a:lnTo>
                    <a:pt x="3737" y="1867"/>
                  </a:lnTo>
                  <a:lnTo>
                    <a:pt x="3737" y="916"/>
                  </a:lnTo>
                  <a:lnTo>
                    <a:pt x="2707" y="916"/>
                  </a:lnTo>
                  <a:lnTo>
                    <a:pt x="2707" y="1481"/>
                  </a:lnTo>
                  <a:lnTo>
                    <a:pt x="1962" y="1481"/>
                  </a:lnTo>
                  <a:lnTo>
                    <a:pt x="1962" y="2765"/>
                  </a:lnTo>
                  <a:lnTo>
                    <a:pt x="1558" y="2765"/>
                  </a:lnTo>
                  <a:lnTo>
                    <a:pt x="1558" y="2765"/>
                  </a:lnTo>
                  <a:lnTo>
                    <a:pt x="1532" y="2705"/>
                  </a:lnTo>
                  <a:lnTo>
                    <a:pt x="1510" y="2643"/>
                  </a:lnTo>
                  <a:lnTo>
                    <a:pt x="1492" y="2579"/>
                  </a:lnTo>
                  <a:lnTo>
                    <a:pt x="1474" y="2517"/>
                  </a:lnTo>
                  <a:lnTo>
                    <a:pt x="1460" y="2453"/>
                  </a:lnTo>
                  <a:lnTo>
                    <a:pt x="1446" y="2389"/>
                  </a:lnTo>
                  <a:lnTo>
                    <a:pt x="1436" y="2325"/>
                  </a:lnTo>
                  <a:lnTo>
                    <a:pt x="1428" y="2259"/>
                  </a:lnTo>
                  <a:lnTo>
                    <a:pt x="1424" y="2195"/>
                  </a:lnTo>
                  <a:lnTo>
                    <a:pt x="1420" y="2129"/>
                  </a:lnTo>
                  <a:lnTo>
                    <a:pt x="1420" y="2065"/>
                  </a:lnTo>
                  <a:lnTo>
                    <a:pt x="1420" y="1999"/>
                  </a:lnTo>
                  <a:lnTo>
                    <a:pt x="1424" y="1935"/>
                  </a:lnTo>
                  <a:lnTo>
                    <a:pt x="1430" y="1869"/>
                  </a:lnTo>
                  <a:lnTo>
                    <a:pt x="1440" y="1805"/>
                  </a:lnTo>
                  <a:lnTo>
                    <a:pt x="1450" y="1741"/>
                  </a:lnTo>
                  <a:lnTo>
                    <a:pt x="1464" y="1677"/>
                  </a:lnTo>
                  <a:lnTo>
                    <a:pt x="1478" y="1613"/>
                  </a:lnTo>
                  <a:lnTo>
                    <a:pt x="1496" y="1551"/>
                  </a:lnTo>
                  <a:lnTo>
                    <a:pt x="1516" y="1489"/>
                  </a:lnTo>
                  <a:lnTo>
                    <a:pt x="1540" y="1427"/>
                  </a:lnTo>
                  <a:lnTo>
                    <a:pt x="1564" y="1365"/>
                  </a:lnTo>
                  <a:lnTo>
                    <a:pt x="1592" y="1305"/>
                  </a:lnTo>
                  <a:lnTo>
                    <a:pt x="1622" y="1245"/>
                  </a:lnTo>
                  <a:lnTo>
                    <a:pt x="1654" y="1187"/>
                  </a:lnTo>
                  <a:lnTo>
                    <a:pt x="1688" y="1129"/>
                  </a:lnTo>
                  <a:lnTo>
                    <a:pt x="1724" y="1073"/>
                  </a:lnTo>
                  <a:lnTo>
                    <a:pt x="1764" y="1017"/>
                  </a:lnTo>
                  <a:lnTo>
                    <a:pt x="1804" y="964"/>
                  </a:lnTo>
                  <a:lnTo>
                    <a:pt x="1848" y="910"/>
                  </a:lnTo>
                  <a:lnTo>
                    <a:pt x="1894" y="860"/>
                  </a:lnTo>
                  <a:lnTo>
                    <a:pt x="1942" y="808"/>
                  </a:lnTo>
                  <a:lnTo>
                    <a:pt x="1942" y="808"/>
                  </a:lnTo>
                  <a:close/>
                </a:path>
              </a:pathLst>
            </a:custGeom>
            <a:solidFill>
              <a:srgbClr val="104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6" rIns="78191" bIns="39096" numCol="1" anchor="t" anchorCtr="0" compatLnSpc="1">
              <a:prstTxWarp prst="textNoShape">
                <a:avLst/>
              </a:prstTxWarp>
            </a:bodyPr>
            <a:lstStyle/>
            <a:p>
              <a:endParaRPr lang="en-US" sz="800">
                <a:solidFill>
                  <a:srgbClr val="104D8C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CE37B24-744A-B5D9-4C9B-1F6ADE481DB8}"/>
              </a:ext>
            </a:extLst>
          </p:cNvPr>
          <p:cNvSpPr txBox="1"/>
          <p:nvPr/>
        </p:nvSpPr>
        <p:spPr>
          <a:xfrm>
            <a:off x="226140" y="6024993"/>
            <a:ext cx="3031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Πηγή: Στοιχεία ΟΠΣΚΕ 20/02/2026</a:t>
            </a:r>
          </a:p>
        </p:txBody>
      </p:sp>
    </p:spTree>
    <p:extLst>
      <p:ext uri="{BB962C8B-B14F-4D97-AF65-F5344CB8AC3E}">
        <p14:creationId xmlns:p14="http://schemas.microsoft.com/office/powerpoint/2010/main" val="14204352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EE55-5D6C-3BEF-EBB0-18C6FD37F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9892A4BB-5362-E952-1AF3-1F3E0428580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92A4BB-5362-E952-1AF3-1F3E042858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D882AC49-F4CD-6EFB-E858-9B18912E49E4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Επισκόπηση επιχειρηματικότητας πλήθος εντάξεων και υποβολών</a:t>
            </a:r>
          </a:p>
        </p:txBody>
      </p:sp>
      <p:pic>
        <p:nvPicPr>
          <p:cNvPr id="2" name="Εικόνα 4">
            <a:extLst>
              <a:ext uri="{FF2B5EF4-FFF2-40B4-BE49-F238E27FC236}">
                <a16:creationId xmlns:a16="http://schemas.microsoft.com/office/drawing/2014/main" id="{8673926E-3435-45BB-9127-043C3A38F9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935368-7CB9-8F7F-B978-4F0F7F0B7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021407"/>
              </p:ext>
            </p:extLst>
          </p:nvPr>
        </p:nvGraphicFramePr>
        <p:xfrm>
          <a:off x="234613" y="1057830"/>
          <a:ext cx="11719119" cy="422537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16803">
                  <a:extLst>
                    <a:ext uri="{9D8B030D-6E8A-4147-A177-3AD203B41FA5}">
                      <a16:colId xmlns:a16="http://schemas.microsoft.com/office/drawing/2014/main" val="1788043349"/>
                    </a:ext>
                  </a:extLst>
                </a:gridCol>
                <a:gridCol w="1288612">
                  <a:extLst>
                    <a:ext uri="{9D8B030D-6E8A-4147-A177-3AD203B41FA5}">
                      <a16:colId xmlns:a16="http://schemas.microsoft.com/office/drawing/2014/main" val="4029145043"/>
                    </a:ext>
                  </a:extLst>
                </a:gridCol>
                <a:gridCol w="1275693">
                  <a:extLst>
                    <a:ext uri="{9D8B030D-6E8A-4147-A177-3AD203B41FA5}">
                      <a16:colId xmlns:a16="http://schemas.microsoft.com/office/drawing/2014/main" val="444178343"/>
                    </a:ext>
                  </a:extLst>
                </a:gridCol>
                <a:gridCol w="1277081">
                  <a:extLst>
                    <a:ext uri="{9D8B030D-6E8A-4147-A177-3AD203B41FA5}">
                      <a16:colId xmlns:a16="http://schemas.microsoft.com/office/drawing/2014/main" val="2905106588"/>
                    </a:ext>
                  </a:extLst>
                </a:gridCol>
                <a:gridCol w="1623318">
                  <a:extLst>
                    <a:ext uri="{9D8B030D-6E8A-4147-A177-3AD203B41FA5}">
                      <a16:colId xmlns:a16="http://schemas.microsoft.com/office/drawing/2014/main" val="3697840514"/>
                    </a:ext>
                  </a:extLst>
                </a:gridCol>
                <a:gridCol w="1170027">
                  <a:extLst>
                    <a:ext uri="{9D8B030D-6E8A-4147-A177-3AD203B41FA5}">
                      <a16:colId xmlns:a16="http://schemas.microsoft.com/office/drawing/2014/main" val="213215862"/>
                    </a:ext>
                  </a:extLst>
                </a:gridCol>
                <a:gridCol w="1289195">
                  <a:extLst>
                    <a:ext uri="{9D8B030D-6E8A-4147-A177-3AD203B41FA5}">
                      <a16:colId xmlns:a16="http://schemas.microsoft.com/office/drawing/2014/main" val="3133444032"/>
                    </a:ext>
                  </a:extLst>
                </a:gridCol>
                <a:gridCol w="1289195">
                  <a:extLst>
                    <a:ext uri="{9D8B030D-6E8A-4147-A177-3AD203B41FA5}">
                      <a16:colId xmlns:a16="http://schemas.microsoft.com/office/drawing/2014/main" val="1890493214"/>
                    </a:ext>
                  </a:extLst>
                </a:gridCol>
                <a:gridCol w="1289195">
                  <a:extLst>
                    <a:ext uri="{9D8B030D-6E8A-4147-A177-3AD203B41FA5}">
                      <a16:colId xmlns:a16="http://schemas.microsoft.com/office/drawing/2014/main" val="2488031416"/>
                    </a:ext>
                  </a:extLst>
                </a:gridCol>
              </a:tblGrid>
              <a:tr h="17744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Μέγεθος επιχειρήσεων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Συνολικό πλήθος υποβληθεισών αιτήσεων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Συνολική Αιτούμενη Δημόσια Χρηματοδότηση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Πλήθος υποβληθεισών αιτήσεων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RIS3</a:t>
                      </a:r>
                      <a:endParaRPr lang="el-GR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Συνολική Αιτούμενη Δημόσια Χρηματοδότηση Προτάσεων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Πλήθος Ενταγμένων Πράξεων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RIS3</a:t>
                      </a:r>
                      <a:endParaRPr lang="el-GR" sz="1400" b="1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Ενταγμένη Επιχορήγηση</a:t>
                      </a:r>
                      <a:r>
                        <a:rPr lang="en-US" sz="1400" b="1" u="none" strike="noStrike" dirty="0">
                          <a:effectLst/>
                        </a:rPr>
                        <a:t> </a:t>
                      </a: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Πράξεων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RIS3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400" b="1" u="none" strike="noStrike" dirty="0">
                          <a:effectLst/>
                        </a:rPr>
                        <a:t>(Δημόσια Δαπάνη)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Ενταγμένος Συνολικός Επιλέξιμος Π/Υ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Πράξεων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RIS3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Αύξηση Απασχόλησης Ενταγμένων (ΕΜΕ)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Πράξεων σε </a:t>
                      </a:r>
                      <a:r>
                        <a:rPr lang="el-GR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Τομείς </a:t>
                      </a:r>
                      <a:r>
                        <a:rPr lang="en-US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RIS3</a:t>
                      </a:r>
                      <a:endParaRPr lang="el-GR" sz="1400" b="1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487990"/>
                  </a:ext>
                </a:extLst>
              </a:tr>
              <a:tr h="68219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</a:rPr>
                        <a:t>Σύνολο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1.866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896.545.025,68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1.116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619.166.887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374.959.704,10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630.176.829,64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157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435319"/>
                  </a:ext>
                </a:extLst>
              </a:tr>
              <a:tr h="7075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ΜμΕ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1.852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693.155.776,49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1.102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415.777.638,14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606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247.767.370,07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63.827.142,39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583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414092"/>
                  </a:ext>
                </a:extLst>
              </a:tr>
              <a:tr h="106126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u="none" strike="noStrike" dirty="0">
                          <a:effectLst/>
                        </a:rPr>
                        <a:t>Μεγάλες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203.389.249,19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203.389.249,19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27.192.334,03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266.349.687,25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574</a:t>
                      </a:r>
                      <a:endParaRPr lang="el-GR" sz="1400" b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1231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C126598-3896-4018-E2FD-42D6D88DB417}"/>
              </a:ext>
            </a:extLst>
          </p:cNvPr>
          <p:cNvSpPr txBox="1"/>
          <p:nvPr/>
        </p:nvSpPr>
        <p:spPr>
          <a:xfrm>
            <a:off x="226140" y="6024993"/>
            <a:ext cx="3031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Πηγή: Στοιχεία ΟΠΣΚΕ 20/02/2026</a:t>
            </a:r>
          </a:p>
        </p:txBody>
      </p:sp>
    </p:spTree>
    <p:extLst>
      <p:ext uri="{BB962C8B-B14F-4D97-AF65-F5344CB8AC3E}">
        <p14:creationId xmlns:p14="http://schemas.microsoft.com/office/powerpoint/2010/main" val="2193731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F8E40-A551-84C0-FA91-C21892569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A1CB200-C797-56FA-6505-57C0022833B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50" imgH="350" progId="TCLayout.ActiveDocument.1">
                  <p:embed/>
                </p:oleObj>
              </mc:Choice>
              <mc:Fallback>
                <p:oleObj name="think-cell Slide" r:id="rId4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A1CB200-C797-56FA-6505-57C0022833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object 17">
            <a:extLst>
              <a:ext uri="{FF2B5EF4-FFF2-40B4-BE49-F238E27FC236}">
                <a16:creationId xmlns:a16="http://schemas.microsoft.com/office/drawing/2014/main" id="{FCE76B98-25BE-BE45-47DE-38B065DE639C}"/>
              </a:ext>
            </a:extLst>
          </p:cNvPr>
          <p:cNvGrpSpPr/>
          <p:nvPr/>
        </p:nvGrpSpPr>
        <p:grpSpPr>
          <a:xfrm>
            <a:off x="0" y="6259067"/>
            <a:ext cx="3571240" cy="599440"/>
            <a:chOff x="0" y="6259067"/>
            <a:chExt cx="3571240" cy="599440"/>
          </a:xfrm>
        </p:grpSpPr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A7C490D2-474F-58E3-D4B5-61760277F2F0}"/>
                </a:ext>
              </a:extLst>
            </p:cNvPr>
            <p:cNvSpPr/>
            <p:nvPr/>
          </p:nvSpPr>
          <p:spPr>
            <a:xfrm>
              <a:off x="0" y="6259067"/>
              <a:ext cx="3571240" cy="599440"/>
            </a:xfrm>
            <a:custGeom>
              <a:avLst/>
              <a:gdLst/>
              <a:ahLst/>
              <a:cxnLst/>
              <a:rect l="l" t="t" r="r" b="b"/>
              <a:pathLst>
                <a:path w="3571240" h="599440">
                  <a:moveTo>
                    <a:pt x="3570732" y="0"/>
                  </a:moveTo>
                  <a:lnTo>
                    <a:pt x="0" y="0"/>
                  </a:lnTo>
                  <a:lnTo>
                    <a:pt x="0" y="598932"/>
                  </a:lnTo>
                  <a:lnTo>
                    <a:pt x="3570732" y="598932"/>
                  </a:lnTo>
                  <a:lnTo>
                    <a:pt x="3570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>
              <a:extLst>
                <a:ext uri="{FF2B5EF4-FFF2-40B4-BE49-F238E27FC236}">
                  <a16:creationId xmlns:a16="http://schemas.microsoft.com/office/drawing/2014/main" id="{A58F342D-EB00-267B-573A-B47E7130D0E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6300214"/>
              <a:ext cx="1315211" cy="557782"/>
            </a:xfrm>
            <a:prstGeom prst="rect">
              <a:avLst/>
            </a:prstGeom>
          </p:spPr>
        </p:pic>
      </p:grp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9F64C76E-1E6D-C6F7-C0FB-AE018CCDA7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CF784EF5-A8F7-843F-335A-168A70E94D23}"/>
              </a:ext>
            </a:extLst>
          </p:cNvPr>
          <p:cNvSpPr/>
          <p:nvPr/>
        </p:nvSpPr>
        <p:spPr>
          <a:xfrm>
            <a:off x="9321088" y="4798360"/>
            <a:ext cx="2446766" cy="4962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</a:t>
            </a:r>
          </a:p>
          <a:p>
            <a:pPr algn="ctr"/>
            <a:r>
              <a:rPr lang="el-GR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Εκτιμώμενες</a:t>
            </a:r>
          </a:p>
          <a:p>
            <a:pPr algn="ctr"/>
            <a:r>
              <a:rPr lang="el-GR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νέες θέσεις </a:t>
            </a:r>
          </a:p>
          <a:p>
            <a:pPr algn="ctr"/>
            <a:r>
              <a:rPr lang="el-GR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εργασίας</a:t>
            </a:r>
          </a:p>
        </p:txBody>
      </p:sp>
      <p:sp>
        <p:nvSpPr>
          <p:cNvPr id="3" name="Google Shape;3072;p11">
            <a:extLst>
              <a:ext uri="{FF2B5EF4-FFF2-40B4-BE49-F238E27FC236}">
                <a16:creationId xmlns:a16="http://schemas.microsoft.com/office/drawing/2014/main" id="{CA1F14A6-750B-B1F2-9A02-7D5E13E2D2F5}"/>
              </a:ext>
            </a:extLst>
          </p:cNvPr>
          <p:cNvSpPr/>
          <p:nvPr/>
        </p:nvSpPr>
        <p:spPr>
          <a:xfrm>
            <a:off x="0" y="1075"/>
            <a:ext cx="12192000" cy="792000"/>
          </a:xfrm>
          <a:prstGeom prst="rect">
            <a:avLst/>
          </a:prstGeom>
          <a:solidFill>
            <a:srgbClr val="104D8C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Εγκεκριμένα &amp; Ενταγμένα Επενδυτικά Σχέδια ανά Οικονομική Δραστηριότητα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2682DC-2EE5-B2D6-C1F7-5ABD9A30980E}"/>
              </a:ext>
            </a:extLst>
          </p:cNvPr>
          <p:cNvGrpSpPr/>
          <p:nvPr/>
        </p:nvGrpSpPr>
        <p:grpSpPr>
          <a:xfrm>
            <a:off x="587829" y="999282"/>
            <a:ext cx="4334367" cy="792000"/>
            <a:chOff x="587829" y="1474237"/>
            <a:chExt cx="4334367" cy="792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C7DDE01-96DB-EF0F-17ED-4DD7880F24DB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Τουρισμός - Πολιτισμός - Δημιουργικές Βιομηχανίες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1264BAC-DDA6-BF88-D6DE-F580ED7F5A78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94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9894710-DCA9-78CC-993B-2FF980843BF0}"/>
              </a:ext>
            </a:extLst>
          </p:cNvPr>
          <p:cNvGrpSpPr/>
          <p:nvPr/>
        </p:nvGrpSpPr>
        <p:grpSpPr>
          <a:xfrm>
            <a:off x="587829" y="2294669"/>
            <a:ext cx="4334367" cy="792000"/>
            <a:chOff x="587829" y="1474237"/>
            <a:chExt cx="4334367" cy="792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2C3128C-4198-B395-6B0A-EF083BFC5E39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Ψηφιακές Τεχνολογίες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C2C54A5-82D0-C036-DCCD-09EF71B8F9BC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74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51789CA-E36F-CA56-73A6-46FA056AE56A}"/>
              </a:ext>
            </a:extLst>
          </p:cNvPr>
          <p:cNvGrpSpPr/>
          <p:nvPr/>
        </p:nvGrpSpPr>
        <p:grpSpPr>
          <a:xfrm>
            <a:off x="587829" y="3590056"/>
            <a:ext cx="4334367" cy="792000"/>
            <a:chOff x="587829" y="1474237"/>
            <a:chExt cx="4334367" cy="7920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CC14044-C006-892E-0DCB-BC983FECA8F4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Μεταφορές - Εφοδιαστική  Αλυσίδα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F6ACD69-DB22-10A8-276B-F3665FCC6134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D3D4FA6-7AF7-3CAF-5971-243E7116B6E3}"/>
              </a:ext>
            </a:extLst>
          </p:cNvPr>
          <p:cNvGrpSpPr/>
          <p:nvPr/>
        </p:nvGrpSpPr>
        <p:grpSpPr>
          <a:xfrm>
            <a:off x="587829" y="4885444"/>
            <a:ext cx="4334367" cy="792000"/>
            <a:chOff x="587829" y="1474237"/>
            <a:chExt cx="4334367" cy="792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E386D71-9D33-67FB-EABA-138E283ED4B7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Αγροδιατροφική Αλυσίδα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8224BFC-0C04-88E3-7265-FE97919A19BB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111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29BB754-DAC8-C425-7F29-9A68D3F2183F}"/>
              </a:ext>
            </a:extLst>
          </p:cNvPr>
          <p:cNvGrpSpPr/>
          <p:nvPr/>
        </p:nvGrpSpPr>
        <p:grpSpPr>
          <a:xfrm>
            <a:off x="6724463" y="999282"/>
            <a:ext cx="4334367" cy="792000"/>
            <a:chOff x="587829" y="1474237"/>
            <a:chExt cx="4334367" cy="792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3C0336F-DA7F-82BF-5318-DC47C517D4CA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Περιβάλλον - Κυκλική      Οικονομία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C12619F-71D7-2225-5363-2C95B5E8F697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2C0BED6-D2E4-BA35-ACF0-0FDB8F57ACAE}"/>
              </a:ext>
            </a:extLst>
          </p:cNvPr>
          <p:cNvGrpSpPr/>
          <p:nvPr/>
        </p:nvGrpSpPr>
        <p:grpSpPr>
          <a:xfrm>
            <a:off x="6724463" y="2294669"/>
            <a:ext cx="4334367" cy="792000"/>
            <a:chOff x="587829" y="1474237"/>
            <a:chExt cx="4334367" cy="7920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21EFE84-AAAE-3899-1AF1-0C3505B9E734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Αειφόρος Ενέργεια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0BC7E28-FABC-FA52-E41A-FFDFA4F170B9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5B06EC-CC9F-3811-93A7-D5A5FA36697D}"/>
              </a:ext>
            </a:extLst>
          </p:cNvPr>
          <p:cNvGrpSpPr/>
          <p:nvPr/>
        </p:nvGrpSpPr>
        <p:grpSpPr>
          <a:xfrm>
            <a:off x="6724463" y="3590056"/>
            <a:ext cx="4334367" cy="792000"/>
            <a:chOff x="587829" y="1474237"/>
            <a:chExt cx="4334367" cy="792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0BC87C1-0A45-4127-D9A3-1CD478A13D77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Βιοεπιστήμες - Υγεία και   Φάρμακα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859D808-23A9-37A0-1EDF-EB44870BED4E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1AC08B3-F15D-01D2-D8E6-F2401C22B16E}"/>
              </a:ext>
            </a:extLst>
          </p:cNvPr>
          <p:cNvGrpSpPr/>
          <p:nvPr/>
        </p:nvGrpSpPr>
        <p:grpSpPr>
          <a:xfrm>
            <a:off x="6724463" y="4885444"/>
            <a:ext cx="4334367" cy="792000"/>
            <a:chOff x="587829" y="1474237"/>
            <a:chExt cx="4334367" cy="79200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0099A78-8FDA-5A00-46E2-0A58EBA5D602}"/>
                </a:ext>
              </a:extLst>
            </p:cNvPr>
            <p:cNvSpPr/>
            <p:nvPr/>
          </p:nvSpPr>
          <p:spPr>
            <a:xfrm>
              <a:off x="1196502" y="1579556"/>
              <a:ext cx="3725694" cy="599440"/>
            </a:xfrm>
            <a:prstGeom prst="rect">
              <a:avLst/>
            </a:prstGeom>
            <a:solidFill>
              <a:srgbClr val="104D8C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Υλικά - Κατασκευές και  Βιομηχανία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B1727306-8DEB-7FA4-A639-97798BA5814E}"/>
                </a:ext>
              </a:extLst>
            </p:cNvPr>
            <p:cNvSpPr/>
            <p:nvPr/>
          </p:nvSpPr>
          <p:spPr>
            <a:xfrm>
              <a:off x="587829" y="1474237"/>
              <a:ext cx="839755" cy="792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04D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l-GR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r>
                <a:rPr lang="en-US" sz="2400" dirty="0">
                  <a:solidFill>
                    <a:srgbClr val="0CACD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l-GR" sz="2400" dirty="0">
                <a:solidFill>
                  <a:srgbClr val="0CACD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" name="Google Shape;612;p7">
            <a:extLst>
              <a:ext uri="{FF2B5EF4-FFF2-40B4-BE49-F238E27FC236}">
                <a16:creationId xmlns:a16="http://schemas.microsoft.com/office/drawing/2014/main" id="{B4A76037-99E4-982A-87CB-11C855B04470}"/>
              </a:ext>
            </a:extLst>
          </p:cNvPr>
          <p:cNvSpPr/>
          <p:nvPr/>
        </p:nvSpPr>
        <p:spPr>
          <a:xfrm>
            <a:off x="5026858" y="4957444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576" h="576" extrusionOk="0">
                <a:moveTo>
                  <a:pt x="0" y="0"/>
                </a:moveTo>
                <a:cubicBezTo>
                  <a:pt x="0" y="576"/>
                  <a:pt x="0" y="576"/>
                  <a:pt x="0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0"/>
                  <a:pt x="576" y="0"/>
                  <a:pt x="576" y="0"/>
                </a:cubicBezTo>
                <a:lnTo>
                  <a:pt x="0" y="0"/>
                </a:lnTo>
                <a:close/>
                <a:moveTo>
                  <a:pt x="551" y="551"/>
                </a:moveTo>
                <a:cubicBezTo>
                  <a:pt x="25" y="551"/>
                  <a:pt x="25" y="551"/>
                  <a:pt x="25" y="551"/>
                </a:cubicBezTo>
                <a:cubicBezTo>
                  <a:pt x="25" y="498"/>
                  <a:pt x="25" y="498"/>
                  <a:pt x="25" y="498"/>
                </a:cubicBezTo>
                <a:cubicBezTo>
                  <a:pt x="551" y="498"/>
                  <a:pt x="551" y="498"/>
                  <a:pt x="551" y="498"/>
                </a:cubicBezTo>
                <a:lnTo>
                  <a:pt x="551" y="551"/>
                </a:lnTo>
                <a:close/>
                <a:moveTo>
                  <a:pt x="551" y="473"/>
                </a:moveTo>
                <a:cubicBezTo>
                  <a:pt x="425" y="473"/>
                  <a:pt x="425" y="473"/>
                  <a:pt x="425" y="473"/>
                </a:cubicBezTo>
                <a:cubicBezTo>
                  <a:pt x="425" y="456"/>
                  <a:pt x="425" y="456"/>
                  <a:pt x="425" y="456"/>
                </a:cubicBezTo>
                <a:cubicBezTo>
                  <a:pt x="479" y="450"/>
                  <a:pt x="521" y="404"/>
                  <a:pt x="521" y="348"/>
                </a:cubicBezTo>
                <a:cubicBezTo>
                  <a:pt x="521" y="336"/>
                  <a:pt x="521" y="336"/>
                  <a:pt x="521" y="336"/>
                </a:cubicBezTo>
                <a:cubicBezTo>
                  <a:pt x="508" y="336"/>
                  <a:pt x="508" y="336"/>
                  <a:pt x="508" y="336"/>
                </a:cubicBezTo>
                <a:cubicBezTo>
                  <a:pt x="475" y="336"/>
                  <a:pt x="445" y="351"/>
                  <a:pt x="425" y="374"/>
                </a:cubicBezTo>
                <a:cubicBezTo>
                  <a:pt x="425" y="330"/>
                  <a:pt x="425" y="330"/>
                  <a:pt x="425" y="330"/>
                </a:cubicBezTo>
                <a:cubicBezTo>
                  <a:pt x="479" y="324"/>
                  <a:pt x="521" y="277"/>
                  <a:pt x="521" y="222"/>
                </a:cubicBezTo>
                <a:cubicBezTo>
                  <a:pt x="521" y="210"/>
                  <a:pt x="521" y="210"/>
                  <a:pt x="521" y="210"/>
                </a:cubicBezTo>
                <a:cubicBezTo>
                  <a:pt x="508" y="210"/>
                  <a:pt x="508" y="210"/>
                  <a:pt x="508" y="210"/>
                </a:cubicBezTo>
                <a:cubicBezTo>
                  <a:pt x="475" y="210"/>
                  <a:pt x="445" y="224"/>
                  <a:pt x="425" y="248"/>
                </a:cubicBezTo>
                <a:cubicBezTo>
                  <a:pt x="425" y="204"/>
                  <a:pt x="425" y="204"/>
                  <a:pt x="425" y="204"/>
                </a:cubicBezTo>
                <a:cubicBezTo>
                  <a:pt x="479" y="197"/>
                  <a:pt x="521" y="151"/>
                  <a:pt x="521" y="96"/>
                </a:cubicBezTo>
                <a:cubicBezTo>
                  <a:pt x="521" y="83"/>
                  <a:pt x="521" y="83"/>
                  <a:pt x="521" y="83"/>
                </a:cubicBezTo>
                <a:cubicBezTo>
                  <a:pt x="508" y="83"/>
                  <a:pt x="508" y="83"/>
                  <a:pt x="508" y="83"/>
                </a:cubicBezTo>
                <a:cubicBezTo>
                  <a:pt x="467" y="83"/>
                  <a:pt x="430" y="106"/>
                  <a:pt x="412" y="141"/>
                </a:cubicBezTo>
                <a:cubicBezTo>
                  <a:pt x="394" y="106"/>
                  <a:pt x="358" y="83"/>
                  <a:pt x="316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3" y="96"/>
                  <a:pt x="303" y="96"/>
                  <a:pt x="303" y="96"/>
                </a:cubicBezTo>
                <a:cubicBezTo>
                  <a:pt x="303" y="152"/>
                  <a:pt x="346" y="198"/>
                  <a:pt x="400" y="204"/>
                </a:cubicBezTo>
                <a:cubicBezTo>
                  <a:pt x="400" y="204"/>
                  <a:pt x="400" y="204"/>
                  <a:pt x="400" y="204"/>
                </a:cubicBezTo>
                <a:cubicBezTo>
                  <a:pt x="400" y="249"/>
                  <a:pt x="400" y="249"/>
                  <a:pt x="400" y="249"/>
                </a:cubicBezTo>
                <a:cubicBezTo>
                  <a:pt x="380" y="225"/>
                  <a:pt x="350" y="210"/>
                  <a:pt x="316" y="210"/>
                </a:cubicBezTo>
                <a:cubicBezTo>
                  <a:pt x="303" y="210"/>
                  <a:pt x="303" y="210"/>
                  <a:pt x="303" y="210"/>
                </a:cubicBezTo>
                <a:cubicBezTo>
                  <a:pt x="303" y="222"/>
                  <a:pt x="303" y="222"/>
                  <a:pt x="303" y="222"/>
                </a:cubicBezTo>
                <a:cubicBezTo>
                  <a:pt x="303" y="278"/>
                  <a:pt x="346" y="324"/>
                  <a:pt x="400" y="330"/>
                </a:cubicBezTo>
                <a:cubicBezTo>
                  <a:pt x="400" y="331"/>
                  <a:pt x="400" y="331"/>
                  <a:pt x="400" y="331"/>
                </a:cubicBezTo>
                <a:cubicBezTo>
                  <a:pt x="400" y="375"/>
                  <a:pt x="400" y="375"/>
                  <a:pt x="400" y="375"/>
                </a:cubicBezTo>
                <a:cubicBezTo>
                  <a:pt x="380" y="351"/>
                  <a:pt x="350" y="336"/>
                  <a:pt x="316" y="336"/>
                </a:cubicBezTo>
                <a:cubicBezTo>
                  <a:pt x="303" y="336"/>
                  <a:pt x="303" y="336"/>
                  <a:pt x="303" y="336"/>
                </a:cubicBezTo>
                <a:cubicBezTo>
                  <a:pt x="303" y="348"/>
                  <a:pt x="303" y="348"/>
                  <a:pt x="303" y="348"/>
                </a:cubicBezTo>
                <a:cubicBezTo>
                  <a:pt x="303" y="404"/>
                  <a:pt x="346" y="450"/>
                  <a:pt x="400" y="456"/>
                </a:cubicBezTo>
                <a:cubicBezTo>
                  <a:pt x="400" y="457"/>
                  <a:pt x="400" y="457"/>
                  <a:pt x="400" y="457"/>
                </a:cubicBezTo>
                <a:cubicBezTo>
                  <a:pt x="400" y="473"/>
                  <a:pt x="400" y="473"/>
                  <a:pt x="400" y="473"/>
                </a:cubicBezTo>
                <a:cubicBezTo>
                  <a:pt x="179" y="473"/>
                  <a:pt x="179" y="473"/>
                  <a:pt x="179" y="473"/>
                </a:cubicBezTo>
                <a:cubicBezTo>
                  <a:pt x="179" y="456"/>
                  <a:pt x="179" y="456"/>
                  <a:pt x="179" y="456"/>
                </a:cubicBezTo>
                <a:cubicBezTo>
                  <a:pt x="233" y="450"/>
                  <a:pt x="275" y="404"/>
                  <a:pt x="275" y="348"/>
                </a:cubicBezTo>
                <a:cubicBezTo>
                  <a:pt x="276" y="336"/>
                  <a:pt x="276" y="336"/>
                  <a:pt x="276" y="336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29" y="336"/>
                  <a:pt x="199" y="351"/>
                  <a:pt x="179" y="374"/>
                </a:cubicBezTo>
                <a:cubicBezTo>
                  <a:pt x="179" y="331"/>
                  <a:pt x="179" y="331"/>
                  <a:pt x="179" y="331"/>
                </a:cubicBezTo>
                <a:cubicBezTo>
                  <a:pt x="233" y="324"/>
                  <a:pt x="275" y="278"/>
                  <a:pt x="275" y="223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63" y="210"/>
                  <a:pt x="263" y="210"/>
                  <a:pt x="263" y="210"/>
                </a:cubicBezTo>
                <a:cubicBezTo>
                  <a:pt x="221" y="210"/>
                  <a:pt x="185" y="233"/>
                  <a:pt x="167" y="268"/>
                </a:cubicBezTo>
                <a:cubicBezTo>
                  <a:pt x="148" y="233"/>
                  <a:pt x="112" y="210"/>
                  <a:pt x="71" y="210"/>
                </a:cubicBezTo>
                <a:cubicBezTo>
                  <a:pt x="58" y="210"/>
                  <a:pt x="58" y="210"/>
                  <a:pt x="58" y="210"/>
                </a:cubicBezTo>
                <a:cubicBezTo>
                  <a:pt x="58" y="223"/>
                  <a:pt x="58" y="223"/>
                  <a:pt x="58" y="223"/>
                </a:cubicBezTo>
                <a:cubicBezTo>
                  <a:pt x="58" y="279"/>
                  <a:pt x="100" y="325"/>
                  <a:pt x="155" y="331"/>
                </a:cubicBezTo>
                <a:cubicBezTo>
                  <a:pt x="155" y="331"/>
                  <a:pt x="155" y="331"/>
                  <a:pt x="155" y="331"/>
                </a:cubicBezTo>
                <a:cubicBezTo>
                  <a:pt x="155" y="375"/>
                  <a:pt x="155" y="375"/>
                  <a:pt x="155" y="375"/>
                </a:cubicBezTo>
                <a:cubicBezTo>
                  <a:pt x="135" y="351"/>
                  <a:pt x="104" y="336"/>
                  <a:pt x="71" y="336"/>
                </a:cubicBezTo>
                <a:cubicBezTo>
                  <a:pt x="58" y="336"/>
                  <a:pt x="58" y="336"/>
                  <a:pt x="58" y="336"/>
                </a:cubicBezTo>
                <a:cubicBezTo>
                  <a:pt x="58" y="348"/>
                  <a:pt x="58" y="348"/>
                  <a:pt x="58" y="348"/>
                </a:cubicBezTo>
                <a:cubicBezTo>
                  <a:pt x="58" y="404"/>
                  <a:pt x="100" y="450"/>
                  <a:pt x="155" y="456"/>
                </a:cubicBezTo>
                <a:cubicBezTo>
                  <a:pt x="155" y="457"/>
                  <a:pt x="155" y="457"/>
                  <a:pt x="155" y="457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25" y="473"/>
                  <a:pt x="25" y="473"/>
                  <a:pt x="25" y="473"/>
                </a:cubicBezTo>
                <a:cubicBezTo>
                  <a:pt x="25" y="24"/>
                  <a:pt x="25" y="24"/>
                  <a:pt x="25" y="24"/>
                </a:cubicBezTo>
                <a:cubicBezTo>
                  <a:pt x="551" y="24"/>
                  <a:pt x="551" y="24"/>
                  <a:pt x="551" y="24"/>
                </a:cubicBezTo>
                <a:lnTo>
                  <a:pt x="551" y="473"/>
                </a:lnTo>
                <a:close/>
                <a:moveTo>
                  <a:pt x="425" y="431"/>
                </a:moveTo>
                <a:cubicBezTo>
                  <a:pt x="431" y="395"/>
                  <a:pt x="459" y="367"/>
                  <a:pt x="495" y="361"/>
                </a:cubicBezTo>
                <a:cubicBezTo>
                  <a:pt x="490" y="397"/>
                  <a:pt x="461" y="426"/>
                  <a:pt x="425" y="431"/>
                </a:cubicBezTo>
                <a:close/>
                <a:moveTo>
                  <a:pt x="425" y="305"/>
                </a:moveTo>
                <a:cubicBezTo>
                  <a:pt x="431" y="268"/>
                  <a:pt x="459" y="240"/>
                  <a:pt x="495" y="235"/>
                </a:cubicBezTo>
                <a:cubicBezTo>
                  <a:pt x="490" y="271"/>
                  <a:pt x="461" y="299"/>
                  <a:pt x="425" y="305"/>
                </a:cubicBezTo>
                <a:close/>
                <a:moveTo>
                  <a:pt x="425" y="179"/>
                </a:moveTo>
                <a:cubicBezTo>
                  <a:pt x="431" y="142"/>
                  <a:pt x="459" y="114"/>
                  <a:pt x="495" y="109"/>
                </a:cubicBezTo>
                <a:cubicBezTo>
                  <a:pt x="490" y="145"/>
                  <a:pt x="461" y="173"/>
                  <a:pt x="425" y="179"/>
                </a:cubicBezTo>
                <a:close/>
                <a:moveTo>
                  <a:pt x="399" y="179"/>
                </a:moveTo>
                <a:cubicBezTo>
                  <a:pt x="363" y="173"/>
                  <a:pt x="335" y="145"/>
                  <a:pt x="329" y="109"/>
                </a:cubicBezTo>
                <a:cubicBezTo>
                  <a:pt x="365" y="114"/>
                  <a:pt x="393" y="142"/>
                  <a:pt x="399" y="179"/>
                </a:cubicBezTo>
                <a:close/>
                <a:moveTo>
                  <a:pt x="399" y="305"/>
                </a:moveTo>
                <a:cubicBezTo>
                  <a:pt x="363" y="299"/>
                  <a:pt x="335" y="271"/>
                  <a:pt x="329" y="235"/>
                </a:cubicBezTo>
                <a:cubicBezTo>
                  <a:pt x="365" y="241"/>
                  <a:pt x="393" y="269"/>
                  <a:pt x="399" y="305"/>
                </a:cubicBezTo>
                <a:close/>
                <a:moveTo>
                  <a:pt x="399" y="431"/>
                </a:moveTo>
                <a:cubicBezTo>
                  <a:pt x="363" y="426"/>
                  <a:pt x="335" y="397"/>
                  <a:pt x="329" y="361"/>
                </a:cubicBezTo>
                <a:cubicBezTo>
                  <a:pt x="365" y="367"/>
                  <a:pt x="393" y="395"/>
                  <a:pt x="399" y="431"/>
                </a:cubicBezTo>
                <a:close/>
                <a:moveTo>
                  <a:pt x="180" y="431"/>
                </a:moveTo>
                <a:cubicBezTo>
                  <a:pt x="185" y="395"/>
                  <a:pt x="214" y="367"/>
                  <a:pt x="250" y="361"/>
                </a:cubicBezTo>
                <a:cubicBezTo>
                  <a:pt x="244" y="397"/>
                  <a:pt x="215" y="426"/>
                  <a:pt x="180" y="431"/>
                </a:cubicBezTo>
                <a:close/>
                <a:moveTo>
                  <a:pt x="180" y="306"/>
                </a:moveTo>
                <a:cubicBezTo>
                  <a:pt x="185" y="269"/>
                  <a:pt x="214" y="241"/>
                  <a:pt x="250" y="236"/>
                </a:cubicBezTo>
                <a:cubicBezTo>
                  <a:pt x="244" y="272"/>
                  <a:pt x="215" y="300"/>
                  <a:pt x="180" y="306"/>
                </a:cubicBezTo>
                <a:close/>
                <a:moveTo>
                  <a:pt x="154" y="306"/>
                </a:moveTo>
                <a:cubicBezTo>
                  <a:pt x="118" y="300"/>
                  <a:pt x="89" y="272"/>
                  <a:pt x="83" y="236"/>
                </a:cubicBezTo>
                <a:cubicBezTo>
                  <a:pt x="119" y="241"/>
                  <a:pt x="148" y="269"/>
                  <a:pt x="154" y="306"/>
                </a:cubicBezTo>
                <a:close/>
                <a:moveTo>
                  <a:pt x="154" y="431"/>
                </a:moveTo>
                <a:cubicBezTo>
                  <a:pt x="118" y="426"/>
                  <a:pt x="89" y="397"/>
                  <a:pt x="83" y="361"/>
                </a:cubicBezTo>
                <a:cubicBezTo>
                  <a:pt x="119" y="367"/>
                  <a:pt x="148" y="395"/>
                  <a:pt x="154" y="431"/>
                </a:cubicBezTo>
                <a:close/>
              </a:path>
            </a:pathLst>
          </a:custGeom>
          <a:solidFill>
            <a:srgbClr val="7EC34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" name="Google Shape;1026;p15">
            <a:extLst>
              <a:ext uri="{FF2B5EF4-FFF2-40B4-BE49-F238E27FC236}">
                <a16:creationId xmlns:a16="http://schemas.microsoft.com/office/drawing/2014/main" id="{D47CBF1A-817F-9CCC-597F-F8EB645F5C46}"/>
              </a:ext>
            </a:extLst>
          </p:cNvPr>
          <p:cNvGrpSpPr/>
          <p:nvPr/>
        </p:nvGrpSpPr>
        <p:grpSpPr>
          <a:xfrm>
            <a:off x="11213759" y="2366669"/>
            <a:ext cx="648000" cy="648000"/>
            <a:chOff x="1210184" y="3004902"/>
            <a:chExt cx="453744" cy="453590"/>
          </a:xfrm>
          <a:solidFill>
            <a:srgbClr val="7EC34E"/>
          </a:solidFill>
        </p:grpSpPr>
        <p:sp>
          <p:nvSpPr>
            <p:cNvPr id="50" name="Google Shape;1027;p15">
              <a:extLst>
                <a:ext uri="{FF2B5EF4-FFF2-40B4-BE49-F238E27FC236}">
                  <a16:creationId xmlns:a16="http://schemas.microsoft.com/office/drawing/2014/main" id="{749BF6F5-71F2-7281-EA4C-BA567A203920}"/>
                </a:ext>
              </a:extLst>
            </p:cNvPr>
            <p:cNvSpPr/>
            <p:nvPr/>
          </p:nvSpPr>
          <p:spPr>
            <a:xfrm>
              <a:off x="1329607" y="3047741"/>
              <a:ext cx="211022" cy="213313"/>
            </a:xfrm>
            <a:custGeom>
              <a:avLst/>
              <a:gdLst/>
              <a:ahLst/>
              <a:cxnLst/>
              <a:rect l="l" t="t" r="r" b="b"/>
              <a:pathLst>
                <a:path w="211022" h="213313" extrusionOk="0">
                  <a:moveTo>
                    <a:pt x="124528" y="41359"/>
                  </a:moveTo>
                  <a:cubicBezTo>
                    <a:pt x="110074" y="60167"/>
                    <a:pt x="102313" y="83256"/>
                    <a:pt x="102471" y="106972"/>
                  </a:cubicBezTo>
                  <a:cubicBezTo>
                    <a:pt x="97728" y="96838"/>
                    <a:pt x="91158" y="87666"/>
                    <a:pt x="83092" y="79914"/>
                  </a:cubicBezTo>
                  <a:cubicBezTo>
                    <a:pt x="64406" y="62054"/>
                    <a:pt x="38064" y="52824"/>
                    <a:pt x="8854" y="53832"/>
                  </a:cubicBezTo>
                  <a:lnTo>
                    <a:pt x="0" y="54147"/>
                  </a:lnTo>
                  <a:lnTo>
                    <a:pt x="1418" y="62904"/>
                  </a:lnTo>
                  <a:cubicBezTo>
                    <a:pt x="10650" y="119194"/>
                    <a:pt x="45154" y="154693"/>
                    <a:pt x="96578" y="161434"/>
                  </a:cubicBezTo>
                  <a:lnTo>
                    <a:pt x="96578" y="213313"/>
                  </a:lnTo>
                  <a:lnTo>
                    <a:pt x="112333" y="213313"/>
                  </a:lnTo>
                  <a:lnTo>
                    <a:pt x="112333" y="190791"/>
                  </a:lnTo>
                  <a:cubicBezTo>
                    <a:pt x="113594" y="190791"/>
                    <a:pt x="114885" y="190791"/>
                    <a:pt x="116146" y="190791"/>
                  </a:cubicBezTo>
                  <a:cubicBezTo>
                    <a:pt x="153649" y="191935"/>
                    <a:pt x="184976" y="162474"/>
                    <a:pt x="186123" y="124983"/>
                  </a:cubicBezTo>
                  <a:cubicBezTo>
                    <a:pt x="186256" y="120652"/>
                    <a:pt x="185972" y="116321"/>
                    <a:pt x="185279" y="112043"/>
                  </a:cubicBezTo>
                  <a:lnTo>
                    <a:pt x="184460" y="105743"/>
                  </a:lnTo>
                  <a:lnTo>
                    <a:pt x="177937" y="105397"/>
                  </a:lnTo>
                  <a:cubicBezTo>
                    <a:pt x="176204" y="105397"/>
                    <a:pt x="174471" y="105397"/>
                    <a:pt x="172769" y="105397"/>
                  </a:cubicBezTo>
                  <a:cubicBezTo>
                    <a:pt x="197001" y="82780"/>
                    <a:pt x="210581" y="49674"/>
                    <a:pt x="211023" y="8788"/>
                  </a:cubicBezTo>
                  <a:lnTo>
                    <a:pt x="211023" y="0"/>
                  </a:lnTo>
                  <a:lnTo>
                    <a:pt x="202294" y="945"/>
                  </a:lnTo>
                  <a:cubicBezTo>
                    <a:pt x="169776" y="4253"/>
                    <a:pt x="142079" y="18679"/>
                    <a:pt x="124528" y="41359"/>
                  </a:cubicBezTo>
                  <a:close/>
                  <a:moveTo>
                    <a:pt x="96799" y="145716"/>
                  </a:moveTo>
                  <a:cubicBezTo>
                    <a:pt x="69669" y="141558"/>
                    <a:pt x="31447" y="125462"/>
                    <a:pt x="18811" y="69487"/>
                  </a:cubicBezTo>
                  <a:cubicBezTo>
                    <a:pt x="38726" y="69913"/>
                    <a:pt x="57789" y="77636"/>
                    <a:pt x="72378" y="91191"/>
                  </a:cubicBezTo>
                  <a:cubicBezTo>
                    <a:pt x="86400" y="104578"/>
                    <a:pt x="94656" y="123036"/>
                    <a:pt x="96673" y="145023"/>
                  </a:cubicBezTo>
                  <a:close/>
                  <a:moveTo>
                    <a:pt x="155155" y="160143"/>
                  </a:moveTo>
                  <a:cubicBezTo>
                    <a:pt x="144398" y="170689"/>
                    <a:pt x="129711" y="176242"/>
                    <a:pt x="114665" y="175451"/>
                  </a:cubicBezTo>
                  <a:cubicBezTo>
                    <a:pt x="115749" y="160398"/>
                    <a:pt x="122224" y="146239"/>
                    <a:pt x="132909" y="135573"/>
                  </a:cubicBezTo>
                  <a:cubicBezTo>
                    <a:pt x="143115" y="126271"/>
                    <a:pt x="156406" y="121087"/>
                    <a:pt x="170217" y="121021"/>
                  </a:cubicBezTo>
                  <a:cubicBezTo>
                    <a:pt x="170854" y="135586"/>
                    <a:pt x="165399" y="149760"/>
                    <a:pt x="155155" y="160143"/>
                  </a:cubicBezTo>
                  <a:close/>
                  <a:moveTo>
                    <a:pt x="118446" y="117933"/>
                  </a:moveTo>
                  <a:cubicBezTo>
                    <a:pt x="116493" y="91915"/>
                    <a:pt x="122731" y="68952"/>
                    <a:pt x="136659" y="51092"/>
                  </a:cubicBezTo>
                  <a:cubicBezTo>
                    <a:pt x="150586" y="33232"/>
                    <a:pt x="170375" y="22113"/>
                    <a:pt x="194984" y="17703"/>
                  </a:cubicBezTo>
                  <a:cubicBezTo>
                    <a:pt x="190699" y="84796"/>
                    <a:pt x="148696" y="109082"/>
                    <a:pt x="118446" y="1178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1028;p15">
              <a:extLst>
                <a:ext uri="{FF2B5EF4-FFF2-40B4-BE49-F238E27FC236}">
                  <a16:creationId xmlns:a16="http://schemas.microsoft.com/office/drawing/2014/main" id="{17981989-DEA0-24B7-A7AE-CAA3BAF77CF8}"/>
                </a:ext>
              </a:extLst>
            </p:cNvPr>
            <p:cNvSpPr/>
            <p:nvPr/>
          </p:nvSpPr>
          <p:spPr>
            <a:xfrm>
              <a:off x="1210184" y="3004902"/>
              <a:ext cx="453744" cy="453590"/>
            </a:xfrm>
            <a:custGeom>
              <a:avLst/>
              <a:gdLst/>
              <a:ahLst/>
              <a:cxnLst/>
              <a:rect l="l" t="t" r="r" b="b"/>
              <a:pathLst>
                <a:path w="453744" h="453590" extrusionOk="0">
                  <a:moveTo>
                    <a:pt x="453744" y="0"/>
                  </a:moveTo>
                  <a:lnTo>
                    <a:pt x="0" y="0"/>
                  </a:lnTo>
                  <a:lnTo>
                    <a:pt x="0" y="453590"/>
                  </a:lnTo>
                  <a:lnTo>
                    <a:pt x="0" y="453590"/>
                  </a:lnTo>
                  <a:lnTo>
                    <a:pt x="0" y="453590"/>
                  </a:lnTo>
                  <a:lnTo>
                    <a:pt x="453744" y="453590"/>
                  </a:lnTo>
                  <a:lnTo>
                    <a:pt x="453744" y="453590"/>
                  </a:lnTo>
                  <a:lnTo>
                    <a:pt x="453744" y="453590"/>
                  </a:lnTo>
                  <a:close/>
                  <a:moveTo>
                    <a:pt x="19347" y="434218"/>
                  </a:moveTo>
                  <a:lnTo>
                    <a:pt x="19347" y="430533"/>
                  </a:lnTo>
                  <a:cubicBezTo>
                    <a:pt x="35102" y="414972"/>
                    <a:pt x="131806" y="319151"/>
                    <a:pt x="140881" y="310048"/>
                  </a:cubicBezTo>
                  <a:cubicBezTo>
                    <a:pt x="142929" y="308000"/>
                    <a:pt x="144662" y="306173"/>
                    <a:pt x="146175" y="304535"/>
                  </a:cubicBezTo>
                  <a:cubicBezTo>
                    <a:pt x="151595" y="298708"/>
                    <a:pt x="152036" y="298236"/>
                    <a:pt x="157077" y="298236"/>
                  </a:cubicBezTo>
                  <a:lnTo>
                    <a:pt x="253404" y="298236"/>
                  </a:lnTo>
                  <a:lnTo>
                    <a:pt x="254601" y="298236"/>
                  </a:lnTo>
                  <a:cubicBezTo>
                    <a:pt x="254601" y="298236"/>
                    <a:pt x="268056" y="296944"/>
                    <a:pt x="271522" y="303590"/>
                  </a:cubicBezTo>
                  <a:cubicBezTo>
                    <a:pt x="273750" y="308593"/>
                    <a:pt x="273434" y="314360"/>
                    <a:pt x="270671" y="319088"/>
                  </a:cubicBezTo>
                  <a:cubicBezTo>
                    <a:pt x="270022" y="320216"/>
                    <a:pt x="269140" y="321192"/>
                    <a:pt x="268087" y="321955"/>
                  </a:cubicBezTo>
                  <a:cubicBezTo>
                    <a:pt x="263972" y="322991"/>
                    <a:pt x="259715" y="323353"/>
                    <a:pt x="255483" y="323025"/>
                  </a:cubicBezTo>
                  <a:lnTo>
                    <a:pt x="251734" y="323025"/>
                  </a:lnTo>
                  <a:lnTo>
                    <a:pt x="166562" y="323025"/>
                  </a:lnTo>
                  <a:lnTo>
                    <a:pt x="166562" y="342398"/>
                  </a:lnTo>
                  <a:lnTo>
                    <a:pt x="251923" y="342398"/>
                  </a:lnTo>
                  <a:lnTo>
                    <a:pt x="255074" y="342398"/>
                  </a:lnTo>
                  <a:cubicBezTo>
                    <a:pt x="258688" y="342590"/>
                    <a:pt x="262315" y="342483"/>
                    <a:pt x="265913" y="342083"/>
                  </a:cubicBezTo>
                  <a:cubicBezTo>
                    <a:pt x="269174" y="342067"/>
                    <a:pt x="272398" y="341358"/>
                    <a:pt x="275366" y="340004"/>
                  </a:cubicBezTo>
                  <a:cubicBezTo>
                    <a:pt x="286016" y="336602"/>
                    <a:pt x="298400" y="328790"/>
                    <a:pt x="314092" y="311371"/>
                  </a:cubicBezTo>
                  <a:cubicBezTo>
                    <a:pt x="339899" y="282769"/>
                    <a:pt x="368604" y="256373"/>
                    <a:pt x="379412" y="246451"/>
                  </a:cubicBezTo>
                  <a:lnTo>
                    <a:pt x="382122" y="243931"/>
                  </a:lnTo>
                  <a:cubicBezTo>
                    <a:pt x="385412" y="241042"/>
                    <a:pt x="389656" y="239483"/>
                    <a:pt x="394033" y="239552"/>
                  </a:cubicBezTo>
                  <a:cubicBezTo>
                    <a:pt x="396591" y="239678"/>
                    <a:pt x="398964" y="240922"/>
                    <a:pt x="400524" y="242954"/>
                  </a:cubicBezTo>
                  <a:cubicBezTo>
                    <a:pt x="406605" y="250388"/>
                    <a:pt x="400524" y="259460"/>
                    <a:pt x="399011" y="260940"/>
                  </a:cubicBezTo>
                  <a:cubicBezTo>
                    <a:pt x="396364" y="263618"/>
                    <a:pt x="382185" y="277415"/>
                    <a:pt x="365768" y="293416"/>
                  </a:cubicBezTo>
                  <a:cubicBezTo>
                    <a:pt x="337882" y="320537"/>
                    <a:pt x="303189" y="354304"/>
                    <a:pt x="296730" y="361045"/>
                  </a:cubicBezTo>
                  <a:lnTo>
                    <a:pt x="296478" y="361329"/>
                  </a:lnTo>
                  <a:cubicBezTo>
                    <a:pt x="291184" y="366904"/>
                    <a:pt x="283149" y="375314"/>
                    <a:pt x="267079" y="375314"/>
                  </a:cubicBezTo>
                  <a:lnTo>
                    <a:pt x="177780" y="375314"/>
                  </a:lnTo>
                  <a:lnTo>
                    <a:pt x="117910" y="434344"/>
                  </a:lnTo>
                  <a:close/>
                  <a:moveTo>
                    <a:pt x="185689" y="394561"/>
                  </a:moveTo>
                  <a:lnTo>
                    <a:pt x="267110" y="394561"/>
                  </a:lnTo>
                  <a:cubicBezTo>
                    <a:pt x="283836" y="394624"/>
                    <a:pt x="299736" y="387303"/>
                    <a:pt x="310563" y="374558"/>
                  </a:cubicBezTo>
                  <a:lnTo>
                    <a:pt x="310815" y="374275"/>
                  </a:lnTo>
                  <a:cubicBezTo>
                    <a:pt x="317117" y="367786"/>
                    <a:pt x="353007" y="332759"/>
                    <a:pt x="379318" y="307150"/>
                  </a:cubicBezTo>
                  <a:cubicBezTo>
                    <a:pt x="396490" y="290424"/>
                    <a:pt x="410071" y="277226"/>
                    <a:pt x="412844" y="274391"/>
                  </a:cubicBezTo>
                  <a:cubicBezTo>
                    <a:pt x="421604" y="265539"/>
                    <a:pt x="428221" y="246041"/>
                    <a:pt x="415554" y="230575"/>
                  </a:cubicBezTo>
                  <a:cubicBezTo>
                    <a:pt x="410610" y="224385"/>
                    <a:pt x="403268" y="220583"/>
                    <a:pt x="395356" y="220117"/>
                  </a:cubicBezTo>
                  <a:cubicBezTo>
                    <a:pt x="385660" y="219651"/>
                    <a:pt x="376176" y="223050"/>
                    <a:pt x="368982" y="229567"/>
                  </a:cubicBezTo>
                  <a:lnTo>
                    <a:pt x="366304" y="232024"/>
                  </a:lnTo>
                  <a:cubicBezTo>
                    <a:pt x="355338" y="242135"/>
                    <a:pt x="326160" y="268973"/>
                    <a:pt x="299723" y="298172"/>
                  </a:cubicBezTo>
                  <a:cubicBezTo>
                    <a:pt x="297076" y="301133"/>
                    <a:pt x="294556" y="303685"/>
                    <a:pt x="292192" y="305984"/>
                  </a:cubicBezTo>
                  <a:cubicBezTo>
                    <a:pt x="291789" y="301956"/>
                    <a:pt x="290645" y="298037"/>
                    <a:pt x="288821" y="294424"/>
                  </a:cubicBezTo>
                  <a:cubicBezTo>
                    <a:pt x="281132" y="279682"/>
                    <a:pt x="262983" y="277604"/>
                    <a:pt x="252899" y="278675"/>
                  </a:cubicBezTo>
                  <a:lnTo>
                    <a:pt x="157077" y="278675"/>
                  </a:lnTo>
                  <a:cubicBezTo>
                    <a:pt x="143623" y="278675"/>
                    <a:pt x="138171" y="284470"/>
                    <a:pt x="131869" y="291274"/>
                  </a:cubicBezTo>
                  <a:cubicBezTo>
                    <a:pt x="130483" y="292755"/>
                    <a:pt x="128939" y="294424"/>
                    <a:pt x="127048" y="296283"/>
                  </a:cubicBezTo>
                  <a:cubicBezTo>
                    <a:pt x="119486" y="303874"/>
                    <a:pt x="50857" y="371881"/>
                    <a:pt x="19221" y="403191"/>
                  </a:cubicBezTo>
                  <a:lnTo>
                    <a:pt x="19221" y="19341"/>
                  </a:lnTo>
                  <a:lnTo>
                    <a:pt x="434397" y="19341"/>
                  </a:lnTo>
                  <a:lnTo>
                    <a:pt x="434397" y="434218"/>
                  </a:lnTo>
                  <a:lnTo>
                    <a:pt x="145324" y="434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Google Shape;1535;p22">
            <a:extLst>
              <a:ext uri="{FF2B5EF4-FFF2-40B4-BE49-F238E27FC236}">
                <a16:creationId xmlns:a16="http://schemas.microsoft.com/office/drawing/2014/main" id="{7422D07F-8901-FB2B-D190-B4E1234FD972}"/>
              </a:ext>
            </a:extLst>
          </p:cNvPr>
          <p:cNvSpPr/>
          <p:nvPr/>
        </p:nvSpPr>
        <p:spPr>
          <a:xfrm>
            <a:off x="11213759" y="3662056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576" h="576" extrusionOk="0">
                <a:moveTo>
                  <a:pt x="0" y="0"/>
                </a:moveTo>
                <a:cubicBezTo>
                  <a:pt x="0" y="576"/>
                  <a:pt x="0" y="576"/>
                  <a:pt x="0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0"/>
                  <a:pt x="576" y="0"/>
                  <a:pt x="576" y="0"/>
                </a:cubicBezTo>
                <a:lnTo>
                  <a:pt x="0" y="0"/>
                </a:lnTo>
                <a:close/>
                <a:moveTo>
                  <a:pt x="276" y="551"/>
                </a:moveTo>
                <a:cubicBezTo>
                  <a:pt x="25" y="551"/>
                  <a:pt x="25" y="551"/>
                  <a:pt x="25" y="551"/>
                </a:cubicBezTo>
                <a:cubicBezTo>
                  <a:pt x="25" y="24"/>
                  <a:pt x="25" y="24"/>
                  <a:pt x="25" y="24"/>
                </a:cubicBezTo>
                <a:cubicBezTo>
                  <a:pt x="552" y="24"/>
                  <a:pt x="552" y="24"/>
                  <a:pt x="552" y="24"/>
                </a:cubicBezTo>
                <a:cubicBezTo>
                  <a:pt x="552" y="551"/>
                  <a:pt x="552" y="551"/>
                  <a:pt x="552" y="551"/>
                </a:cubicBezTo>
                <a:cubicBezTo>
                  <a:pt x="301" y="551"/>
                  <a:pt x="301" y="551"/>
                  <a:pt x="301" y="551"/>
                </a:cubicBezTo>
                <a:lnTo>
                  <a:pt x="276" y="551"/>
                </a:lnTo>
                <a:close/>
                <a:moveTo>
                  <a:pt x="300" y="326"/>
                </a:moveTo>
                <a:cubicBezTo>
                  <a:pt x="300" y="153"/>
                  <a:pt x="300" y="153"/>
                  <a:pt x="300" y="153"/>
                </a:cubicBezTo>
                <a:cubicBezTo>
                  <a:pt x="316" y="148"/>
                  <a:pt x="328" y="133"/>
                  <a:pt x="328" y="116"/>
                </a:cubicBezTo>
                <a:cubicBezTo>
                  <a:pt x="328" y="94"/>
                  <a:pt x="310" y="76"/>
                  <a:pt x="288" y="76"/>
                </a:cubicBezTo>
                <a:cubicBezTo>
                  <a:pt x="266" y="76"/>
                  <a:pt x="248" y="94"/>
                  <a:pt x="248" y="116"/>
                </a:cubicBezTo>
                <a:cubicBezTo>
                  <a:pt x="248" y="133"/>
                  <a:pt x="260" y="148"/>
                  <a:pt x="276" y="153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241" y="321"/>
                  <a:pt x="217" y="305"/>
                  <a:pt x="217" y="291"/>
                </a:cubicBezTo>
                <a:cubicBezTo>
                  <a:pt x="217" y="279"/>
                  <a:pt x="232" y="268"/>
                  <a:pt x="254" y="261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17" y="245"/>
                  <a:pt x="193" y="266"/>
                  <a:pt x="193" y="291"/>
                </a:cubicBezTo>
                <a:cubicBezTo>
                  <a:pt x="193" y="324"/>
                  <a:pt x="235" y="349"/>
                  <a:pt x="288" y="349"/>
                </a:cubicBezTo>
                <a:cubicBezTo>
                  <a:pt x="314" y="349"/>
                  <a:pt x="331" y="362"/>
                  <a:pt x="331" y="374"/>
                </a:cubicBezTo>
                <a:cubicBezTo>
                  <a:pt x="331" y="380"/>
                  <a:pt x="327" y="385"/>
                  <a:pt x="323" y="388"/>
                </a:cubicBezTo>
                <a:cubicBezTo>
                  <a:pt x="338" y="407"/>
                  <a:pt x="338" y="407"/>
                  <a:pt x="338" y="407"/>
                </a:cubicBezTo>
                <a:cubicBezTo>
                  <a:pt x="349" y="398"/>
                  <a:pt x="355" y="386"/>
                  <a:pt x="355" y="374"/>
                </a:cubicBezTo>
                <a:cubicBezTo>
                  <a:pt x="355" y="350"/>
                  <a:pt x="332" y="330"/>
                  <a:pt x="300" y="326"/>
                </a:cubicBezTo>
                <a:close/>
                <a:moveTo>
                  <a:pt x="288" y="100"/>
                </a:moveTo>
                <a:cubicBezTo>
                  <a:pt x="297" y="100"/>
                  <a:pt x="304" y="107"/>
                  <a:pt x="304" y="116"/>
                </a:cubicBezTo>
                <a:cubicBezTo>
                  <a:pt x="304" y="124"/>
                  <a:pt x="297" y="131"/>
                  <a:pt x="288" y="131"/>
                </a:cubicBezTo>
                <a:cubicBezTo>
                  <a:pt x="279" y="131"/>
                  <a:pt x="272" y="124"/>
                  <a:pt x="272" y="116"/>
                </a:cubicBezTo>
                <a:cubicBezTo>
                  <a:pt x="272" y="107"/>
                  <a:pt x="279" y="100"/>
                  <a:pt x="288" y="100"/>
                </a:cubicBezTo>
                <a:close/>
                <a:moveTo>
                  <a:pt x="337" y="439"/>
                </a:moveTo>
                <a:cubicBezTo>
                  <a:pt x="337" y="457"/>
                  <a:pt x="321" y="473"/>
                  <a:pt x="300" y="477"/>
                </a:cubicBezTo>
                <a:cubicBezTo>
                  <a:pt x="300" y="522"/>
                  <a:pt x="300" y="522"/>
                  <a:pt x="300" y="522"/>
                </a:cubicBezTo>
                <a:cubicBezTo>
                  <a:pt x="276" y="522"/>
                  <a:pt x="276" y="522"/>
                  <a:pt x="276" y="522"/>
                </a:cubicBezTo>
                <a:cubicBezTo>
                  <a:pt x="276" y="477"/>
                  <a:pt x="276" y="477"/>
                  <a:pt x="276" y="477"/>
                </a:cubicBezTo>
                <a:cubicBezTo>
                  <a:pt x="255" y="473"/>
                  <a:pt x="239" y="457"/>
                  <a:pt x="239" y="439"/>
                </a:cubicBezTo>
                <a:cubicBezTo>
                  <a:pt x="239" y="435"/>
                  <a:pt x="240" y="431"/>
                  <a:pt x="241" y="427"/>
                </a:cubicBezTo>
                <a:cubicBezTo>
                  <a:pt x="264" y="435"/>
                  <a:pt x="264" y="435"/>
                  <a:pt x="264" y="435"/>
                </a:cubicBezTo>
                <a:cubicBezTo>
                  <a:pt x="263" y="436"/>
                  <a:pt x="263" y="437"/>
                  <a:pt x="263" y="439"/>
                </a:cubicBezTo>
                <a:cubicBezTo>
                  <a:pt x="263" y="444"/>
                  <a:pt x="268" y="449"/>
                  <a:pt x="276" y="452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300" y="436"/>
                  <a:pt x="300" y="436"/>
                  <a:pt x="300" y="436"/>
                </a:cubicBezTo>
                <a:cubicBezTo>
                  <a:pt x="300" y="452"/>
                  <a:pt x="300" y="452"/>
                  <a:pt x="300" y="452"/>
                </a:cubicBezTo>
                <a:cubicBezTo>
                  <a:pt x="308" y="449"/>
                  <a:pt x="313" y="444"/>
                  <a:pt x="313" y="439"/>
                </a:cubicBezTo>
                <a:cubicBezTo>
                  <a:pt x="313" y="431"/>
                  <a:pt x="303" y="423"/>
                  <a:pt x="288" y="423"/>
                </a:cubicBezTo>
                <a:cubicBezTo>
                  <a:pt x="250" y="423"/>
                  <a:pt x="221" y="401"/>
                  <a:pt x="221" y="374"/>
                </a:cubicBezTo>
                <a:cubicBezTo>
                  <a:pt x="221" y="364"/>
                  <a:pt x="225" y="355"/>
                  <a:pt x="232" y="347"/>
                </a:cubicBezTo>
                <a:cubicBezTo>
                  <a:pt x="250" y="363"/>
                  <a:pt x="250" y="363"/>
                  <a:pt x="250" y="363"/>
                </a:cubicBezTo>
                <a:cubicBezTo>
                  <a:pt x="246" y="367"/>
                  <a:pt x="245" y="370"/>
                  <a:pt x="245" y="374"/>
                </a:cubicBezTo>
                <a:cubicBezTo>
                  <a:pt x="245" y="384"/>
                  <a:pt x="257" y="395"/>
                  <a:pt x="276" y="398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300" y="364"/>
                  <a:pt x="300" y="364"/>
                  <a:pt x="300" y="364"/>
                </a:cubicBezTo>
                <a:cubicBezTo>
                  <a:pt x="300" y="400"/>
                  <a:pt x="300" y="400"/>
                  <a:pt x="300" y="400"/>
                </a:cubicBezTo>
                <a:cubicBezTo>
                  <a:pt x="321" y="404"/>
                  <a:pt x="337" y="420"/>
                  <a:pt x="337" y="439"/>
                </a:cubicBezTo>
                <a:close/>
                <a:moveTo>
                  <a:pt x="383" y="291"/>
                </a:moveTo>
                <a:cubicBezTo>
                  <a:pt x="383" y="308"/>
                  <a:pt x="372" y="324"/>
                  <a:pt x="352" y="335"/>
                </a:cubicBezTo>
                <a:cubicBezTo>
                  <a:pt x="340" y="313"/>
                  <a:pt x="340" y="313"/>
                  <a:pt x="340" y="313"/>
                </a:cubicBezTo>
                <a:cubicBezTo>
                  <a:pt x="352" y="307"/>
                  <a:pt x="359" y="299"/>
                  <a:pt x="359" y="291"/>
                </a:cubicBezTo>
                <a:cubicBezTo>
                  <a:pt x="359" y="279"/>
                  <a:pt x="343" y="267"/>
                  <a:pt x="321" y="261"/>
                </a:cubicBezTo>
                <a:cubicBezTo>
                  <a:pt x="321" y="236"/>
                  <a:pt x="321" y="236"/>
                  <a:pt x="321" y="236"/>
                </a:cubicBezTo>
                <a:cubicBezTo>
                  <a:pt x="359" y="244"/>
                  <a:pt x="383" y="266"/>
                  <a:pt x="383" y="291"/>
                </a:cubicBezTo>
                <a:close/>
                <a:moveTo>
                  <a:pt x="254" y="170"/>
                </a:moveTo>
                <a:cubicBezTo>
                  <a:pt x="254" y="196"/>
                  <a:pt x="254" y="196"/>
                  <a:pt x="254" y="196"/>
                </a:cubicBezTo>
                <a:cubicBezTo>
                  <a:pt x="217" y="183"/>
                  <a:pt x="195" y="152"/>
                  <a:pt x="195" y="116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73" y="128"/>
                  <a:pt x="138" y="150"/>
                  <a:pt x="103" y="174"/>
                </a:cubicBezTo>
                <a:cubicBezTo>
                  <a:pt x="110" y="175"/>
                  <a:pt x="118" y="177"/>
                  <a:pt x="126" y="178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81" y="172"/>
                  <a:pt x="181" y="172"/>
                  <a:pt x="181" y="172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6" y="187"/>
                  <a:pt x="173" y="188"/>
                  <a:pt x="180" y="189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18" y="194"/>
                  <a:pt x="218" y="194"/>
                  <a:pt x="218" y="194"/>
                </a:cubicBezTo>
                <a:cubicBezTo>
                  <a:pt x="214" y="197"/>
                  <a:pt x="214" y="197"/>
                  <a:pt x="214" y="197"/>
                </a:cubicBezTo>
                <a:cubicBezTo>
                  <a:pt x="227" y="200"/>
                  <a:pt x="240" y="203"/>
                  <a:pt x="254" y="206"/>
                </a:cubicBezTo>
                <a:cubicBezTo>
                  <a:pt x="254" y="230"/>
                  <a:pt x="254" y="230"/>
                  <a:pt x="254" y="230"/>
                </a:cubicBezTo>
                <a:cubicBezTo>
                  <a:pt x="175" y="212"/>
                  <a:pt x="106" y="199"/>
                  <a:pt x="80" y="194"/>
                </a:cubicBezTo>
                <a:cubicBezTo>
                  <a:pt x="79" y="194"/>
                  <a:pt x="78" y="193"/>
                  <a:pt x="77" y="193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125" y="130"/>
                  <a:pt x="161" y="107"/>
                  <a:pt x="183" y="94"/>
                </a:cubicBezTo>
                <a:cubicBezTo>
                  <a:pt x="183" y="94"/>
                  <a:pt x="183" y="94"/>
                  <a:pt x="183" y="94"/>
                </a:cubicBezTo>
                <a:cubicBezTo>
                  <a:pt x="225" y="68"/>
                  <a:pt x="225" y="68"/>
                  <a:pt x="225" y="68"/>
                </a:cubicBezTo>
                <a:cubicBezTo>
                  <a:pt x="220" y="103"/>
                  <a:pt x="220" y="103"/>
                  <a:pt x="220" y="103"/>
                </a:cubicBezTo>
                <a:cubicBezTo>
                  <a:pt x="219" y="107"/>
                  <a:pt x="219" y="111"/>
                  <a:pt x="219" y="116"/>
                </a:cubicBezTo>
                <a:cubicBezTo>
                  <a:pt x="219" y="140"/>
                  <a:pt x="232" y="159"/>
                  <a:pt x="254" y="170"/>
                </a:cubicBezTo>
                <a:close/>
                <a:moveTo>
                  <a:pt x="535" y="187"/>
                </a:moveTo>
                <a:cubicBezTo>
                  <a:pt x="499" y="193"/>
                  <a:pt x="499" y="193"/>
                  <a:pt x="499" y="193"/>
                </a:cubicBezTo>
                <a:cubicBezTo>
                  <a:pt x="498" y="193"/>
                  <a:pt x="497" y="194"/>
                  <a:pt x="496" y="194"/>
                </a:cubicBezTo>
                <a:cubicBezTo>
                  <a:pt x="470" y="199"/>
                  <a:pt x="400" y="212"/>
                  <a:pt x="321" y="231"/>
                </a:cubicBezTo>
                <a:cubicBezTo>
                  <a:pt x="321" y="206"/>
                  <a:pt x="321" y="206"/>
                  <a:pt x="321" y="206"/>
                </a:cubicBezTo>
                <a:cubicBezTo>
                  <a:pt x="335" y="203"/>
                  <a:pt x="349" y="200"/>
                  <a:pt x="362" y="197"/>
                </a:cubicBezTo>
                <a:cubicBezTo>
                  <a:pt x="358" y="194"/>
                  <a:pt x="358" y="194"/>
                  <a:pt x="358" y="194"/>
                </a:cubicBezTo>
                <a:cubicBezTo>
                  <a:pt x="372" y="175"/>
                  <a:pt x="372" y="175"/>
                  <a:pt x="372" y="175"/>
                </a:cubicBezTo>
                <a:cubicBezTo>
                  <a:pt x="396" y="189"/>
                  <a:pt x="396" y="189"/>
                  <a:pt x="396" y="189"/>
                </a:cubicBezTo>
                <a:cubicBezTo>
                  <a:pt x="403" y="188"/>
                  <a:pt x="410" y="187"/>
                  <a:pt x="416" y="185"/>
                </a:cubicBezTo>
                <a:cubicBezTo>
                  <a:pt x="395" y="172"/>
                  <a:pt x="395" y="172"/>
                  <a:pt x="395" y="172"/>
                </a:cubicBezTo>
                <a:cubicBezTo>
                  <a:pt x="408" y="152"/>
                  <a:pt x="408" y="152"/>
                  <a:pt x="408" y="152"/>
                </a:cubicBezTo>
                <a:cubicBezTo>
                  <a:pt x="450" y="178"/>
                  <a:pt x="450" y="178"/>
                  <a:pt x="450" y="178"/>
                </a:cubicBezTo>
                <a:cubicBezTo>
                  <a:pt x="458" y="177"/>
                  <a:pt x="466" y="175"/>
                  <a:pt x="473" y="174"/>
                </a:cubicBezTo>
                <a:cubicBezTo>
                  <a:pt x="438" y="150"/>
                  <a:pt x="403" y="128"/>
                  <a:pt x="381" y="115"/>
                </a:cubicBezTo>
                <a:cubicBezTo>
                  <a:pt x="381" y="115"/>
                  <a:pt x="381" y="115"/>
                  <a:pt x="381" y="116"/>
                </a:cubicBezTo>
                <a:cubicBezTo>
                  <a:pt x="381" y="153"/>
                  <a:pt x="358" y="184"/>
                  <a:pt x="321" y="197"/>
                </a:cubicBezTo>
                <a:cubicBezTo>
                  <a:pt x="321" y="171"/>
                  <a:pt x="321" y="171"/>
                  <a:pt x="321" y="171"/>
                </a:cubicBezTo>
                <a:cubicBezTo>
                  <a:pt x="344" y="160"/>
                  <a:pt x="357" y="140"/>
                  <a:pt x="357" y="116"/>
                </a:cubicBezTo>
                <a:cubicBezTo>
                  <a:pt x="357" y="111"/>
                  <a:pt x="357" y="107"/>
                  <a:pt x="356" y="103"/>
                </a:cubicBezTo>
                <a:cubicBezTo>
                  <a:pt x="356" y="103"/>
                  <a:pt x="356" y="103"/>
                  <a:pt x="356" y="103"/>
                </a:cubicBezTo>
                <a:cubicBezTo>
                  <a:pt x="351" y="68"/>
                  <a:pt x="351" y="68"/>
                  <a:pt x="351" y="68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400" y="97"/>
                  <a:pt x="449" y="128"/>
                  <a:pt x="496" y="161"/>
                </a:cubicBezTo>
                <a:lnTo>
                  <a:pt x="535" y="187"/>
                </a:lnTo>
                <a:close/>
              </a:path>
            </a:pathLst>
          </a:custGeom>
          <a:solidFill>
            <a:srgbClr val="7EC34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1914;p25">
            <a:extLst>
              <a:ext uri="{FF2B5EF4-FFF2-40B4-BE49-F238E27FC236}">
                <a16:creationId xmlns:a16="http://schemas.microsoft.com/office/drawing/2014/main" id="{DBC9B509-AFFF-0BF3-6E8F-FCD674C5C649}"/>
              </a:ext>
            </a:extLst>
          </p:cNvPr>
          <p:cNvSpPr/>
          <p:nvPr/>
        </p:nvSpPr>
        <p:spPr>
          <a:xfrm>
            <a:off x="11213759" y="4957444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155" h="155" extrusionOk="0">
                <a:moveTo>
                  <a:pt x="19" y="119"/>
                </a:moveTo>
                <a:lnTo>
                  <a:pt x="45" y="119"/>
                </a:lnTo>
                <a:lnTo>
                  <a:pt x="45" y="93"/>
                </a:lnTo>
                <a:lnTo>
                  <a:pt x="19" y="93"/>
                </a:lnTo>
                <a:lnTo>
                  <a:pt x="19" y="119"/>
                </a:lnTo>
                <a:close/>
                <a:moveTo>
                  <a:pt x="25" y="99"/>
                </a:moveTo>
                <a:lnTo>
                  <a:pt x="39" y="99"/>
                </a:lnTo>
                <a:lnTo>
                  <a:pt x="39" y="113"/>
                </a:lnTo>
                <a:lnTo>
                  <a:pt x="25" y="113"/>
                </a:lnTo>
                <a:lnTo>
                  <a:pt x="25" y="99"/>
                </a:lnTo>
                <a:close/>
                <a:moveTo>
                  <a:pt x="64" y="119"/>
                </a:moveTo>
                <a:lnTo>
                  <a:pt x="91" y="119"/>
                </a:lnTo>
                <a:lnTo>
                  <a:pt x="91" y="93"/>
                </a:lnTo>
                <a:lnTo>
                  <a:pt x="64" y="93"/>
                </a:lnTo>
                <a:lnTo>
                  <a:pt x="64" y="119"/>
                </a:lnTo>
                <a:close/>
                <a:moveTo>
                  <a:pt x="70" y="99"/>
                </a:moveTo>
                <a:lnTo>
                  <a:pt x="84" y="99"/>
                </a:lnTo>
                <a:lnTo>
                  <a:pt x="84" y="113"/>
                </a:lnTo>
                <a:lnTo>
                  <a:pt x="70" y="113"/>
                </a:lnTo>
                <a:lnTo>
                  <a:pt x="70" y="99"/>
                </a:lnTo>
                <a:close/>
                <a:moveTo>
                  <a:pt x="109" y="119"/>
                </a:moveTo>
                <a:lnTo>
                  <a:pt x="136" y="119"/>
                </a:lnTo>
                <a:lnTo>
                  <a:pt x="136" y="93"/>
                </a:lnTo>
                <a:lnTo>
                  <a:pt x="109" y="93"/>
                </a:lnTo>
                <a:lnTo>
                  <a:pt x="109" y="119"/>
                </a:lnTo>
                <a:close/>
                <a:moveTo>
                  <a:pt x="115" y="99"/>
                </a:moveTo>
                <a:lnTo>
                  <a:pt x="129" y="99"/>
                </a:lnTo>
                <a:lnTo>
                  <a:pt x="129" y="113"/>
                </a:lnTo>
                <a:lnTo>
                  <a:pt x="115" y="113"/>
                </a:lnTo>
                <a:lnTo>
                  <a:pt x="115" y="99"/>
                </a:lnTo>
                <a:close/>
                <a:moveTo>
                  <a:pt x="142" y="68"/>
                </a:moveTo>
                <a:lnTo>
                  <a:pt x="142" y="25"/>
                </a:lnTo>
                <a:lnTo>
                  <a:pt x="150" y="25"/>
                </a:lnTo>
                <a:lnTo>
                  <a:pt x="150" y="0"/>
                </a:lnTo>
                <a:lnTo>
                  <a:pt x="111" y="0"/>
                </a:lnTo>
                <a:lnTo>
                  <a:pt x="111" y="25"/>
                </a:lnTo>
                <a:lnTo>
                  <a:pt x="116" y="25"/>
                </a:lnTo>
                <a:lnTo>
                  <a:pt x="116" y="68"/>
                </a:lnTo>
                <a:lnTo>
                  <a:pt x="97" y="68"/>
                </a:lnTo>
                <a:lnTo>
                  <a:pt x="97" y="16"/>
                </a:lnTo>
                <a:lnTo>
                  <a:pt x="67" y="42"/>
                </a:lnTo>
                <a:lnTo>
                  <a:pt x="67" y="20"/>
                </a:lnTo>
                <a:lnTo>
                  <a:pt x="0" y="20"/>
                </a:lnTo>
                <a:lnTo>
                  <a:pt x="0" y="155"/>
                </a:lnTo>
                <a:lnTo>
                  <a:pt x="155" y="155"/>
                </a:lnTo>
                <a:lnTo>
                  <a:pt x="155" y="68"/>
                </a:lnTo>
                <a:lnTo>
                  <a:pt x="142" y="68"/>
                </a:lnTo>
                <a:close/>
                <a:moveTo>
                  <a:pt x="117" y="7"/>
                </a:moveTo>
                <a:lnTo>
                  <a:pt x="143" y="7"/>
                </a:lnTo>
                <a:lnTo>
                  <a:pt x="143" y="19"/>
                </a:lnTo>
                <a:lnTo>
                  <a:pt x="142" y="19"/>
                </a:lnTo>
                <a:lnTo>
                  <a:pt x="117" y="19"/>
                </a:lnTo>
                <a:lnTo>
                  <a:pt x="117" y="7"/>
                </a:lnTo>
                <a:close/>
                <a:moveTo>
                  <a:pt x="148" y="148"/>
                </a:moveTo>
                <a:lnTo>
                  <a:pt x="7" y="148"/>
                </a:lnTo>
                <a:lnTo>
                  <a:pt x="7" y="27"/>
                </a:lnTo>
                <a:lnTo>
                  <a:pt x="61" y="27"/>
                </a:lnTo>
                <a:lnTo>
                  <a:pt x="61" y="57"/>
                </a:lnTo>
                <a:lnTo>
                  <a:pt x="91" y="31"/>
                </a:lnTo>
                <a:lnTo>
                  <a:pt x="91" y="74"/>
                </a:lnTo>
                <a:lnTo>
                  <a:pt x="123" y="74"/>
                </a:lnTo>
                <a:lnTo>
                  <a:pt x="123" y="25"/>
                </a:lnTo>
                <a:lnTo>
                  <a:pt x="135" y="25"/>
                </a:lnTo>
                <a:lnTo>
                  <a:pt x="135" y="74"/>
                </a:lnTo>
                <a:lnTo>
                  <a:pt x="148" y="74"/>
                </a:lnTo>
                <a:lnTo>
                  <a:pt x="148" y="148"/>
                </a:lnTo>
                <a:close/>
              </a:path>
            </a:pathLst>
          </a:custGeom>
          <a:solidFill>
            <a:srgbClr val="7EC34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" name="Google Shape;1938;p25">
            <a:extLst>
              <a:ext uri="{FF2B5EF4-FFF2-40B4-BE49-F238E27FC236}">
                <a16:creationId xmlns:a16="http://schemas.microsoft.com/office/drawing/2014/main" id="{664C8278-0770-692B-2DDF-C32A5108753E}"/>
              </a:ext>
            </a:extLst>
          </p:cNvPr>
          <p:cNvGrpSpPr>
            <a:grpSpLocks/>
          </p:cNvGrpSpPr>
          <p:nvPr/>
        </p:nvGrpSpPr>
        <p:grpSpPr>
          <a:xfrm>
            <a:off x="5026858" y="3662056"/>
            <a:ext cx="648000" cy="648000"/>
            <a:chOff x="438819" y="3775973"/>
            <a:chExt cx="453744" cy="453590"/>
          </a:xfrm>
          <a:solidFill>
            <a:srgbClr val="7EC34E"/>
          </a:solidFill>
        </p:grpSpPr>
        <p:sp>
          <p:nvSpPr>
            <p:cNvPr id="55" name="Google Shape;1939;p25">
              <a:extLst>
                <a:ext uri="{FF2B5EF4-FFF2-40B4-BE49-F238E27FC236}">
                  <a16:creationId xmlns:a16="http://schemas.microsoft.com/office/drawing/2014/main" id="{D9E6EFDB-9710-3B6B-F490-330B97C3A458}"/>
                </a:ext>
              </a:extLst>
            </p:cNvPr>
            <p:cNvSpPr/>
            <p:nvPr/>
          </p:nvSpPr>
          <p:spPr>
            <a:xfrm>
              <a:off x="438819" y="3775973"/>
              <a:ext cx="453744" cy="453590"/>
            </a:xfrm>
            <a:custGeom>
              <a:avLst/>
              <a:gdLst/>
              <a:ahLst/>
              <a:cxnLst/>
              <a:rect l="l" t="t" r="r" b="b"/>
              <a:pathLst>
                <a:path w="453744" h="453590" extrusionOk="0">
                  <a:moveTo>
                    <a:pt x="0" y="0"/>
                  </a:moveTo>
                  <a:lnTo>
                    <a:pt x="0" y="453590"/>
                  </a:lnTo>
                  <a:lnTo>
                    <a:pt x="453744" y="453590"/>
                  </a:lnTo>
                  <a:lnTo>
                    <a:pt x="453744" y="0"/>
                  </a:lnTo>
                  <a:close/>
                  <a:moveTo>
                    <a:pt x="434397" y="434281"/>
                  </a:moveTo>
                  <a:lnTo>
                    <a:pt x="19347" y="434281"/>
                  </a:lnTo>
                  <a:lnTo>
                    <a:pt x="19347" y="19341"/>
                  </a:lnTo>
                  <a:lnTo>
                    <a:pt x="434397" y="193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1940;p25">
              <a:extLst>
                <a:ext uri="{FF2B5EF4-FFF2-40B4-BE49-F238E27FC236}">
                  <a16:creationId xmlns:a16="http://schemas.microsoft.com/office/drawing/2014/main" id="{FE1C76BC-F6DA-CCD3-5348-41B35416C0C5}"/>
                </a:ext>
              </a:extLst>
            </p:cNvPr>
            <p:cNvSpPr/>
            <p:nvPr/>
          </p:nvSpPr>
          <p:spPr>
            <a:xfrm>
              <a:off x="487030" y="3956653"/>
              <a:ext cx="174849" cy="127514"/>
            </a:xfrm>
            <a:custGeom>
              <a:avLst/>
              <a:gdLst/>
              <a:ahLst/>
              <a:cxnLst/>
              <a:rect l="l" t="t" r="r" b="b"/>
              <a:pathLst>
                <a:path w="174849" h="127514" extrusionOk="0">
                  <a:moveTo>
                    <a:pt x="145356" y="27751"/>
                  </a:moveTo>
                  <a:lnTo>
                    <a:pt x="106094" y="27751"/>
                  </a:lnTo>
                  <a:lnTo>
                    <a:pt x="106094" y="0"/>
                  </a:lnTo>
                  <a:lnTo>
                    <a:pt x="0" y="0"/>
                  </a:lnTo>
                  <a:lnTo>
                    <a:pt x="0" y="110248"/>
                  </a:lnTo>
                  <a:lnTo>
                    <a:pt x="30439" y="110248"/>
                  </a:lnTo>
                  <a:cubicBezTo>
                    <a:pt x="32493" y="115688"/>
                    <a:pt x="36281" y="120305"/>
                    <a:pt x="41215" y="123383"/>
                  </a:cubicBezTo>
                  <a:cubicBezTo>
                    <a:pt x="53778" y="131286"/>
                    <a:pt x="70371" y="127512"/>
                    <a:pt x="78280" y="114953"/>
                  </a:cubicBezTo>
                  <a:cubicBezTo>
                    <a:pt x="79216" y="113467"/>
                    <a:pt x="80004" y="111889"/>
                    <a:pt x="80634" y="110248"/>
                  </a:cubicBezTo>
                  <a:lnTo>
                    <a:pt x="106882" y="110248"/>
                  </a:lnTo>
                  <a:cubicBezTo>
                    <a:pt x="110849" y="120633"/>
                    <a:pt x="120813" y="127496"/>
                    <a:pt x="131932" y="127509"/>
                  </a:cubicBezTo>
                  <a:cubicBezTo>
                    <a:pt x="133955" y="127506"/>
                    <a:pt x="135975" y="127282"/>
                    <a:pt x="137951" y="126848"/>
                  </a:cubicBezTo>
                  <a:cubicBezTo>
                    <a:pt x="146764" y="124866"/>
                    <a:pt x="154018" y="118633"/>
                    <a:pt x="157298" y="110216"/>
                  </a:cubicBezTo>
                  <a:lnTo>
                    <a:pt x="174849" y="110216"/>
                  </a:lnTo>
                  <a:lnTo>
                    <a:pt x="174849" y="58967"/>
                  </a:lnTo>
                  <a:close/>
                  <a:moveTo>
                    <a:pt x="86936" y="19151"/>
                  </a:moveTo>
                  <a:lnTo>
                    <a:pt x="86936" y="90939"/>
                  </a:lnTo>
                  <a:lnTo>
                    <a:pt x="80634" y="90939"/>
                  </a:lnTo>
                  <a:cubicBezTo>
                    <a:pt x="75898" y="78408"/>
                    <a:pt x="62620" y="71311"/>
                    <a:pt x="49565" y="74338"/>
                  </a:cubicBezTo>
                  <a:cubicBezTo>
                    <a:pt x="40840" y="76380"/>
                    <a:pt x="33684" y="82591"/>
                    <a:pt x="30439" y="90939"/>
                  </a:cubicBezTo>
                  <a:lnTo>
                    <a:pt x="19221" y="90939"/>
                  </a:lnTo>
                  <a:lnTo>
                    <a:pt x="19221" y="19151"/>
                  </a:lnTo>
                  <a:close/>
                  <a:moveTo>
                    <a:pt x="48116" y="98561"/>
                  </a:moveTo>
                  <a:lnTo>
                    <a:pt x="48116" y="98561"/>
                  </a:lnTo>
                  <a:cubicBezTo>
                    <a:pt x="48790" y="95988"/>
                    <a:pt x="50763" y="93959"/>
                    <a:pt x="53315" y="93206"/>
                  </a:cubicBezTo>
                  <a:cubicBezTo>
                    <a:pt x="57399" y="92116"/>
                    <a:pt x="61605" y="94498"/>
                    <a:pt x="62768" y="98561"/>
                  </a:cubicBezTo>
                  <a:cubicBezTo>
                    <a:pt x="63883" y="102628"/>
                    <a:pt x="61523" y="106836"/>
                    <a:pt x="57474" y="108011"/>
                  </a:cubicBezTo>
                  <a:lnTo>
                    <a:pt x="56497" y="108295"/>
                  </a:lnTo>
                  <a:cubicBezTo>
                    <a:pt x="54793" y="108547"/>
                    <a:pt x="53053" y="108225"/>
                    <a:pt x="51550" y="107381"/>
                  </a:cubicBezTo>
                  <a:cubicBezTo>
                    <a:pt x="48478" y="105605"/>
                    <a:pt x="46991" y="101982"/>
                    <a:pt x="47927" y="98561"/>
                  </a:cubicBezTo>
                  <a:close/>
                  <a:moveTo>
                    <a:pt x="124654" y="98561"/>
                  </a:moveTo>
                  <a:lnTo>
                    <a:pt x="124654" y="98561"/>
                  </a:lnTo>
                  <a:cubicBezTo>
                    <a:pt x="125356" y="95978"/>
                    <a:pt x="127367" y="93956"/>
                    <a:pt x="129947" y="93238"/>
                  </a:cubicBezTo>
                  <a:cubicBezTo>
                    <a:pt x="131929" y="92683"/>
                    <a:pt x="134050" y="92945"/>
                    <a:pt x="135840" y="93962"/>
                  </a:cubicBezTo>
                  <a:cubicBezTo>
                    <a:pt x="139548" y="96032"/>
                    <a:pt x="140875" y="100713"/>
                    <a:pt x="138808" y="104420"/>
                  </a:cubicBezTo>
                  <a:cubicBezTo>
                    <a:pt x="137809" y="106206"/>
                    <a:pt x="136139" y="107523"/>
                    <a:pt x="134170" y="108074"/>
                  </a:cubicBezTo>
                  <a:lnTo>
                    <a:pt x="133224" y="108326"/>
                  </a:lnTo>
                  <a:cubicBezTo>
                    <a:pt x="131520" y="108578"/>
                    <a:pt x="129780" y="108257"/>
                    <a:pt x="128277" y="107413"/>
                  </a:cubicBezTo>
                  <a:cubicBezTo>
                    <a:pt x="126491" y="106417"/>
                    <a:pt x="125177" y="104751"/>
                    <a:pt x="124622" y="102782"/>
                  </a:cubicBezTo>
                  <a:cubicBezTo>
                    <a:pt x="124247" y="101399"/>
                    <a:pt x="124260" y="99938"/>
                    <a:pt x="124654" y="98561"/>
                  </a:cubicBezTo>
                  <a:close/>
                  <a:moveTo>
                    <a:pt x="125977" y="74685"/>
                  </a:moveTo>
                  <a:cubicBezTo>
                    <a:pt x="117365" y="76707"/>
                    <a:pt x="110298" y="82830"/>
                    <a:pt x="107071" y="91064"/>
                  </a:cubicBezTo>
                  <a:lnTo>
                    <a:pt x="106063" y="91064"/>
                  </a:lnTo>
                  <a:lnTo>
                    <a:pt x="106063" y="46965"/>
                  </a:lnTo>
                  <a:lnTo>
                    <a:pt x="137352" y="46965"/>
                  </a:lnTo>
                  <a:lnTo>
                    <a:pt x="155533" y="66936"/>
                  </a:lnTo>
                  <a:lnTo>
                    <a:pt x="155533" y="87631"/>
                  </a:lnTo>
                  <a:cubicBezTo>
                    <a:pt x="149654" y="77230"/>
                    <a:pt x="137607" y="71966"/>
                    <a:pt x="125977" y="747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1941;p25">
              <a:extLst>
                <a:ext uri="{FF2B5EF4-FFF2-40B4-BE49-F238E27FC236}">
                  <a16:creationId xmlns:a16="http://schemas.microsoft.com/office/drawing/2014/main" id="{BF0922A9-FD62-4F6C-6E74-D15B94BD7FE3}"/>
                </a:ext>
              </a:extLst>
            </p:cNvPr>
            <p:cNvSpPr/>
            <p:nvPr/>
          </p:nvSpPr>
          <p:spPr>
            <a:xfrm>
              <a:off x="682644" y="4118371"/>
              <a:ext cx="128686" cy="72290"/>
            </a:xfrm>
            <a:custGeom>
              <a:avLst/>
              <a:gdLst/>
              <a:ahLst/>
              <a:cxnLst/>
              <a:rect l="l" t="t" r="r" b="b"/>
              <a:pathLst>
                <a:path w="128686" h="72290" extrusionOk="0">
                  <a:moveTo>
                    <a:pt x="46257" y="21357"/>
                  </a:moveTo>
                  <a:cubicBezTo>
                    <a:pt x="56705" y="29902"/>
                    <a:pt x="71729" y="29902"/>
                    <a:pt x="82178" y="21357"/>
                  </a:cubicBezTo>
                  <a:lnTo>
                    <a:pt x="96011" y="28003"/>
                  </a:lnTo>
                  <a:lnTo>
                    <a:pt x="96799" y="28381"/>
                  </a:lnTo>
                  <a:lnTo>
                    <a:pt x="97618" y="28664"/>
                  </a:lnTo>
                  <a:cubicBezTo>
                    <a:pt x="101320" y="30258"/>
                    <a:pt x="104153" y="33370"/>
                    <a:pt x="105401" y="37201"/>
                  </a:cubicBezTo>
                  <a:lnTo>
                    <a:pt x="107323" y="53486"/>
                  </a:lnTo>
                  <a:lnTo>
                    <a:pt x="21206" y="53486"/>
                  </a:lnTo>
                  <a:lnTo>
                    <a:pt x="23128" y="36917"/>
                  </a:lnTo>
                  <a:cubicBezTo>
                    <a:pt x="24420" y="33200"/>
                    <a:pt x="27225" y="30202"/>
                    <a:pt x="30848" y="28664"/>
                  </a:cubicBezTo>
                  <a:lnTo>
                    <a:pt x="31668" y="28381"/>
                  </a:lnTo>
                  <a:lnTo>
                    <a:pt x="32455" y="28003"/>
                  </a:lnTo>
                  <a:lnTo>
                    <a:pt x="46257" y="21357"/>
                  </a:lnTo>
                  <a:moveTo>
                    <a:pt x="79972" y="189"/>
                  </a:moveTo>
                  <a:cubicBezTo>
                    <a:pt x="77556" y="221"/>
                    <a:pt x="75265" y="1273"/>
                    <a:pt x="73670" y="3087"/>
                  </a:cubicBezTo>
                  <a:lnTo>
                    <a:pt x="71496" y="5512"/>
                  </a:lnTo>
                  <a:cubicBezTo>
                    <a:pt x="68166" y="9532"/>
                    <a:pt x="62207" y="10089"/>
                    <a:pt x="58186" y="6760"/>
                  </a:cubicBezTo>
                  <a:cubicBezTo>
                    <a:pt x="57733" y="6385"/>
                    <a:pt x="57314" y="5966"/>
                    <a:pt x="56939" y="5512"/>
                  </a:cubicBezTo>
                  <a:lnTo>
                    <a:pt x="54764" y="3087"/>
                  </a:lnTo>
                  <a:cubicBezTo>
                    <a:pt x="53170" y="1273"/>
                    <a:pt x="50879" y="221"/>
                    <a:pt x="48462" y="189"/>
                  </a:cubicBezTo>
                  <a:cubicBezTo>
                    <a:pt x="47508" y="202"/>
                    <a:pt x="46559" y="372"/>
                    <a:pt x="45658" y="693"/>
                  </a:cubicBezTo>
                  <a:lnTo>
                    <a:pt x="24263" y="10930"/>
                  </a:lnTo>
                  <a:cubicBezTo>
                    <a:pt x="14577" y="14751"/>
                    <a:pt x="7273" y="22928"/>
                    <a:pt x="4569" y="32980"/>
                  </a:cubicBezTo>
                  <a:lnTo>
                    <a:pt x="0" y="72291"/>
                  </a:lnTo>
                  <a:lnTo>
                    <a:pt x="128687" y="72291"/>
                  </a:lnTo>
                  <a:lnTo>
                    <a:pt x="124086" y="33547"/>
                  </a:lnTo>
                  <a:lnTo>
                    <a:pt x="123929" y="32791"/>
                  </a:lnTo>
                  <a:cubicBezTo>
                    <a:pt x="121225" y="22739"/>
                    <a:pt x="113921" y="14562"/>
                    <a:pt x="104235" y="10741"/>
                  </a:cubicBezTo>
                  <a:lnTo>
                    <a:pt x="82871" y="504"/>
                  </a:lnTo>
                  <a:cubicBezTo>
                    <a:pt x="81961" y="186"/>
                    <a:pt x="81003" y="16"/>
                    <a:pt x="800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1942;p25">
              <a:extLst>
                <a:ext uri="{FF2B5EF4-FFF2-40B4-BE49-F238E27FC236}">
                  <a16:creationId xmlns:a16="http://schemas.microsoft.com/office/drawing/2014/main" id="{2E85BEBD-DFEB-7724-00DE-42ADD3C8E67B}"/>
                </a:ext>
              </a:extLst>
            </p:cNvPr>
            <p:cNvSpPr/>
            <p:nvPr/>
          </p:nvSpPr>
          <p:spPr>
            <a:xfrm>
              <a:off x="717200" y="4037670"/>
              <a:ext cx="56738" cy="74810"/>
            </a:xfrm>
            <a:custGeom>
              <a:avLst/>
              <a:gdLst/>
              <a:ahLst/>
              <a:cxnLst/>
              <a:rect l="l" t="t" r="r" b="b"/>
              <a:pathLst>
                <a:path w="56738" h="74810" extrusionOk="0">
                  <a:moveTo>
                    <a:pt x="28401" y="18900"/>
                  </a:moveTo>
                  <a:cubicBezTo>
                    <a:pt x="34016" y="19463"/>
                    <a:pt x="38188" y="24355"/>
                    <a:pt x="37854" y="29987"/>
                  </a:cubicBezTo>
                  <a:cubicBezTo>
                    <a:pt x="37854" y="46147"/>
                    <a:pt x="34167" y="50903"/>
                    <a:pt x="33442" y="51722"/>
                  </a:cubicBezTo>
                  <a:cubicBezTo>
                    <a:pt x="29598" y="55848"/>
                    <a:pt x="29031" y="55848"/>
                    <a:pt x="28369" y="55848"/>
                  </a:cubicBezTo>
                  <a:cubicBezTo>
                    <a:pt x="27708" y="55848"/>
                    <a:pt x="27172" y="55848"/>
                    <a:pt x="23328" y="51722"/>
                  </a:cubicBezTo>
                  <a:cubicBezTo>
                    <a:pt x="22603" y="50903"/>
                    <a:pt x="18916" y="46147"/>
                    <a:pt x="18916" y="29987"/>
                  </a:cubicBezTo>
                  <a:cubicBezTo>
                    <a:pt x="18582" y="24355"/>
                    <a:pt x="22754" y="19463"/>
                    <a:pt x="28369" y="18900"/>
                  </a:cubicBezTo>
                  <a:moveTo>
                    <a:pt x="28369" y="0"/>
                  </a:moveTo>
                  <a:cubicBezTo>
                    <a:pt x="12268" y="479"/>
                    <a:pt x="-412" y="13888"/>
                    <a:pt x="10" y="29987"/>
                  </a:cubicBezTo>
                  <a:cubicBezTo>
                    <a:pt x="10" y="46178"/>
                    <a:pt x="3161" y="57833"/>
                    <a:pt x="9463" y="64637"/>
                  </a:cubicBezTo>
                  <a:cubicBezTo>
                    <a:pt x="14631" y="70212"/>
                    <a:pt x="19609" y="74811"/>
                    <a:pt x="28369" y="74811"/>
                  </a:cubicBezTo>
                  <a:cubicBezTo>
                    <a:pt x="37129" y="74811"/>
                    <a:pt x="42108" y="70212"/>
                    <a:pt x="47275" y="64637"/>
                  </a:cubicBezTo>
                  <a:cubicBezTo>
                    <a:pt x="53577" y="57896"/>
                    <a:pt x="56728" y="46241"/>
                    <a:pt x="56728" y="29987"/>
                  </a:cubicBezTo>
                  <a:cubicBezTo>
                    <a:pt x="57151" y="13888"/>
                    <a:pt x="44471" y="482"/>
                    <a:pt x="283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1943;p25">
              <a:extLst>
                <a:ext uri="{FF2B5EF4-FFF2-40B4-BE49-F238E27FC236}">
                  <a16:creationId xmlns:a16="http://schemas.microsoft.com/office/drawing/2014/main" id="{3868BA55-F69D-E9A6-E65F-DC8AED74FB55}"/>
                </a:ext>
              </a:extLst>
            </p:cNvPr>
            <p:cNvSpPr/>
            <p:nvPr/>
          </p:nvSpPr>
          <p:spPr>
            <a:xfrm>
              <a:off x="663801" y="3814812"/>
              <a:ext cx="167003" cy="168269"/>
            </a:xfrm>
            <a:custGeom>
              <a:avLst/>
              <a:gdLst/>
              <a:ahLst/>
              <a:cxnLst/>
              <a:rect l="l" t="t" r="r" b="b"/>
              <a:pathLst>
                <a:path w="167003" h="168269" extrusionOk="0">
                  <a:moveTo>
                    <a:pt x="145734" y="76102"/>
                  </a:moveTo>
                  <a:lnTo>
                    <a:pt x="145734" y="50619"/>
                  </a:lnTo>
                  <a:lnTo>
                    <a:pt x="153832" y="50619"/>
                  </a:lnTo>
                  <a:lnTo>
                    <a:pt x="153832" y="0"/>
                  </a:lnTo>
                  <a:lnTo>
                    <a:pt x="87346" y="0"/>
                  </a:lnTo>
                  <a:lnTo>
                    <a:pt x="87346" y="50619"/>
                  </a:lnTo>
                  <a:lnTo>
                    <a:pt x="94751" y="50619"/>
                  </a:lnTo>
                  <a:lnTo>
                    <a:pt x="94751" y="76102"/>
                  </a:lnTo>
                  <a:lnTo>
                    <a:pt x="73135" y="76102"/>
                  </a:lnTo>
                  <a:lnTo>
                    <a:pt x="73135" y="38807"/>
                  </a:lnTo>
                  <a:lnTo>
                    <a:pt x="0" y="38807"/>
                  </a:lnTo>
                  <a:lnTo>
                    <a:pt x="0" y="90907"/>
                  </a:lnTo>
                  <a:lnTo>
                    <a:pt x="0" y="95002"/>
                  </a:lnTo>
                  <a:lnTo>
                    <a:pt x="0" y="168269"/>
                  </a:lnTo>
                  <a:lnTo>
                    <a:pt x="167003" y="168269"/>
                  </a:lnTo>
                  <a:lnTo>
                    <a:pt x="167003" y="76102"/>
                  </a:lnTo>
                  <a:close/>
                  <a:moveTo>
                    <a:pt x="147908" y="95474"/>
                  </a:moveTo>
                  <a:lnTo>
                    <a:pt x="147908" y="149023"/>
                  </a:lnTo>
                  <a:lnTo>
                    <a:pt x="19536" y="149023"/>
                  </a:lnTo>
                  <a:lnTo>
                    <a:pt x="19536" y="60416"/>
                  </a:lnTo>
                  <a:lnTo>
                    <a:pt x="53567" y="60416"/>
                  </a:lnTo>
                  <a:lnTo>
                    <a:pt x="53567" y="95506"/>
                  </a:lnTo>
                  <a:lnTo>
                    <a:pt x="113751" y="95506"/>
                  </a:lnTo>
                  <a:lnTo>
                    <a:pt x="114129" y="50777"/>
                  </a:lnTo>
                  <a:lnTo>
                    <a:pt x="126513" y="50777"/>
                  </a:lnTo>
                  <a:lnTo>
                    <a:pt x="126513" y="95506"/>
                  </a:lnTo>
                  <a:close/>
                  <a:moveTo>
                    <a:pt x="135304" y="19341"/>
                  </a:moveTo>
                  <a:lnTo>
                    <a:pt x="135304" y="31247"/>
                  </a:lnTo>
                  <a:lnTo>
                    <a:pt x="106567" y="31247"/>
                  </a:lnTo>
                  <a:lnTo>
                    <a:pt x="106567" y="193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1944;p25">
              <a:extLst>
                <a:ext uri="{FF2B5EF4-FFF2-40B4-BE49-F238E27FC236}">
                  <a16:creationId xmlns:a16="http://schemas.microsoft.com/office/drawing/2014/main" id="{A4F5A47E-36D0-0EAA-775F-4AFAE86F63A8}"/>
                </a:ext>
              </a:extLst>
            </p:cNvPr>
            <p:cNvSpPr/>
            <p:nvPr/>
          </p:nvSpPr>
          <p:spPr>
            <a:xfrm>
              <a:off x="526228" y="3840641"/>
              <a:ext cx="318093" cy="341988"/>
            </a:xfrm>
            <a:custGeom>
              <a:avLst/>
              <a:gdLst/>
              <a:ahLst/>
              <a:cxnLst/>
              <a:rect l="l" t="t" r="r" b="b"/>
              <a:pathLst>
                <a:path w="318093" h="341988" extrusionOk="0">
                  <a:moveTo>
                    <a:pt x="135020" y="341988"/>
                  </a:moveTo>
                  <a:cubicBezTo>
                    <a:pt x="128340" y="341421"/>
                    <a:pt x="121723" y="340571"/>
                    <a:pt x="115295" y="339468"/>
                  </a:cubicBezTo>
                  <a:lnTo>
                    <a:pt x="118446" y="320569"/>
                  </a:lnTo>
                  <a:cubicBezTo>
                    <a:pt x="124307" y="321576"/>
                    <a:pt x="130325" y="322364"/>
                    <a:pt x="136438" y="322868"/>
                  </a:cubicBezTo>
                  <a:close/>
                  <a:moveTo>
                    <a:pt x="95822" y="335027"/>
                  </a:moveTo>
                  <a:cubicBezTo>
                    <a:pt x="89403" y="333209"/>
                    <a:pt x="83092" y="331030"/>
                    <a:pt x="76916" y="328506"/>
                  </a:cubicBezTo>
                  <a:lnTo>
                    <a:pt x="84163" y="310709"/>
                  </a:lnTo>
                  <a:cubicBezTo>
                    <a:pt x="89696" y="312980"/>
                    <a:pt x="95356" y="314927"/>
                    <a:pt x="101116" y="316537"/>
                  </a:cubicBezTo>
                  <a:close/>
                  <a:moveTo>
                    <a:pt x="58703" y="319876"/>
                  </a:moveTo>
                  <a:cubicBezTo>
                    <a:pt x="52820" y="316619"/>
                    <a:pt x="47136" y="313012"/>
                    <a:pt x="41688" y="309071"/>
                  </a:cubicBezTo>
                  <a:lnTo>
                    <a:pt x="52968" y="293511"/>
                  </a:lnTo>
                  <a:cubicBezTo>
                    <a:pt x="57783" y="296960"/>
                    <a:pt x="62803" y="300113"/>
                    <a:pt x="67999" y="302960"/>
                  </a:cubicBezTo>
                  <a:close/>
                  <a:moveTo>
                    <a:pt x="26122" y="296220"/>
                  </a:moveTo>
                  <a:cubicBezTo>
                    <a:pt x="21197" y="291611"/>
                    <a:pt x="16565" y="286697"/>
                    <a:pt x="12257" y="281509"/>
                  </a:cubicBezTo>
                  <a:lnTo>
                    <a:pt x="27067" y="269256"/>
                  </a:lnTo>
                  <a:cubicBezTo>
                    <a:pt x="30861" y="273820"/>
                    <a:pt x="34932" y="278142"/>
                    <a:pt x="39261" y="282202"/>
                  </a:cubicBezTo>
                  <a:close/>
                  <a:moveTo>
                    <a:pt x="289671" y="264720"/>
                  </a:moveTo>
                  <a:lnTo>
                    <a:pt x="273633" y="254136"/>
                  </a:lnTo>
                  <a:cubicBezTo>
                    <a:pt x="276907" y="249153"/>
                    <a:pt x="279894" y="243991"/>
                    <a:pt x="282582" y="238670"/>
                  </a:cubicBezTo>
                  <a:lnTo>
                    <a:pt x="299755" y="247301"/>
                  </a:lnTo>
                  <a:cubicBezTo>
                    <a:pt x="296730" y="253273"/>
                    <a:pt x="293361" y="259069"/>
                    <a:pt x="289671" y="264657"/>
                  </a:cubicBezTo>
                  <a:close/>
                  <a:moveTo>
                    <a:pt x="307727" y="228843"/>
                  </a:moveTo>
                  <a:lnTo>
                    <a:pt x="289671" y="222259"/>
                  </a:lnTo>
                  <a:cubicBezTo>
                    <a:pt x="291701" y="216662"/>
                    <a:pt x="293405" y="210951"/>
                    <a:pt x="294776" y="205155"/>
                  </a:cubicBezTo>
                  <a:lnTo>
                    <a:pt x="313493" y="209565"/>
                  </a:lnTo>
                  <a:cubicBezTo>
                    <a:pt x="311943" y="216076"/>
                    <a:pt x="310018" y="222492"/>
                    <a:pt x="307727" y="228780"/>
                  </a:cubicBezTo>
                  <a:close/>
                  <a:moveTo>
                    <a:pt x="316959" y="189752"/>
                  </a:moveTo>
                  <a:lnTo>
                    <a:pt x="297864" y="187547"/>
                  </a:lnTo>
                  <a:cubicBezTo>
                    <a:pt x="298532" y="181616"/>
                    <a:pt x="298869" y="175653"/>
                    <a:pt x="298872" y="169687"/>
                  </a:cubicBezTo>
                  <a:lnTo>
                    <a:pt x="298872" y="169025"/>
                  </a:lnTo>
                  <a:lnTo>
                    <a:pt x="318094" y="169025"/>
                  </a:lnTo>
                  <a:lnTo>
                    <a:pt x="318094" y="169687"/>
                  </a:lnTo>
                  <a:cubicBezTo>
                    <a:pt x="318094" y="176371"/>
                    <a:pt x="317715" y="183049"/>
                    <a:pt x="316959" y="189689"/>
                  </a:cubicBezTo>
                  <a:close/>
                  <a:moveTo>
                    <a:pt x="16228" y="84985"/>
                  </a:moveTo>
                  <a:lnTo>
                    <a:pt x="0" y="74716"/>
                  </a:lnTo>
                  <a:cubicBezTo>
                    <a:pt x="3598" y="69028"/>
                    <a:pt x="7543" y="63569"/>
                    <a:pt x="11816" y="58368"/>
                  </a:cubicBezTo>
                  <a:lnTo>
                    <a:pt x="26689" y="70559"/>
                  </a:lnTo>
                  <a:cubicBezTo>
                    <a:pt x="22917" y="75132"/>
                    <a:pt x="19423" y="79930"/>
                    <a:pt x="16228" y="84922"/>
                  </a:cubicBezTo>
                  <a:close/>
                  <a:moveTo>
                    <a:pt x="38789" y="57581"/>
                  </a:moveTo>
                  <a:lnTo>
                    <a:pt x="25618" y="43595"/>
                  </a:lnTo>
                  <a:cubicBezTo>
                    <a:pt x="30508" y="38968"/>
                    <a:pt x="35688" y="34656"/>
                    <a:pt x="41121" y="30680"/>
                  </a:cubicBezTo>
                  <a:lnTo>
                    <a:pt x="52464" y="46209"/>
                  </a:lnTo>
                  <a:cubicBezTo>
                    <a:pt x="47675" y="49690"/>
                    <a:pt x="43109" y="53467"/>
                    <a:pt x="38789" y="57518"/>
                  </a:cubicBezTo>
                  <a:close/>
                  <a:moveTo>
                    <a:pt x="67463" y="36602"/>
                  </a:moveTo>
                  <a:lnTo>
                    <a:pt x="58010" y="19813"/>
                  </a:lnTo>
                  <a:cubicBezTo>
                    <a:pt x="63874" y="16553"/>
                    <a:pt x="69924" y="13639"/>
                    <a:pt x="76128" y="11088"/>
                  </a:cubicBezTo>
                  <a:lnTo>
                    <a:pt x="83438" y="28727"/>
                  </a:lnTo>
                  <a:cubicBezTo>
                    <a:pt x="77965" y="31014"/>
                    <a:pt x="72631" y="33622"/>
                    <a:pt x="67463" y="36539"/>
                  </a:cubicBezTo>
                  <a:close/>
                  <a:moveTo>
                    <a:pt x="100454" y="22994"/>
                  </a:moveTo>
                  <a:lnTo>
                    <a:pt x="95160" y="4504"/>
                  </a:lnTo>
                  <a:cubicBezTo>
                    <a:pt x="101462" y="2709"/>
                    <a:pt x="108016" y="1354"/>
                    <a:pt x="114602" y="0"/>
                  </a:cubicBezTo>
                  <a:lnTo>
                    <a:pt x="118005" y="18900"/>
                  </a:lnTo>
                  <a:cubicBezTo>
                    <a:pt x="112087" y="19926"/>
                    <a:pt x="106227" y="21275"/>
                    <a:pt x="100454" y="229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" name="Google Shape;2003;p28">
            <a:extLst>
              <a:ext uri="{FF2B5EF4-FFF2-40B4-BE49-F238E27FC236}">
                <a16:creationId xmlns:a16="http://schemas.microsoft.com/office/drawing/2014/main" id="{B8B28EB2-2233-0404-3A9B-7553868DAFA5}"/>
              </a:ext>
            </a:extLst>
          </p:cNvPr>
          <p:cNvSpPr/>
          <p:nvPr/>
        </p:nvSpPr>
        <p:spPr>
          <a:xfrm>
            <a:off x="5026858" y="2366669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346" h="346" extrusionOk="0">
                <a:moveTo>
                  <a:pt x="0" y="0"/>
                </a:moveTo>
                <a:cubicBezTo>
                  <a:pt x="0" y="346"/>
                  <a:pt x="0" y="346"/>
                  <a:pt x="0" y="346"/>
                </a:cubicBezTo>
                <a:cubicBezTo>
                  <a:pt x="346" y="346"/>
                  <a:pt x="346" y="346"/>
                  <a:pt x="346" y="346"/>
                </a:cubicBezTo>
                <a:cubicBezTo>
                  <a:pt x="346" y="0"/>
                  <a:pt x="346" y="0"/>
                  <a:pt x="346" y="0"/>
                </a:cubicBezTo>
                <a:lnTo>
                  <a:pt x="0" y="0"/>
                </a:lnTo>
                <a:close/>
                <a:moveTo>
                  <a:pt x="117" y="90"/>
                </a:moveTo>
                <a:cubicBezTo>
                  <a:pt x="117" y="77"/>
                  <a:pt x="128" y="67"/>
                  <a:pt x="141" y="67"/>
                </a:cubicBezTo>
                <a:cubicBezTo>
                  <a:pt x="153" y="67"/>
                  <a:pt x="164" y="77"/>
                  <a:pt x="164" y="90"/>
                </a:cubicBezTo>
                <a:cubicBezTo>
                  <a:pt x="164" y="103"/>
                  <a:pt x="153" y="113"/>
                  <a:pt x="141" y="113"/>
                </a:cubicBezTo>
                <a:cubicBezTo>
                  <a:pt x="128" y="113"/>
                  <a:pt x="117" y="103"/>
                  <a:pt x="117" y="90"/>
                </a:cubicBezTo>
                <a:close/>
                <a:moveTo>
                  <a:pt x="331" y="332"/>
                </a:moveTo>
                <a:cubicBezTo>
                  <a:pt x="217" y="332"/>
                  <a:pt x="217" y="332"/>
                  <a:pt x="217" y="332"/>
                </a:cubicBezTo>
                <a:cubicBezTo>
                  <a:pt x="217" y="296"/>
                  <a:pt x="217" y="296"/>
                  <a:pt x="217" y="29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78" y="134"/>
                  <a:pt x="278" y="134"/>
                  <a:pt x="278" y="134"/>
                </a:cubicBezTo>
                <a:cubicBezTo>
                  <a:pt x="295" y="131"/>
                  <a:pt x="309" y="115"/>
                  <a:pt x="309" y="97"/>
                </a:cubicBezTo>
                <a:cubicBezTo>
                  <a:pt x="309" y="76"/>
                  <a:pt x="291" y="59"/>
                  <a:pt x="270" y="59"/>
                </a:cubicBezTo>
                <a:cubicBezTo>
                  <a:pt x="249" y="59"/>
                  <a:pt x="232" y="76"/>
                  <a:pt x="232" y="97"/>
                </a:cubicBezTo>
                <a:cubicBezTo>
                  <a:pt x="232" y="115"/>
                  <a:pt x="245" y="131"/>
                  <a:pt x="263" y="134"/>
                </a:cubicBezTo>
                <a:cubicBezTo>
                  <a:pt x="263" y="239"/>
                  <a:pt x="263" y="239"/>
                  <a:pt x="263" y="239"/>
                </a:cubicBezTo>
                <a:cubicBezTo>
                  <a:pt x="202" y="289"/>
                  <a:pt x="202" y="289"/>
                  <a:pt x="202" y="289"/>
                </a:cubicBezTo>
                <a:cubicBezTo>
                  <a:pt x="202" y="332"/>
                  <a:pt x="202" y="332"/>
                  <a:pt x="202" y="332"/>
                </a:cubicBezTo>
                <a:cubicBezTo>
                  <a:pt x="185" y="332"/>
                  <a:pt x="185" y="332"/>
                  <a:pt x="185" y="332"/>
                </a:cubicBezTo>
                <a:cubicBezTo>
                  <a:pt x="185" y="259"/>
                  <a:pt x="185" y="259"/>
                  <a:pt x="185" y="259"/>
                </a:cubicBezTo>
                <a:cubicBezTo>
                  <a:pt x="213" y="235"/>
                  <a:pt x="213" y="235"/>
                  <a:pt x="213" y="235"/>
                </a:cubicBezTo>
                <a:cubicBezTo>
                  <a:pt x="213" y="198"/>
                  <a:pt x="213" y="198"/>
                  <a:pt x="213" y="198"/>
                </a:cubicBezTo>
                <a:cubicBezTo>
                  <a:pt x="230" y="195"/>
                  <a:pt x="244" y="179"/>
                  <a:pt x="244" y="161"/>
                </a:cubicBezTo>
                <a:cubicBezTo>
                  <a:pt x="244" y="140"/>
                  <a:pt x="227" y="123"/>
                  <a:pt x="205" y="123"/>
                </a:cubicBezTo>
                <a:cubicBezTo>
                  <a:pt x="184" y="123"/>
                  <a:pt x="167" y="140"/>
                  <a:pt x="167" y="161"/>
                </a:cubicBezTo>
                <a:cubicBezTo>
                  <a:pt x="167" y="179"/>
                  <a:pt x="181" y="195"/>
                  <a:pt x="198" y="198"/>
                </a:cubicBezTo>
                <a:cubicBezTo>
                  <a:pt x="198" y="228"/>
                  <a:pt x="198" y="228"/>
                  <a:pt x="198" y="228"/>
                </a:cubicBezTo>
                <a:cubicBezTo>
                  <a:pt x="170" y="252"/>
                  <a:pt x="170" y="252"/>
                  <a:pt x="170" y="252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53" y="332"/>
                  <a:pt x="153" y="332"/>
                  <a:pt x="153" y="332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66" y="124"/>
                  <a:pt x="179" y="109"/>
                  <a:pt x="179" y="90"/>
                </a:cubicBezTo>
                <a:cubicBezTo>
                  <a:pt x="179" y="69"/>
                  <a:pt x="162" y="52"/>
                  <a:pt x="141" y="52"/>
                </a:cubicBezTo>
                <a:cubicBezTo>
                  <a:pt x="120" y="52"/>
                  <a:pt x="102" y="69"/>
                  <a:pt x="102" y="90"/>
                </a:cubicBezTo>
                <a:cubicBezTo>
                  <a:pt x="102" y="109"/>
                  <a:pt x="116" y="124"/>
                  <a:pt x="133" y="128"/>
                </a:cubicBezTo>
                <a:cubicBezTo>
                  <a:pt x="138" y="332"/>
                  <a:pt x="138" y="332"/>
                  <a:pt x="138" y="332"/>
                </a:cubicBezTo>
                <a:cubicBezTo>
                  <a:pt x="121" y="332"/>
                  <a:pt x="121" y="332"/>
                  <a:pt x="121" y="332"/>
                </a:cubicBezTo>
                <a:cubicBezTo>
                  <a:pt x="121" y="237"/>
                  <a:pt x="121" y="237"/>
                  <a:pt x="121" y="237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104" y="194"/>
                  <a:pt x="114" y="180"/>
                  <a:pt x="114" y="163"/>
                </a:cubicBezTo>
                <a:cubicBezTo>
                  <a:pt x="114" y="142"/>
                  <a:pt x="97" y="125"/>
                  <a:pt x="76" y="125"/>
                </a:cubicBezTo>
                <a:cubicBezTo>
                  <a:pt x="55" y="125"/>
                  <a:pt x="38" y="142"/>
                  <a:pt x="38" y="163"/>
                </a:cubicBezTo>
                <a:cubicBezTo>
                  <a:pt x="38" y="183"/>
                  <a:pt x="53" y="200"/>
                  <a:pt x="72" y="201"/>
                </a:cubicBezTo>
                <a:cubicBezTo>
                  <a:pt x="106" y="242"/>
                  <a:pt x="106" y="242"/>
                  <a:pt x="106" y="24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5" y="332"/>
                  <a:pt x="15" y="332"/>
                  <a:pt x="15" y="332"/>
                </a:cubicBezTo>
                <a:cubicBezTo>
                  <a:pt x="15" y="15"/>
                  <a:pt x="15" y="15"/>
                  <a:pt x="15" y="15"/>
                </a:cubicBezTo>
                <a:cubicBezTo>
                  <a:pt x="331" y="15"/>
                  <a:pt x="331" y="15"/>
                  <a:pt x="331" y="15"/>
                </a:cubicBezTo>
                <a:lnTo>
                  <a:pt x="331" y="332"/>
                </a:lnTo>
                <a:close/>
                <a:moveTo>
                  <a:pt x="270" y="120"/>
                </a:moveTo>
                <a:cubicBezTo>
                  <a:pt x="257" y="120"/>
                  <a:pt x="247" y="110"/>
                  <a:pt x="247" y="97"/>
                </a:cubicBezTo>
                <a:cubicBezTo>
                  <a:pt x="247" y="84"/>
                  <a:pt x="257" y="73"/>
                  <a:pt x="270" y="73"/>
                </a:cubicBezTo>
                <a:cubicBezTo>
                  <a:pt x="283" y="73"/>
                  <a:pt x="294" y="84"/>
                  <a:pt x="294" y="97"/>
                </a:cubicBezTo>
                <a:cubicBezTo>
                  <a:pt x="294" y="110"/>
                  <a:pt x="283" y="120"/>
                  <a:pt x="270" y="120"/>
                </a:cubicBezTo>
                <a:close/>
                <a:moveTo>
                  <a:pt x="205" y="184"/>
                </a:moveTo>
                <a:cubicBezTo>
                  <a:pt x="193" y="184"/>
                  <a:pt x="182" y="174"/>
                  <a:pt x="182" y="161"/>
                </a:cubicBezTo>
                <a:cubicBezTo>
                  <a:pt x="182" y="148"/>
                  <a:pt x="193" y="137"/>
                  <a:pt x="205" y="137"/>
                </a:cubicBezTo>
                <a:cubicBezTo>
                  <a:pt x="218" y="137"/>
                  <a:pt x="229" y="148"/>
                  <a:pt x="229" y="161"/>
                </a:cubicBezTo>
                <a:cubicBezTo>
                  <a:pt x="229" y="174"/>
                  <a:pt x="218" y="184"/>
                  <a:pt x="205" y="184"/>
                </a:cubicBezTo>
                <a:close/>
                <a:moveTo>
                  <a:pt x="52" y="163"/>
                </a:moveTo>
                <a:cubicBezTo>
                  <a:pt x="52" y="151"/>
                  <a:pt x="63" y="140"/>
                  <a:pt x="76" y="140"/>
                </a:cubicBezTo>
                <a:cubicBezTo>
                  <a:pt x="89" y="140"/>
                  <a:pt x="99" y="151"/>
                  <a:pt x="99" y="163"/>
                </a:cubicBezTo>
                <a:cubicBezTo>
                  <a:pt x="99" y="176"/>
                  <a:pt x="89" y="187"/>
                  <a:pt x="76" y="187"/>
                </a:cubicBezTo>
                <a:cubicBezTo>
                  <a:pt x="63" y="187"/>
                  <a:pt x="52" y="176"/>
                  <a:pt x="52" y="163"/>
                </a:cubicBezTo>
                <a:close/>
              </a:path>
            </a:pathLst>
          </a:custGeom>
          <a:solidFill>
            <a:srgbClr val="7EC34E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1764;p23">
            <a:extLst>
              <a:ext uri="{FF2B5EF4-FFF2-40B4-BE49-F238E27FC236}">
                <a16:creationId xmlns:a16="http://schemas.microsoft.com/office/drawing/2014/main" id="{CCE251BA-69F5-03AB-07C2-0A5FFFF0D5D5}"/>
              </a:ext>
            </a:extLst>
          </p:cNvPr>
          <p:cNvSpPr/>
          <p:nvPr/>
        </p:nvSpPr>
        <p:spPr>
          <a:xfrm>
            <a:off x="5026858" y="1071282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457200" h="457200" extrusionOk="0">
                <a:moveTo>
                  <a:pt x="0" y="0"/>
                </a:moveTo>
                <a:lnTo>
                  <a:pt x="0" y="457200"/>
                </a:lnTo>
                <a:lnTo>
                  <a:pt x="457200" y="457200"/>
                </a:lnTo>
                <a:lnTo>
                  <a:pt x="457200" y="0"/>
                </a:lnTo>
                <a:close/>
                <a:moveTo>
                  <a:pt x="437579" y="437706"/>
                </a:moveTo>
                <a:lnTo>
                  <a:pt x="19368" y="437706"/>
                </a:lnTo>
                <a:lnTo>
                  <a:pt x="19368" y="19495"/>
                </a:lnTo>
                <a:lnTo>
                  <a:pt x="437579" y="19495"/>
                </a:lnTo>
                <a:close/>
                <a:moveTo>
                  <a:pt x="384810" y="100076"/>
                </a:moveTo>
                <a:lnTo>
                  <a:pt x="295561" y="100076"/>
                </a:lnTo>
                <a:cubicBezTo>
                  <a:pt x="292558" y="77315"/>
                  <a:pt x="273577" y="60037"/>
                  <a:pt x="250635" y="59182"/>
                </a:cubicBezTo>
                <a:lnTo>
                  <a:pt x="206375" y="59182"/>
                </a:lnTo>
                <a:cubicBezTo>
                  <a:pt x="183413" y="60020"/>
                  <a:pt x="164405" y="77298"/>
                  <a:pt x="161385" y="100076"/>
                </a:cubicBezTo>
                <a:lnTo>
                  <a:pt x="72136" y="100076"/>
                </a:lnTo>
                <a:cubicBezTo>
                  <a:pt x="51382" y="100093"/>
                  <a:pt x="34561" y="116914"/>
                  <a:pt x="34544" y="137668"/>
                </a:cubicBezTo>
                <a:lnTo>
                  <a:pt x="34544" y="333915"/>
                </a:lnTo>
                <a:cubicBezTo>
                  <a:pt x="34579" y="354657"/>
                  <a:pt x="51394" y="371456"/>
                  <a:pt x="72136" y="371475"/>
                </a:cubicBezTo>
                <a:lnTo>
                  <a:pt x="384810" y="371475"/>
                </a:lnTo>
                <a:cubicBezTo>
                  <a:pt x="405501" y="371389"/>
                  <a:pt x="422240" y="354606"/>
                  <a:pt x="422275" y="333915"/>
                </a:cubicBezTo>
                <a:lnTo>
                  <a:pt x="422275" y="137668"/>
                </a:lnTo>
                <a:cubicBezTo>
                  <a:pt x="422259" y="116963"/>
                  <a:pt x="405514" y="100163"/>
                  <a:pt x="384810" y="100076"/>
                </a:cubicBezTo>
                <a:close/>
                <a:moveTo>
                  <a:pt x="200025" y="81883"/>
                </a:moveTo>
                <a:lnTo>
                  <a:pt x="254000" y="81883"/>
                </a:lnTo>
                <a:cubicBezTo>
                  <a:pt x="265240" y="81883"/>
                  <a:pt x="271526" y="89059"/>
                  <a:pt x="271526" y="100076"/>
                </a:cubicBezTo>
                <a:lnTo>
                  <a:pt x="185801" y="100076"/>
                </a:lnTo>
                <a:cubicBezTo>
                  <a:pt x="185611" y="84677"/>
                  <a:pt x="197549" y="81883"/>
                  <a:pt x="200025" y="81883"/>
                </a:cubicBezTo>
                <a:close/>
                <a:moveTo>
                  <a:pt x="50387" y="137668"/>
                </a:moveTo>
                <a:cubicBezTo>
                  <a:pt x="50387" y="125657"/>
                  <a:pt x="60124" y="115919"/>
                  <a:pt x="72136" y="115919"/>
                </a:cubicBezTo>
                <a:lnTo>
                  <a:pt x="82169" y="115919"/>
                </a:lnTo>
                <a:cubicBezTo>
                  <a:pt x="79026" y="131974"/>
                  <a:pt x="66474" y="144526"/>
                  <a:pt x="50419" y="147669"/>
                </a:cubicBezTo>
                <a:close/>
                <a:moveTo>
                  <a:pt x="72136" y="355600"/>
                </a:moveTo>
                <a:cubicBezTo>
                  <a:pt x="60119" y="355581"/>
                  <a:pt x="50387" y="345837"/>
                  <a:pt x="50387" y="333820"/>
                </a:cubicBezTo>
                <a:lnTo>
                  <a:pt x="50387" y="323977"/>
                </a:lnTo>
                <a:cubicBezTo>
                  <a:pt x="66442" y="327120"/>
                  <a:pt x="78994" y="339671"/>
                  <a:pt x="82137" y="355727"/>
                </a:cubicBezTo>
                <a:close/>
                <a:moveTo>
                  <a:pt x="109283" y="355600"/>
                </a:moveTo>
                <a:lnTo>
                  <a:pt x="98235" y="355600"/>
                </a:lnTo>
                <a:cubicBezTo>
                  <a:pt x="94761" y="330797"/>
                  <a:pt x="75207" y="311333"/>
                  <a:pt x="50387" y="307975"/>
                </a:cubicBezTo>
                <a:lnTo>
                  <a:pt x="50387" y="163544"/>
                </a:lnTo>
                <a:cubicBezTo>
                  <a:pt x="75212" y="160196"/>
                  <a:pt x="94771" y="140728"/>
                  <a:pt x="98235" y="115919"/>
                </a:cubicBezTo>
                <a:lnTo>
                  <a:pt x="109283" y="115919"/>
                </a:lnTo>
                <a:lnTo>
                  <a:pt x="109283" y="161925"/>
                </a:lnTo>
                <a:lnTo>
                  <a:pt x="83884" y="168275"/>
                </a:lnTo>
                <a:lnTo>
                  <a:pt x="99346" y="229235"/>
                </a:lnTo>
                <a:lnTo>
                  <a:pt x="109283" y="226727"/>
                </a:lnTo>
                <a:close/>
                <a:moveTo>
                  <a:pt x="106998" y="181991"/>
                </a:moveTo>
                <a:lnTo>
                  <a:pt x="156528" y="169291"/>
                </a:lnTo>
                <a:lnTo>
                  <a:pt x="162655" y="193675"/>
                </a:lnTo>
                <a:lnTo>
                  <a:pt x="113125" y="206216"/>
                </a:lnTo>
                <a:close/>
                <a:moveTo>
                  <a:pt x="331819" y="355600"/>
                </a:moveTo>
                <a:lnTo>
                  <a:pt x="125127" y="355600"/>
                </a:lnTo>
                <a:lnTo>
                  <a:pt x="125127" y="222695"/>
                </a:lnTo>
                <a:lnTo>
                  <a:pt x="185801" y="207328"/>
                </a:lnTo>
                <a:lnTo>
                  <a:pt x="170307" y="146272"/>
                </a:lnTo>
                <a:lnTo>
                  <a:pt x="125127" y="157734"/>
                </a:lnTo>
                <a:lnTo>
                  <a:pt x="125127" y="115919"/>
                </a:lnTo>
                <a:lnTo>
                  <a:pt x="331819" y="115919"/>
                </a:lnTo>
                <a:close/>
                <a:moveTo>
                  <a:pt x="406559" y="333820"/>
                </a:moveTo>
                <a:cubicBezTo>
                  <a:pt x="406559" y="345837"/>
                  <a:pt x="396827" y="355581"/>
                  <a:pt x="384810" y="355600"/>
                </a:cubicBezTo>
                <a:lnTo>
                  <a:pt x="374650" y="355600"/>
                </a:lnTo>
                <a:cubicBezTo>
                  <a:pt x="377793" y="339544"/>
                  <a:pt x="390344" y="326993"/>
                  <a:pt x="406400" y="323850"/>
                </a:cubicBezTo>
                <a:close/>
                <a:moveTo>
                  <a:pt x="406559" y="307943"/>
                </a:moveTo>
                <a:cubicBezTo>
                  <a:pt x="381752" y="311331"/>
                  <a:pt x="362229" y="330803"/>
                  <a:pt x="358775" y="355600"/>
                </a:cubicBezTo>
                <a:lnTo>
                  <a:pt x="347663" y="355600"/>
                </a:lnTo>
                <a:lnTo>
                  <a:pt x="347663" y="115919"/>
                </a:lnTo>
                <a:lnTo>
                  <a:pt x="358775" y="115919"/>
                </a:lnTo>
                <a:cubicBezTo>
                  <a:pt x="362239" y="140728"/>
                  <a:pt x="381797" y="160196"/>
                  <a:pt x="406622" y="163544"/>
                </a:cubicBezTo>
                <a:close/>
                <a:moveTo>
                  <a:pt x="406559" y="147415"/>
                </a:moveTo>
                <a:cubicBezTo>
                  <a:pt x="390503" y="144272"/>
                  <a:pt x="377952" y="131720"/>
                  <a:pt x="374809" y="115665"/>
                </a:cubicBezTo>
                <a:lnTo>
                  <a:pt x="384842" y="115665"/>
                </a:lnTo>
                <a:cubicBezTo>
                  <a:pt x="396853" y="115665"/>
                  <a:pt x="406591" y="125402"/>
                  <a:pt x="406591" y="137414"/>
                </a:cubicBezTo>
                <a:close/>
                <a:moveTo>
                  <a:pt x="240379" y="154559"/>
                </a:moveTo>
                <a:lnTo>
                  <a:pt x="222250" y="238125"/>
                </a:lnTo>
                <a:lnTo>
                  <a:pt x="305689" y="256254"/>
                </a:lnTo>
                <a:lnTo>
                  <a:pt x="323850" y="172688"/>
                </a:lnTo>
                <a:close/>
                <a:moveTo>
                  <a:pt x="291179" y="233490"/>
                </a:moveTo>
                <a:lnTo>
                  <a:pt x="244920" y="223456"/>
                </a:lnTo>
                <a:lnTo>
                  <a:pt x="254953" y="177229"/>
                </a:lnTo>
                <a:lnTo>
                  <a:pt x="301181" y="187325"/>
                </a:lnTo>
                <a:close/>
                <a:moveTo>
                  <a:pt x="142589" y="254572"/>
                </a:moveTo>
                <a:lnTo>
                  <a:pt x="134874" y="317087"/>
                </a:lnTo>
                <a:lnTo>
                  <a:pt x="223393" y="328009"/>
                </a:lnTo>
                <a:lnTo>
                  <a:pt x="231108" y="265494"/>
                </a:lnTo>
                <a:close/>
                <a:moveTo>
                  <a:pt x="206820" y="306769"/>
                </a:moveTo>
                <a:lnTo>
                  <a:pt x="156020" y="300419"/>
                </a:lnTo>
                <a:lnTo>
                  <a:pt x="159195" y="275717"/>
                </a:lnTo>
                <a:lnTo>
                  <a:pt x="209995" y="282067"/>
                </a:lnTo>
                <a:close/>
              </a:path>
            </a:pathLst>
          </a:custGeom>
          <a:solidFill>
            <a:srgbClr val="7EC3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020;p15">
            <a:extLst>
              <a:ext uri="{FF2B5EF4-FFF2-40B4-BE49-F238E27FC236}">
                <a16:creationId xmlns:a16="http://schemas.microsoft.com/office/drawing/2014/main" id="{AC77CF76-7CD2-3DA5-F7CE-6811BEEA96A8}"/>
              </a:ext>
            </a:extLst>
          </p:cNvPr>
          <p:cNvSpPr/>
          <p:nvPr/>
        </p:nvSpPr>
        <p:spPr>
          <a:xfrm>
            <a:off x="11213759" y="1069825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453744" h="453590" extrusionOk="0">
                <a:moveTo>
                  <a:pt x="0" y="0"/>
                </a:moveTo>
                <a:lnTo>
                  <a:pt x="0" y="453590"/>
                </a:lnTo>
                <a:lnTo>
                  <a:pt x="453744" y="453590"/>
                </a:lnTo>
                <a:lnTo>
                  <a:pt x="453744" y="0"/>
                </a:lnTo>
                <a:close/>
                <a:moveTo>
                  <a:pt x="434397" y="434092"/>
                </a:moveTo>
                <a:lnTo>
                  <a:pt x="19347" y="434092"/>
                </a:lnTo>
                <a:lnTo>
                  <a:pt x="19347" y="19215"/>
                </a:lnTo>
                <a:lnTo>
                  <a:pt x="434397" y="19215"/>
                </a:lnTo>
                <a:close/>
                <a:moveTo>
                  <a:pt x="282046" y="411539"/>
                </a:moveTo>
                <a:lnTo>
                  <a:pt x="219845" y="330333"/>
                </a:lnTo>
                <a:lnTo>
                  <a:pt x="279935" y="248435"/>
                </a:lnTo>
                <a:lnTo>
                  <a:pt x="281006" y="281887"/>
                </a:lnTo>
                <a:lnTo>
                  <a:pt x="313146" y="282139"/>
                </a:lnTo>
                <a:lnTo>
                  <a:pt x="280061" y="223645"/>
                </a:lnTo>
                <a:lnTo>
                  <a:pt x="368636" y="172522"/>
                </a:lnTo>
                <a:lnTo>
                  <a:pt x="401847" y="231709"/>
                </a:lnTo>
                <a:cubicBezTo>
                  <a:pt x="403568" y="235404"/>
                  <a:pt x="404815" y="239297"/>
                  <a:pt x="405565" y="243301"/>
                </a:cubicBezTo>
                <a:cubicBezTo>
                  <a:pt x="408105" y="255567"/>
                  <a:pt x="405483" y="268336"/>
                  <a:pt x="398318" y="278611"/>
                </a:cubicBezTo>
                <a:cubicBezTo>
                  <a:pt x="397020" y="280857"/>
                  <a:pt x="395498" y="282968"/>
                  <a:pt x="393780" y="284911"/>
                </a:cubicBezTo>
                <a:lnTo>
                  <a:pt x="344562" y="362904"/>
                </a:lnTo>
                <a:cubicBezTo>
                  <a:pt x="342470" y="366050"/>
                  <a:pt x="339861" y="368819"/>
                  <a:pt x="336842" y="371093"/>
                </a:cubicBezTo>
                <a:cubicBezTo>
                  <a:pt x="330568" y="376074"/>
                  <a:pt x="322795" y="378782"/>
                  <a:pt x="314785" y="378779"/>
                </a:cubicBezTo>
                <a:lnTo>
                  <a:pt x="282393" y="378527"/>
                </a:lnTo>
                <a:close/>
                <a:moveTo>
                  <a:pt x="265913" y="359407"/>
                </a:moveTo>
                <a:lnTo>
                  <a:pt x="314879" y="360037"/>
                </a:lnTo>
                <a:lnTo>
                  <a:pt x="315069" y="360037"/>
                </a:lnTo>
                <a:cubicBezTo>
                  <a:pt x="318774" y="360012"/>
                  <a:pt x="322357" y="358711"/>
                  <a:pt x="325215" y="356352"/>
                </a:cubicBezTo>
                <a:cubicBezTo>
                  <a:pt x="326545" y="355382"/>
                  <a:pt x="327704" y="354200"/>
                  <a:pt x="328649" y="352855"/>
                </a:cubicBezTo>
                <a:lnTo>
                  <a:pt x="361168" y="301323"/>
                </a:lnTo>
                <a:lnTo>
                  <a:pt x="358017" y="301323"/>
                </a:lnTo>
                <a:lnTo>
                  <a:pt x="264905" y="300598"/>
                </a:lnTo>
                <a:lnTo>
                  <a:pt x="243320" y="330050"/>
                </a:lnTo>
                <a:close/>
                <a:moveTo>
                  <a:pt x="334983" y="282265"/>
                </a:moveTo>
                <a:lnTo>
                  <a:pt x="358458" y="282454"/>
                </a:lnTo>
                <a:cubicBezTo>
                  <a:pt x="364977" y="282697"/>
                  <a:pt x="371323" y="280341"/>
                  <a:pt x="376103" y="275903"/>
                </a:cubicBezTo>
                <a:cubicBezTo>
                  <a:pt x="377143" y="275021"/>
                  <a:pt x="378025" y="274233"/>
                  <a:pt x="378813" y="273477"/>
                </a:cubicBezTo>
                <a:cubicBezTo>
                  <a:pt x="378977" y="273244"/>
                  <a:pt x="379166" y="273033"/>
                  <a:pt x="379381" y="272847"/>
                </a:cubicBezTo>
                <a:cubicBezTo>
                  <a:pt x="380354" y="271741"/>
                  <a:pt x="381208" y="270538"/>
                  <a:pt x="381933" y="269256"/>
                </a:cubicBezTo>
                <a:lnTo>
                  <a:pt x="382469" y="268374"/>
                </a:lnTo>
                <a:cubicBezTo>
                  <a:pt x="386959" y="262194"/>
                  <a:pt x="388600" y="254388"/>
                  <a:pt x="386974" y="246923"/>
                </a:cubicBezTo>
                <a:cubicBezTo>
                  <a:pt x="386540" y="244558"/>
                  <a:pt x="385821" y="242252"/>
                  <a:pt x="384832" y="240056"/>
                </a:cubicBezTo>
                <a:lnTo>
                  <a:pt x="361514" y="198446"/>
                </a:lnTo>
                <a:lnTo>
                  <a:pt x="305742" y="230607"/>
                </a:lnTo>
                <a:close/>
                <a:moveTo>
                  <a:pt x="139621" y="381646"/>
                </a:moveTo>
                <a:cubicBezTo>
                  <a:pt x="134355" y="381564"/>
                  <a:pt x="129141" y="380572"/>
                  <a:pt x="124212" y="378716"/>
                </a:cubicBezTo>
                <a:cubicBezTo>
                  <a:pt x="112377" y="374801"/>
                  <a:pt x="102685" y="366173"/>
                  <a:pt x="97429" y="354871"/>
                </a:cubicBezTo>
                <a:cubicBezTo>
                  <a:pt x="96165" y="352707"/>
                  <a:pt x="95110" y="350430"/>
                  <a:pt x="94278" y="348067"/>
                </a:cubicBezTo>
                <a:lnTo>
                  <a:pt x="50763" y="266169"/>
                </a:lnTo>
                <a:cubicBezTo>
                  <a:pt x="49140" y="262783"/>
                  <a:pt x="48075" y="259154"/>
                  <a:pt x="47612" y="255428"/>
                </a:cubicBezTo>
                <a:cubicBezTo>
                  <a:pt x="46310" y="247456"/>
                  <a:pt x="47895" y="239278"/>
                  <a:pt x="52086" y="232370"/>
                </a:cubicBezTo>
                <a:lnTo>
                  <a:pt x="68377" y="204903"/>
                </a:lnTo>
                <a:lnTo>
                  <a:pt x="40018" y="189153"/>
                </a:lnTo>
                <a:lnTo>
                  <a:pt x="141417" y="174443"/>
                </a:lnTo>
                <a:lnTo>
                  <a:pt x="181592" y="267461"/>
                </a:lnTo>
                <a:lnTo>
                  <a:pt x="152855" y="251711"/>
                </a:lnTo>
                <a:lnTo>
                  <a:pt x="136943" y="279210"/>
                </a:lnTo>
                <a:lnTo>
                  <a:pt x="208124" y="279210"/>
                </a:lnTo>
                <a:lnTo>
                  <a:pt x="208124" y="381488"/>
                </a:lnTo>
                <a:lnTo>
                  <a:pt x="139621" y="381488"/>
                </a:lnTo>
                <a:close/>
                <a:moveTo>
                  <a:pt x="112239" y="341453"/>
                </a:moveTo>
                <a:cubicBezTo>
                  <a:pt x="112708" y="342930"/>
                  <a:pt x="113332" y="344357"/>
                  <a:pt x="114098" y="345705"/>
                </a:cubicBezTo>
                <a:lnTo>
                  <a:pt x="114444" y="346398"/>
                </a:lnTo>
                <a:cubicBezTo>
                  <a:pt x="117557" y="353290"/>
                  <a:pt x="123422" y="358560"/>
                  <a:pt x="130609" y="360919"/>
                </a:cubicBezTo>
                <a:cubicBezTo>
                  <a:pt x="133788" y="362167"/>
                  <a:pt x="137182" y="362787"/>
                  <a:pt x="140598" y="362746"/>
                </a:cubicBezTo>
                <a:lnTo>
                  <a:pt x="189627" y="362746"/>
                </a:lnTo>
                <a:lnTo>
                  <a:pt x="189627" y="298267"/>
                </a:lnTo>
                <a:lnTo>
                  <a:pt x="126166" y="298267"/>
                </a:lnTo>
                <a:lnTo>
                  <a:pt x="114192" y="318836"/>
                </a:lnTo>
                <a:cubicBezTo>
                  <a:pt x="110770" y="324352"/>
                  <a:pt x="109639" y="330989"/>
                  <a:pt x="111041" y="337326"/>
                </a:cubicBezTo>
                <a:cubicBezTo>
                  <a:pt x="111363" y="338722"/>
                  <a:pt x="111763" y="340101"/>
                  <a:pt x="112239" y="341453"/>
                </a:cubicBezTo>
                <a:close/>
                <a:moveTo>
                  <a:pt x="93144" y="200651"/>
                </a:moveTo>
                <a:lnTo>
                  <a:pt x="68503" y="242167"/>
                </a:lnTo>
                <a:cubicBezTo>
                  <a:pt x="66568" y="245345"/>
                  <a:pt x="65853" y="249116"/>
                  <a:pt x="66486" y="252782"/>
                </a:cubicBezTo>
                <a:cubicBezTo>
                  <a:pt x="66688" y="254445"/>
                  <a:pt x="67135" y="256067"/>
                  <a:pt x="67810" y="257601"/>
                </a:cubicBezTo>
                <a:lnTo>
                  <a:pt x="96484" y="311843"/>
                </a:lnTo>
                <a:cubicBezTo>
                  <a:pt x="96925" y="310993"/>
                  <a:pt x="97397" y="310142"/>
                  <a:pt x="97933" y="309292"/>
                </a:cubicBezTo>
                <a:lnTo>
                  <a:pt x="144442" y="229032"/>
                </a:lnTo>
                <a:lnTo>
                  <a:pt x="129947" y="195296"/>
                </a:lnTo>
                <a:close/>
                <a:moveTo>
                  <a:pt x="196528" y="191201"/>
                </a:moveTo>
                <a:lnTo>
                  <a:pt x="106819" y="141904"/>
                </a:lnTo>
                <a:lnTo>
                  <a:pt x="139589" y="80859"/>
                </a:lnTo>
                <a:cubicBezTo>
                  <a:pt x="141852" y="77584"/>
                  <a:pt x="144483" y="74582"/>
                  <a:pt x="147435" y="71913"/>
                </a:cubicBezTo>
                <a:lnTo>
                  <a:pt x="147435" y="71913"/>
                </a:lnTo>
                <a:cubicBezTo>
                  <a:pt x="156765" y="63241"/>
                  <a:pt x="169300" y="58866"/>
                  <a:pt x="182002" y="59849"/>
                </a:cubicBezTo>
                <a:lnTo>
                  <a:pt x="183042" y="59849"/>
                </a:lnTo>
                <a:lnTo>
                  <a:pt x="188745" y="60857"/>
                </a:lnTo>
                <a:lnTo>
                  <a:pt x="282424" y="61865"/>
                </a:lnTo>
                <a:lnTo>
                  <a:pt x="292602" y="64227"/>
                </a:lnTo>
                <a:cubicBezTo>
                  <a:pt x="300183" y="66962"/>
                  <a:pt x="306548" y="72297"/>
                  <a:pt x="310563" y="79284"/>
                </a:cubicBezTo>
                <a:lnTo>
                  <a:pt x="327011" y="107224"/>
                </a:lnTo>
                <a:lnTo>
                  <a:pt x="357418" y="90372"/>
                </a:lnTo>
                <a:lnTo>
                  <a:pt x="317967" y="185279"/>
                </a:lnTo>
                <a:lnTo>
                  <a:pt x="213449" y="178003"/>
                </a:lnTo>
                <a:lnTo>
                  <a:pt x="244959" y="158158"/>
                </a:lnTo>
                <a:lnTo>
                  <a:pt x="228826" y="131100"/>
                </a:lnTo>
                <a:close/>
                <a:moveTo>
                  <a:pt x="269789" y="163135"/>
                </a:moveTo>
                <a:lnTo>
                  <a:pt x="305805" y="165655"/>
                </a:lnTo>
                <a:lnTo>
                  <a:pt x="319638" y="132297"/>
                </a:lnTo>
                <a:lnTo>
                  <a:pt x="294240" y="89080"/>
                </a:lnTo>
                <a:cubicBezTo>
                  <a:pt x="292495" y="86029"/>
                  <a:pt x="289744" y="83680"/>
                  <a:pt x="286457" y="82434"/>
                </a:cubicBezTo>
                <a:lnTo>
                  <a:pt x="280155" y="81048"/>
                </a:lnTo>
                <a:lnTo>
                  <a:pt x="219593" y="80386"/>
                </a:lnTo>
                <a:cubicBezTo>
                  <a:pt x="220066" y="81111"/>
                  <a:pt x="220539" y="81867"/>
                  <a:pt x="220980" y="82623"/>
                </a:cubicBezTo>
                <a:lnTo>
                  <a:pt x="227817" y="93364"/>
                </a:lnTo>
                <a:lnTo>
                  <a:pt x="228133" y="92797"/>
                </a:lnTo>
                <a:close/>
                <a:moveTo>
                  <a:pt x="132405" y="134376"/>
                </a:moveTo>
                <a:lnTo>
                  <a:pt x="188934" y="165466"/>
                </a:lnTo>
                <a:lnTo>
                  <a:pt x="217671" y="112264"/>
                </a:lnTo>
                <a:lnTo>
                  <a:pt x="204815" y="92041"/>
                </a:lnTo>
                <a:cubicBezTo>
                  <a:pt x="201809" y="86617"/>
                  <a:pt x="196887" y="82507"/>
                  <a:pt x="191014" y="80512"/>
                </a:cubicBezTo>
                <a:lnTo>
                  <a:pt x="180332" y="78748"/>
                </a:lnTo>
                <a:cubicBezTo>
                  <a:pt x="172892" y="78231"/>
                  <a:pt x="165576" y="80833"/>
                  <a:pt x="160134" y="85930"/>
                </a:cubicBezTo>
                <a:cubicBezTo>
                  <a:pt x="158363" y="87557"/>
                  <a:pt x="156778" y="89374"/>
                  <a:pt x="155407" y="91348"/>
                </a:cubicBezTo>
                <a:close/>
              </a:path>
            </a:pathLst>
          </a:custGeom>
          <a:solidFill>
            <a:srgbClr val="97CA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2077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1772"/>
            <a:ext cx="12268200" cy="6858000"/>
            <a:chOff x="0" y="0"/>
            <a:chExt cx="12192000" cy="6857999"/>
          </a:xfrm>
        </p:grpSpPr>
        <p:sp>
          <p:nvSpPr>
            <p:cNvPr id="3" name="object 3"/>
            <p:cNvSpPr/>
            <p:nvPr/>
          </p:nvSpPr>
          <p:spPr>
            <a:xfrm>
              <a:off x="940308" y="85343"/>
              <a:ext cx="2691765" cy="1388745"/>
            </a:xfrm>
            <a:custGeom>
              <a:avLst/>
              <a:gdLst/>
              <a:ahLst/>
              <a:cxnLst/>
              <a:rect l="l" t="t" r="r" b="b"/>
              <a:pathLst>
                <a:path w="2691765" h="1388745">
                  <a:moveTo>
                    <a:pt x="2691383" y="0"/>
                  </a:moveTo>
                  <a:lnTo>
                    <a:pt x="0" y="0"/>
                  </a:lnTo>
                  <a:lnTo>
                    <a:pt x="0" y="1388364"/>
                  </a:lnTo>
                  <a:lnTo>
                    <a:pt x="2691383" y="1388364"/>
                  </a:lnTo>
                  <a:lnTo>
                    <a:pt x="2691383" y="0"/>
                  </a:lnTo>
                  <a:close/>
                </a:path>
              </a:pathLst>
            </a:custGeom>
            <a:solidFill>
              <a:srgbClr val="0D4F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40308" y="85343"/>
              <a:ext cx="2691765" cy="1388745"/>
            </a:xfrm>
            <a:custGeom>
              <a:avLst/>
              <a:gdLst/>
              <a:ahLst/>
              <a:cxnLst/>
              <a:rect l="l" t="t" r="r" b="b"/>
              <a:pathLst>
                <a:path w="2691765" h="1388745">
                  <a:moveTo>
                    <a:pt x="0" y="1388364"/>
                  </a:moveTo>
                  <a:lnTo>
                    <a:pt x="2691383" y="1388364"/>
                  </a:lnTo>
                  <a:lnTo>
                    <a:pt x="2691383" y="0"/>
                  </a:lnTo>
                  <a:lnTo>
                    <a:pt x="0" y="0"/>
                  </a:lnTo>
                  <a:lnTo>
                    <a:pt x="0" y="1388364"/>
                  </a:lnTo>
                  <a:close/>
                </a:path>
              </a:pathLst>
            </a:custGeom>
            <a:ln w="12192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296" y="85343"/>
              <a:ext cx="2819400" cy="6964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19244" y="1682495"/>
              <a:ext cx="2953511" cy="9906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288" y="166115"/>
              <a:ext cx="4308348" cy="69646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2896" y="199644"/>
              <a:ext cx="2199131" cy="116281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070603" y="5727191"/>
              <a:ext cx="4127500" cy="807720"/>
            </a:xfrm>
            <a:custGeom>
              <a:avLst/>
              <a:gdLst/>
              <a:ahLst/>
              <a:cxnLst/>
              <a:rect l="l" t="t" r="r" b="b"/>
              <a:pathLst>
                <a:path w="4127500" h="807720">
                  <a:moveTo>
                    <a:pt x="4126992" y="0"/>
                  </a:moveTo>
                  <a:lnTo>
                    <a:pt x="0" y="0"/>
                  </a:lnTo>
                  <a:lnTo>
                    <a:pt x="0" y="807720"/>
                  </a:lnTo>
                  <a:lnTo>
                    <a:pt x="4126992" y="807720"/>
                  </a:lnTo>
                  <a:lnTo>
                    <a:pt x="41269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:a16="http://schemas.microsoft.com/office/drawing/2014/main" id="{50D88824-D87D-F331-C6AB-F90191C3AFC8}"/>
              </a:ext>
            </a:extLst>
          </p:cNvPr>
          <p:cNvSpPr txBox="1"/>
          <p:nvPr/>
        </p:nvSpPr>
        <p:spPr>
          <a:xfrm>
            <a:off x="838200" y="2017810"/>
            <a:ext cx="687692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l-G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Ευχαριστώ για την προσοχή σας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Εικόνα 4">
            <a:extLst>
              <a:ext uri="{FF2B5EF4-FFF2-40B4-BE49-F238E27FC236}">
                <a16:creationId xmlns:a16="http://schemas.microsoft.com/office/drawing/2014/main" id="{F7004C08-8A23-7659-A591-32F1A1B8CF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2027" y="6040416"/>
            <a:ext cx="585108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98677"/>
              </p:ext>
            </p:extLst>
          </p:nvPr>
        </p:nvGraphicFramePr>
        <p:xfrm>
          <a:off x="0" y="1766480"/>
          <a:ext cx="12052934" cy="44477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51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797">
                <a:tc rowSpan="2"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800" b="1" spc="-1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ΕΣΔΙΜ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53670" marB="0" vert="vert270">
                    <a:lnR w="12700">
                      <a:solidFill>
                        <a:srgbClr val="2E5395"/>
                      </a:solidFill>
                      <a:prstDash val="solid"/>
                    </a:lnR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E5395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5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53670" marB="0" vert="vert270">
                    <a:lnR w="12700">
                      <a:solidFill>
                        <a:srgbClr val="2E5395"/>
                      </a:solidFill>
                      <a:prstDash val="solid"/>
                    </a:lnR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780539">
                        <a:lnSpc>
                          <a:spcPts val="670"/>
                        </a:lnSpc>
                      </a:pPr>
                      <a:r>
                        <a:rPr sz="1800" b="1" spc="-10">
                          <a:solidFill>
                            <a:srgbClr val="7CC350"/>
                          </a:solidFill>
                          <a:latin typeface="Arial"/>
                          <a:cs typeface="Arial"/>
                        </a:rPr>
                        <a:t>(63%)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98120">
                        <a:lnSpc>
                          <a:spcPts val="1705"/>
                        </a:lnSpc>
                      </a:pPr>
                      <a:r>
                        <a:rPr sz="1500" b="1" spc="-1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Περιφέρει</a:t>
                      </a:r>
                      <a:r>
                        <a:rPr sz="1500" b="1" spc="-1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198120">
                        <a:lnSpc>
                          <a:spcPct val="100000"/>
                        </a:lnSpc>
                      </a:pPr>
                      <a:r>
                        <a:rPr sz="1500" b="1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Δυτικής</a:t>
                      </a:r>
                      <a:r>
                        <a:rPr sz="1500" b="1" spc="-35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1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Μα</a:t>
                      </a:r>
                      <a:r>
                        <a:rPr sz="1500" b="1" spc="-1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κεδονί</a:t>
                      </a:r>
                      <a:r>
                        <a:rPr sz="1500" b="1" spc="-1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ας</a:t>
                      </a:r>
                      <a:endParaRPr lang="en-US" sz="1500" b="1" spc="-10">
                        <a:solidFill>
                          <a:srgbClr val="79C94B"/>
                        </a:solidFill>
                        <a:latin typeface="Arial"/>
                        <a:cs typeface="Arial"/>
                      </a:endParaRPr>
                    </a:p>
                    <a:p>
                      <a:pPr marL="198120">
                        <a:lnSpc>
                          <a:spcPct val="100000"/>
                        </a:lnSpc>
                      </a:pPr>
                      <a:endParaRPr lang="en-US" sz="1500" b="1" spc="-10">
                        <a:solidFill>
                          <a:srgbClr val="79C94B"/>
                        </a:solidFill>
                        <a:latin typeface="Arial"/>
                        <a:cs typeface="Arial"/>
                      </a:endParaRPr>
                    </a:p>
                    <a:p>
                      <a:pPr marL="198120">
                        <a:lnSpc>
                          <a:spcPct val="100000"/>
                        </a:lnSpc>
                      </a:pP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2E539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2471420">
                        <a:lnSpc>
                          <a:spcPts val="790"/>
                        </a:lnSpc>
                      </a:pPr>
                      <a:r>
                        <a:rPr lang="el-GR" sz="1800" b="1" spc="-10" dirty="0">
                          <a:solidFill>
                            <a:srgbClr val="7CC350"/>
                          </a:solidFill>
                          <a:latin typeface="Arial"/>
                          <a:cs typeface="Arial"/>
                        </a:rPr>
                        <a:t>(24%)</a:t>
                      </a:r>
                      <a:endParaRPr lang="el-GR" sz="1800" dirty="0">
                        <a:latin typeface="Arial"/>
                        <a:cs typeface="Arial"/>
                      </a:endParaRPr>
                    </a:p>
                    <a:p>
                      <a:pPr marL="276860">
                        <a:lnSpc>
                          <a:spcPts val="1585"/>
                        </a:lnSpc>
                      </a:pPr>
                      <a:r>
                        <a:rPr lang="el-GR" sz="1500" b="1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Ευρύτερη</a:t>
                      </a:r>
                      <a:r>
                        <a:rPr lang="el-GR" sz="1500" b="1" spc="-6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spc="-10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περιοχή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  <a:p>
                      <a:pPr marL="276860">
                        <a:lnSpc>
                          <a:spcPct val="100000"/>
                        </a:lnSpc>
                      </a:pPr>
                      <a:r>
                        <a:rPr lang="el-GR" sz="1500" b="1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Δήμου</a:t>
                      </a:r>
                      <a:r>
                        <a:rPr lang="el-GR" sz="1500" b="1" spc="-3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spc="-10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Μεγαλόπολης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50">
                      <a:solidFill>
                        <a:srgbClr val="6ABC4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2634615">
                        <a:lnSpc>
                          <a:spcPts val="755"/>
                        </a:lnSpc>
                      </a:pPr>
                      <a:r>
                        <a:rPr sz="1800" b="1" spc="-10" dirty="0">
                          <a:solidFill>
                            <a:srgbClr val="7CC350"/>
                          </a:solidFill>
                          <a:latin typeface="Arial"/>
                          <a:cs typeface="Arial"/>
                        </a:rPr>
                        <a:t>(13%)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279400">
                        <a:lnSpc>
                          <a:spcPts val="1620"/>
                        </a:lnSpc>
                      </a:pPr>
                      <a:r>
                        <a:rPr sz="1500" b="1" dirty="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Νησιά</a:t>
                      </a:r>
                      <a:r>
                        <a:rPr sz="1500" b="1" spc="-50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Βορείου</a:t>
                      </a:r>
                      <a:r>
                        <a:rPr sz="1500" b="1" spc="-8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10" dirty="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Αιγ</a:t>
                      </a:r>
                      <a:r>
                        <a:rPr sz="1500" b="1" spc="-10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αίου,</a:t>
                      </a:r>
                      <a:endParaRPr sz="1500" dirty="0">
                        <a:latin typeface="Arial"/>
                        <a:cs typeface="Arial"/>
                      </a:endParaRPr>
                    </a:p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1500" b="1" spc="-10" dirty="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Νοτίου</a:t>
                      </a:r>
                      <a:r>
                        <a:rPr sz="1500" b="1" spc="-9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 err="1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Αιγ</a:t>
                      </a:r>
                      <a:r>
                        <a:rPr sz="1500" b="1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αίου</a:t>
                      </a:r>
                      <a:r>
                        <a:rPr sz="1500" b="1" spc="-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500" b="1" spc="-45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20" dirty="0">
                          <a:solidFill>
                            <a:srgbClr val="79C94B"/>
                          </a:solidFill>
                          <a:latin typeface="Arial"/>
                          <a:cs typeface="Arial"/>
                        </a:rPr>
                        <a:t>Κρήτη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50">
                      <a:solidFill>
                        <a:srgbClr val="6ABC45"/>
                      </a:solidFill>
                      <a:prstDash val="solid"/>
                    </a:lnL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351">
                <a:tc>
                  <a:txBody>
                    <a:bodyPr/>
                    <a:lstStyle/>
                    <a:p>
                      <a:pPr marL="102235" algn="ctr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lang="el-GR" sz="1800" b="1" spc="-25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Π</a:t>
                      </a:r>
                      <a:r>
                        <a:rPr sz="1800" b="1" spc="-25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/Υ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 vert="vert270">
                    <a:lnR w="12700">
                      <a:solidFill>
                        <a:srgbClr val="2E539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926465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1.0</a:t>
                      </a:r>
                      <a:r>
                        <a:rPr lang="el-GR"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06</a:t>
                      </a:r>
                      <a:r>
                        <a:rPr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13</a:t>
                      </a:r>
                      <a:r>
                        <a:rPr lang="en-US"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285</a:t>
                      </a:r>
                      <a:r>
                        <a:rPr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00</a:t>
                      </a:r>
                      <a:r>
                        <a:rPr sz="1500" b="1" spc="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€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L w="12700">
                      <a:solidFill>
                        <a:srgbClr val="2E539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4120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lang="el-GR"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85</a:t>
                      </a:r>
                      <a:r>
                        <a:rPr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916</a:t>
                      </a:r>
                      <a:r>
                        <a:rPr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64</a:t>
                      </a:r>
                      <a:r>
                        <a:rPr lang="en-US"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500" b="1" spc="-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,00</a:t>
                      </a:r>
                      <a:r>
                        <a:rPr sz="1500" b="1" spc="1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0" dirty="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€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L w="57150">
                      <a:solidFill>
                        <a:srgbClr val="6ABC4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21</a:t>
                      </a:r>
                      <a:r>
                        <a:rPr lang="el-GR"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262</a:t>
                      </a:r>
                      <a:r>
                        <a:rPr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lang="el-GR"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572</a:t>
                      </a:r>
                      <a:r>
                        <a:rPr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="1" spc="-2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00</a:t>
                      </a:r>
                      <a:r>
                        <a:rPr sz="1500" b="1" spc="-1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0">
                          <a:solidFill>
                            <a:srgbClr val="124160"/>
                          </a:solidFill>
                          <a:latin typeface="Arial"/>
                          <a:cs typeface="Arial"/>
                        </a:rPr>
                        <a:t>€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L w="57150">
                      <a:solidFill>
                        <a:srgbClr val="6ABC45"/>
                      </a:solidFill>
                      <a:prstDash val="solid"/>
                    </a:lnL>
                    <a:lnT w="12700">
                      <a:solidFill>
                        <a:srgbClr val="2E5395"/>
                      </a:solidFill>
                      <a:prstDash val="dot"/>
                    </a:lnT>
                    <a:lnB w="12700">
                      <a:solidFill>
                        <a:srgbClr val="2E5395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9995">
                <a:tc>
                  <a:txBody>
                    <a:bodyPr/>
                    <a:lstStyle/>
                    <a:p>
                      <a:pPr marL="106680" marR="167640" algn="l">
                        <a:lnSpc>
                          <a:spcPts val="1870"/>
                        </a:lnSpc>
                        <a:spcBef>
                          <a:spcPts val="725"/>
                        </a:spcBef>
                      </a:pPr>
                      <a:r>
                        <a:rPr sz="1600" i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Κεντρικός</a:t>
                      </a:r>
                      <a:r>
                        <a:rPr sz="1600" i="1" spc="-5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στόχος</a:t>
                      </a:r>
                      <a:r>
                        <a:rPr sz="1600" i="1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για</a:t>
                      </a:r>
                      <a:r>
                        <a:rPr sz="1600" i="1" spc="-5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 spc="-2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την </a:t>
                      </a:r>
                      <a:r>
                        <a:rPr sz="1600" i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επόμενη</a:t>
                      </a:r>
                      <a:r>
                        <a:rPr sz="1600" i="1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μέρα</a:t>
                      </a:r>
                      <a:r>
                        <a:rPr sz="1600" i="1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είναι…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2075" marB="0" vert="vert270">
                    <a:lnR w="12700">
                      <a:solidFill>
                        <a:srgbClr val="2E539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</a:tcPr>
                </a:tc>
                <a:tc>
                  <a:txBody>
                    <a:bodyPr/>
                    <a:lstStyle/>
                    <a:p>
                      <a:pPr marL="198120" marR="73025">
                        <a:lnSpc>
                          <a:spcPct val="113999"/>
                        </a:lnSpc>
                        <a:spcBef>
                          <a:spcPts val="640"/>
                        </a:spcBef>
                      </a:pP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…η</a:t>
                      </a:r>
                      <a:r>
                        <a:rPr lang="el-GR" sz="1500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μετατροπή</a:t>
                      </a:r>
                      <a:r>
                        <a:rPr lang="el-GR" sz="1500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της</a:t>
                      </a:r>
                      <a:r>
                        <a:rPr lang="el-GR" sz="1500" spc="-5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σε</a:t>
                      </a:r>
                      <a:r>
                        <a:rPr lang="el-GR" sz="1500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«εναλλακτικό </a:t>
                      </a:r>
                      <a:r>
                        <a:rPr lang="el-GR" sz="1500" b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κόμβο</a:t>
                      </a:r>
                      <a:r>
                        <a:rPr lang="el-GR" sz="1500" b="1" spc="-1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καθαρών</a:t>
                      </a:r>
                      <a:r>
                        <a:rPr lang="el-GR" sz="1500" b="1" spc="-8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μορφών </a:t>
                      </a:r>
                      <a:r>
                        <a:rPr lang="el-GR" sz="1500" b="1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ενέργειας»</a:t>
                      </a:r>
                      <a:r>
                        <a:rPr lang="el-GR" sz="1500" b="1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5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η</a:t>
                      </a:r>
                      <a:r>
                        <a:rPr lang="el-GR" sz="1500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προσέλκυση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επενδύσεων</a:t>
                      </a:r>
                      <a:r>
                        <a:rPr lang="el-GR" sz="1500" spc="-3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σε</a:t>
                      </a:r>
                      <a:r>
                        <a:rPr lang="el-GR" sz="1500" spc="-3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νέους</a:t>
                      </a:r>
                      <a:r>
                        <a:rPr lang="el-GR" sz="1500" spc="-1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2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δυναμικούς</a:t>
                      </a:r>
                      <a:r>
                        <a:rPr lang="el-GR" sz="1500" spc="-5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τομείς</a:t>
                      </a:r>
                      <a:r>
                        <a:rPr lang="el-GR" sz="1500" spc="-7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εθνικής</a:t>
                      </a:r>
                      <a:r>
                        <a:rPr lang="el-GR" sz="1500" spc="-6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σημασίας</a:t>
                      </a:r>
                      <a:endParaRPr lang="el-GR" sz="1500">
                        <a:latin typeface="Arial"/>
                        <a:cs typeface="Arial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2E539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</a:tcPr>
                </a:tc>
                <a:tc>
                  <a:txBody>
                    <a:bodyPr/>
                    <a:lstStyle/>
                    <a:p>
                      <a:pPr marL="276860"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…η</a:t>
                      </a:r>
                      <a:r>
                        <a:rPr sz="1500" spc="-3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ανάδειξη</a:t>
                      </a:r>
                      <a:r>
                        <a:rPr sz="1500" spc="-2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της</a:t>
                      </a:r>
                      <a:r>
                        <a:rPr sz="1500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σε</a:t>
                      </a:r>
                      <a:r>
                        <a:rPr sz="1500" spc="-2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2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«πόλο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2768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500" b="1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επιχειρηματικότητας»</a:t>
                      </a:r>
                      <a:r>
                        <a:rPr sz="1500" b="1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με</a:t>
                      </a:r>
                      <a:r>
                        <a:rPr sz="1500" spc="-3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έμφαση</a:t>
                      </a:r>
                      <a:r>
                        <a:rPr sz="1500" spc="-4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2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σε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2768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νέες</a:t>
                      </a:r>
                      <a:r>
                        <a:rPr sz="1500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sz="1500" spc="-6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καινοτόμες</a:t>
                      </a:r>
                      <a:r>
                        <a:rPr sz="1500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παραγωγικές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276860" marR="324485">
                        <a:lnSpc>
                          <a:spcPct val="113999"/>
                        </a:lnSpc>
                        <a:spcBef>
                          <a:spcPts val="5"/>
                        </a:spcBef>
                      </a:pPr>
                      <a:r>
                        <a:rPr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δραστηριότητες</a:t>
                      </a:r>
                      <a:r>
                        <a:rPr sz="1500" spc="-3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γύρω</a:t>
                      </a:r>
                      <a:r>
                        <a:rPr sz="1500" spc="-1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από</a:t>
                      </a:r>
                      <a:r>
                        <a:rPr sz="1500" spc="-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την</a:t>
                      </a:r>
                      <a:r>
                        <a:rPr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αλυσίδα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αξίας</a:t>
                      </a:r>
                      <a:r>
                        <a:rPr sz="1500" spc="-6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της</a:t>
                      </a:r>
                      <a:r>
                        <a:rPr sz="1500" spc="-6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βιοοικονομίας</a:t>
                      </a:r>
                      <a:r>
                        <a:rPr sz="1500" spc="-3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(αγροδιατροφή,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κυκλική</a:t>
                      </a:r>
                      <a:r>
                        <a:rPr sz="1500" spc="-5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sz="1500" spc="-45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ψηφιακή</a:t>
                      </a:r>
                      <a:r>
                        <a:rPr sz="1500" spc="-3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οικονομία)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13664" marB="0">
                    <a:lnL w="57150">
                      <a:solidFill>
                        <a:srgbClr val="6ABC45"/>
                      </a:solidFill>
                      <a:prstDash val="solid"/>
                    </a:lnL>
                    <a:lnR w="57150">
                      <a:solidFill>
                        <a:srgbClr val="6ABC45"/>
                      </a:solidFill>
                      <a:prstDash val="solid"/>
                    </a:lnR>
                    <a:lnT w="12700">
                      <a:solidFill>
                        <a:srgbClr val="2E5395"/>
                      </a:solidFill>
                      <a:prstDash val="dot"/>
                    </a:lnT>
                  </a:tcPr>
                </a:tc>
                <a:tc>
                  <a:txBody>
                    <a:bodyPr/>
                    <a:lstStyle/>
                    <a:p>
                      <a:pPr marL="279400" marR="422275">
                        <a:lnSpc>
                          <a:spcPct val="114100"/>
                        </a:lnSpc>
                        <a:spcBef>
                          <a:spcPts val="640"/>
                        </a:spcBef>
                      </a:pP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…το</a:t>
                      </a:r>
                      <a:r>
                        <a:rPr lang="el-GR" sz="1500" spc="-5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«πρασίνισμα»</a:t>
                      </a:r>
                      <a:r>
                        <a:rPr lang="el-GR" sz="1500" b="1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των</a:t>
                      </a:r>
                      <a:r>
                        <a:rPr lang="el-GR" sz="1500" b="1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νησιών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η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ανάπτυξη</a:t>
                      </a:r>
                      <a:r>
                        <a:rPr lang="el-GR" sz="1500" spc="-4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επιχειρηματικών δραστηριοτήτων</a:t>
                      </a:r>
                      <a:r>
                        <a:rPr lang="el-GR" sz="1500" spc="-3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γύρω</a:t>
                      </a:r>
                      <a:r>
                        <a:rPr lang="el-GR" sz="1500" spc="-2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από</a:t>
                      </a:r>
                      <a:r>
                        <a:rPr lang="el-GR" sz="1500" spc="-1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την</a:t>
                      </a:r>
                      <a:r>
                        <a:rPr lang="el-GR" sz="1500" spc="-1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αλυσίδα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αξίας</a:t>
                      </a:r>
                      <a:r>
                        <a:rPr lang="el-GR" sz="1500" spc="-5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της</a:t>
                      </a:r>
                      <a:r>
                        <a:rPr lang="el-GR" sz="1500" spc="-5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«καθαρής</a:t>
                      </a:r>
                      <a:r>
                        <a:rPr lang="el-GR" sz="1500" b="1" spc="-5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b="1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ενέργειας»</a:t>
                      </a:r>
                      <a:r>
                        <a:rPr lang="el-GR" sz="1500" b="1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η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  <a:p>
                      <a:pPr marL="279400" marR="309880">
                        <a:lnSpc>
                          <a:spcPct val="113999"/>
                        </a:lnSpc>
                      </a:pP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μεταστροφή</a:t>
                      </a:r>
                      <a:r>
                        <a:rPr lang="el-GR" sz="1500" spc="-6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περαιτέρω</a:t>
                      </a:r>
                      <a:r>
                        <a:rPr lang="el-GR" sz="1500" spc="-7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ανάπτυξη</a:t>
                      </a:r>
                      <a:r>
                        <a:rPr lang="el-GR" sz="1500" spc="-2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2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του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τουρισμού</a:t>
                      </a:r>
                      <a:r>
                        <a:rPr lang="el-GR" sz="1500" spc="-3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της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γαλάζιας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οικονομίας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  <a:p>
                      <a:pPr marL="27940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προς</a:t>
                      </a:r>
                      <a:r>
                        <a:rPr lang="el-GR" sz="1500" spc="-3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πιο</a:t>
                      </a:r>
                      <a:r>
                        <a:rPr lang="el-GR" sz="1500" spc="-3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βιώσιμα</a:t>
                      </a:r>
                      <a:r>
                        <a:rPr lang="el-GR" sz="1500" spc="-4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καινοτόμα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  <a:p>
                      <a:pPr marL="279400" marR="594995">
                        <a:lnSpc>
                          <a:spcPts val="2050"/>
                        </a:lnSpc>
                        <a:spcBef>
                          <a:spcPts val="115"/>
                        </a:spcBef>
                      </a:pP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πρότυπα</a:t>
                      </a:r>
                      <a:r>
                        <a:rPr lang="el-GR" sz="1500" spc="-3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με</a:t>
                      </a:r>
                      <a:r>
                        <a:rPr lang="el-GR" sz="1500" spc="-6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βάση</a:t>
                      </a:r>
                      <a:r>
                        <a:rPr lang="el-GR" sz="1500" spc="-5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τις</a:t>
                      </a:r>
                      <a:r>
                        <a:rPr lang="el-GR" sz="1500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τοπικές</a:t>
                      </a:r>
                      <a:r>
                        <a:rPr lang="el-GR" sz="1500" spc="-4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ανάγκες </a:t>
                      </a:r>
                      <a:r>
                        <a:rPr lang="el-GR" sz="150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και</a:t>
                      </a:r>
                      <a:r>
                        <a:rPr lang="el-GR" sz="1500" spc="-35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l-GR" sz="1500" spc="-10" dirty="0">
                          <a:solidFill>
                            <a:srgbClr val="414042"/>
                          </a:solidFill>
                          <a:latin typeface="Arial"/>
                          <a:cs typeface="Arial"/>
                        </a:rPr>
                        <a:t>συνθήκες</a:t>
                      </a:r>
                      <a:endParaRPr lang="el-GR" sz="1500" dirty="0">
                        <a:latin typeface="Arial"/>
                        <a:cs typeface="Arial"/>
                      </a:endParaRPr>
                    </a:p>
                  </a:txBody>
                  <a:tcPr marL="0" marR="0" marT="81280" marB="0">
                    <a:lnL w="57150">
                      <a:solidFill>
                        <a:srgbClr val="6ABC45"/>
                      </a:solidFill>
                      <a:prstDash val="solid"/>
                    </a:lnL>
                    <a:lnT w="12700">
                      <a:solidFill>
                        <a:srgbClr val="2E5395"/>
                      </a:solidFill>
                      <a:prstDash val="dot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6A6E7FFC-7130-6134-7162-025DEB2B108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60119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A6E7FFC-7130-6134-7162-025DEB2B10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/>
          <p:cNvSpPr txBox="1"/>
          <p:nvPr/>
        </p:nvSpPr>
        <p:spPr>
          <a:xfrm>
            <a:off x="990600" y="946365"/>
            <a:ext cx="10587990" cy="7061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algn="just">
              <a:lnSpc>
                <a:spcPct val="98700"/>
              </a:lnSpc>
              <a:spcBef>
                <a:spcPts val="125"/>
              </a:spcBef>
            </a:pPr>
            <a:r>
              <a:rPr lang="el-GR" sz="1500" b="1" dirty="0">
                <a:solidFill>
                  <a:srgbClr val="0D4F8B"/>
                </a:solidFill>
                <a:latin typeface="Arial"/>
                <a:cs typeface="Arial"/>
              </a:rPr>
              <a:t>Το</a:t>
            </a:r>
            <a:r>
              <a:rPr sz="1500" b="1" spc="210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lang="el-GR" sz="1500" b="1" dirty="0" err="1">
                <a:solidFill>
                  <a:srgbClr val="0D4F8B"/>
                </a:solidFill>
                <a:latin typeface="Arial"/>
                <a:cs typeface="Arial"/>
              </a:rPr>
              <a:t>όρ</a:t>
            </a:r>
            <a:r>
              <a:rPr sz="1500" b="1" dirty="0">
                <a:solidFill>
                  <a:srgbClr val="0D4F8B"/>
                </a:solidFill>
                <a:latin typeface="Arial"/>
                <a:cs typeface="Arial"/>
              </a:rPr>
              <a:t>αμα</a:t>
            </a:r>
            <a:r>
              <a:rPr sz="1500" b="1" spc="220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0D4F8B"/>
                </a:solidFill>
                <a:latin typeface="Arial"/>
                <a:cs typeface="Arial"/>
              </a:rPr>
              <a:t>και</a:t>
            </a:r>
            <a:r>
              <a:rPr sz="1500" b="1" spc="210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sz="1500" b="1" dirty="0" err="1">
                <a:solidFill>
                  <a:srgbClr val="0D4F8B"/>
                </a:solidFill>
                <a:latin typeface="Arial"/>
                <a:cs typeface="Arial"/>
              </a:rPr>
              <a:t>οι</a:t>
            </a:r>
            <a:r>
              <a:rPr sz="1500" b="1" spc="215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0D4F8B"/>
                </a:solidFill>
                <a:latin typeface="Arial"/>
                <a:cs typeface="Arial"/>
              </a:rPr>
              <a:t>π</a:t>
            </a:r>
            <a:r>
              <a:rPr sz="1500" b="1" dirty="0" err="1">
                <a:solidFill>
                  <a:srgbClr val="0D4F8B"/>
                </a:solidFill>
                <a:latin typeface="Arial"/>
                <a:cs typeface="Arial"/>
              </a:rPr>
              <a:t>υλώνες</a:t>
            </a:r>
            <a:r>
              <a:rPr sz="1500" b="1" spc="220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0D4F8B"/>
                </a:solidFill>
                <a:latin typeface="Arial"/>
                <a:cs typeface="Arial"/>
              </a:rPr>
              <a:t>α</a:t>
            </a:r>
            <a:r>
              <a:rPr sz="1500" b="1" dirty="0" err="1">
                <a:solidFill>
                  <a:srgbClr val="0D4F8B"/>
                </a:solidFill>
                <a:latin typeface="Arial"/>
                <a:cs typeface="Arial"/>
              </a:rPr>
              <a:t>νά</a:t>
            </a:r>
            <a:r>
              <a:rPr sz="1500" b="1" dirty="0">
                <a:solidFill>
                  <a:srgbClr val="0D4F8B"/>
                </a:solidFill>
                <a:latin typeface="Arial"/>
                <a:cs typeface="Arial"/>
              </a:rPr>
              <a:t>πτυξης</a:t>
            </a:r>
            <a:r>
              <a:rPr sz="1500" b="1" spc="204" dirty="0">
                <a:solidFill>
                  <a:srgbClr val="0D4F8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που</a:t>
            </a:r>
            <a:r>
              <a:rPr sz="1500" spc="22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ανέδειξε</a:t>
            </a:r>
            <a:r>
              <a:rPr sz="1500" spc="22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ο</a:t>
            </a:r>
            <a:r>
              <a:rPr sz="1500" spc="21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Εθνικός</a:t>
            </a:r>
            <a:r>
              <a:rPr sz="1500" spc="21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Στρατηγικός</a:t>
            </a:r>
            <a:r>
              <a:rPr sz="1500" spc="22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Σχεδιασμός</a:t>
            </a:r>
            <a:r>
              <a:rPr sz="1500" spc="22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(ΣΔΑΜ)</a:t>
            </a:r>
            <a:r>
              <a:rPr sz="1500" spc="21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προσαρμόστηκαν</a:t>
            </a:r>
            <a:r>
              <a:rPr sz="1500" spc="19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414042"/>
                </a:solidFill>
                <a:latin typeface="Arial"/>
                <a:cs typeface="Arial"/>
              </a:rPr>
              <a:t>στις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ανάγκες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και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τα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ειδικά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χαρακτηριστικά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κάθε</a:t>
            </a:r>
            <a:r>
              <a:rPr sz="1500" spc="4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μιας</a:t>
            </a:r>
            <a:r>
              <a:rPr sz="1500" spc="4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από</a:t>
            </a:r>
            <a:r>
              <a:rPr sz="1500" spc="5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τις</a:t>
            </a:r>
            <a:r>
              <a:rPr sz="1500" spc="4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επηρεαζόμενες</a:t>
            </a:r>
            <a:r>
              <a:rPr sz="1500" spc="2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περιοχές</a:t>
            </a:r>
            <a:r>
              <a:rPr sz="1500" spc="5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σύμφωνα</a:t>
            </a:r>
            <a:r>
              <a:rPr sz="1500" spc="5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με</a:t>
            </a:r>
            <a:r>
              <a:rPr sz="1500" spc="5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το</a:t>
            </a:r>
            <a:r>
              <a:rPr sz="1500" spc="5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Ταμείο</a:t>
            </a:r>
            <a:r>
              <a:rPr sz="1500" spc="5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Δίκαιης</a:t>
            </a:r>
            <a:r>
              <a:rPr sz="1500" spc="6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414042"/>
                </a:solidFill>
                <a:latin typeface="Arial"/>
                <a:cs typeface="Arial"/>
              </a:rPr>
              <a:t>Μετάβασης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και</a:t>
            </a:r>
            <a:r>
              <a:rPr sz="1500" spc="-1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414042"/>
                </a:solidFill>
                <a:latin typeface="Arial"/>
                <a:cs typeface="Arial"/>
              </a:rPr>
              <a:t>τις</a:t>
            </a:r>
            <a:r>
              <a:rPr sz="1500" spc="-5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lang="el-GR" sz="1500" spc="-10" dirty="0" err="1">
                <a:solidFill>
                  <a:srgbClr val="414042"/>
                </a:solidFill>
                <a:latin typeface="Arial"/>
                <a:cs typeface="Arial"/>
              </a:rPr>
              <a:t>επιλεξιμότητές</a:t>
            </a:r>
            <a:r>
              <a:rPr sz="1500" spc="-20" dirty="0">
                <a:solidFill>
                  <a:srgbClr val="414042"/>
                </a:solidFill>
                <a:latin typeface="Arial"/>
                <a:cs typeface="Arial"/>
              </a:rPr>
              <a:t> </a:t>
            </a:r>
            <a:r>
              <a:rPr lang="el-GR" sz="1500" spc="-20" dirty="0">
                <a:solidFill>
                  <a:srgbClr val="414042"/>
                </a:solidFill>
                <a:latin typeface="Arial"/>
                <a:cs typeface="Arial"/>
              </a:rPr>
              <a:t>του</a:t>
            </a:r>
            <a:r>
              <a:rPr sz="1500" spc="-20" dirty="0">
                <a:solidFill>
                  <a:srgbClr val="414042"/>
                </a:solidFill>
                <a:latin typeface="Arial"/>
                <a:cs typeface="Arial"/>
              </a:rPr>
              <a:t>.</a:t>
            </a:r>
            <a:endParaRPr sz="1500" dirty="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2792" y="911236"/>
            <a:ext cx="681355" cy="675640"/>
            <a:chOff x="138684" y="1175003"/>
            <a:chExt cx="681355" cy="675640"/>
          </a:xfrm>
        </p:grpSpPr>
        <p:sp>
          <p:nvSpPr>
            <p:cNvPr id="4" name="object 4"/>
            <p:cNvSpPr/>
            <p:nvPr/>
          </p:nvSpPr>
          <p:spPr>
            <a:xfrm>
              <a:off x="365760" y="1175003"/>
              <a:ext cx="226060" cy="321945"/>
            </a:xfrm>
            <a:custGeom>
              <a:avLst/>
              <a:gdLst/>
              <a:ahLst/>
              <a:cxnLst/>
              <a:rect l="l" t="t" r="r" b="b"/>
              <a:pathLst>
                <a:path w="226059" h="321944">
                  <a:moveTo>
                    <a:pt x="141732" y="295656"/>
                  </a:moveTo>
                  <a:lnTo>
                    <a:pt x="85344" y="295656"/>
                  </a:lnTo>
                  <a:lnTo>
                    <a:pt x="88036" y="305866"/>
                  </a:lnTo>
                  <a:lnTo>
                    <a:pt x="94170" y="314096"/>
                  </a:lnTo>
                  <a:lnTo>
                    <a:pt x="102933" y="319570"/>
                  </a:lnTo>
                  <a:lnTo>
                    <a:pt x="113499" y="321564"/>
                  </a:lnTo>
                  <a:lnTo>
                    <a:pt x="124053" y="319570"/>
                  </a:lnTo>
                  <a:lnTo>
                    <a:pt x="132829" y="314096"/>
                  </a:lnTo>
                  <a:lnTo>
                    <a:pt x="139001" y="305866"/>
                  </a:lnTo>
                  <a:lnTo>
                    <a:pt x="141732" y="295656"/>
                  </a:lnTo>
                  <a:close/>
                </a:path>
                <a:path w="226059" h="321944">
                  <a:moveTo>
                    <a:pt x="164592" y="257556"/>
                  </a:moveTo>
                  <a:lnTo>
                    <a:pt x="158699" y="251460"/>
                  </a:lnTo>
                  <a:lnTo>
                    <a:pt x="151434" y="251460"/>
                  </a:lnTo>
                  <a:lnTo>
                    <a:pt x="66852" y="251460"/>
                  </a:lnTo>
                  <a:lnTo>
                    <a:pt x="60960" y="257556"/>
                  </a:lnTo>
                  <a:lnTo>
                    <a:pt x="60960" y="272796"/>
                  </a:lnTo>
                  <a:lnTo>
                    <a:pt x="66852" y="278892"/>
                  </a:lnTo>
                  <a:lnTo>
                    <a:pt x="158699" y="278892"/>
                  </a:lnTo>
                  <a:lnTo>
                    <a:pt x="164592" y="272796"/>
                  </a:lnTo>
                  <a:lnTo>
                    <a:pt x="164592" y="257556"/>
                  </a:lnTo>
                  <a:close/>
                </a:path>
                <a:path w="226059" h="321944">
                  <a:moveTo>
                    <a:pt x="225552" y="115824"/>
                  </a:moveTo>
                  <a:lnTo>
                    <a:pt x="225463" y="111506"/>
                  </a:lnTo>
                  <a:lnTo>
                    <a:pt x="216217" y="68427"/>
                  </a:lnTo>
                  <a:lnTo>
                    <a:pt x="199529" y="44018"/>
                  </a:lnTo>
                  <a:lnTo>
                    <a:pt x="199529" y="111506"/>
                  </a:lnTo>
                  <a:lnTo>
                    <a:pt x="199440" y="115824"/>
                  </a:lnTo>
                  <a:lnTo>
                    <a:pt x="187032" y="157645"/>
                  </a:lnTo>
                  <a:lnTo>
                    <a:pt x="178625" y="168910"/>
                  </a:lnTo>
                  <a:lnTo>
                    <a:pt x="171462" y="178104"/>
                  </a:lnTo>
                  <a:lnTo>
                    <a:pt x="164833" y="187706"/>
                  </a:lnTo>
                  <a:lnTo>
                    <a:pt x="158788" y="197700"/>
                  </a:lnTo>
                  <a:lnTo>
                    <a:pt x="153314" y="208026"/>
                  </a:lnTo>
                  <a:lnTo>
                    <a:pt x="72237" y="208026"/>
                  </a:lnTo>
                  <a:lnTo>
                    <a:pt x="46837" y="168910"/>
                  </a:lnTo>
                  <a:lnTo>
                    <a:pt x="42418" y="163499"/>
                  </a:lnTo>
                  <a:lnTo>
                    <a:pt x="38468" y="157645"/>
                  </a:lnTo>
                  <a:lnTo>
                    <a:pt x="26098" y="115824"/>
                  </a:lnTo>
                  <a:lnTo>
                    <a:pt x="26022" y="111506"/>
                  </a:lnTo>
                  <a:lnTo>
                    <a:pt x="33248" y="78168"/>
                  </a:lnTo>
                  <a:lnTo>
                    <a:pt x="51904" y="50977"/>
                  </a:lnTo>
                  <a:lnTo>
                    <a:pt x="79298" y="32626"/>
                  </a:lnTo>
                  <a:lnTo>
                    <a:pt x="112737" y="25781"/>
                  </a:lnTo>
                  <a:lnTo>
                    <a:pt x="146177" y="32626"/>
                  </a:lnTo>
                  <a:lnTo>
                    <a:pt x="173583" y="50977"/>
                  </a:lnTo>
                  <a:lnTo>
                    <a:pt x="192265" y="78168"/>
                  </a:lnTo>
                  <a:lnTo>
                    <a:pt x="199529" y="111506"/>
                  </a:lnTo>
                  <a:lnTo>
                    <a:pt x="199529" y="44018"/>
                  </a:lnTo>
                  <a:lnTo>
                    <a:pt x="191960" y="32943"/>
                  </a:lnTo>
                  <a:lnTo>
                    <a:pt x="181317" y="25781"/>
                  </a:lnTo>
                  <a:lnTo>
                    <a:pt x="156298" y="8966"/>
                  </a:lnTo>
                  <a:lnTo>
                    <a:pt x="112737" y="0"/>
                  </a:lnTo>
                  <a:lnTo>
                    <a:pt x="69075" y="8966"/>
                  </a:lnTo>
                  <a:lnTo>
                    <a:pt x="69215" y="8966"/>
                  </a:lnTo>
                  <a:lnTo>
                    <a:pt x="33680" y="32804"/>
                  </a:lnTo>
                  <a:lnTo>
                    <a:pt x="9410" y="68160"/>
                  </a:lnTo>
                  <a:lnTo>
                    <a:pt x="0" y="111506"/>
                  </a:lnTo>
                  <a:lnTo>
                    <a:pt x="25" y="115824"/>
                  </a:lnTo>
                  <a:lnTo>
                    <a:pt x="660" y="125463"/>
                  </a:lnTo>
                  <a:lnTo>
                    <a:pt x="2197" y="135445"/>
                  </a:lnTo>
                  <a:lnTo>
                    <a:pt x="4546" y="145034"/>
                  </a:lnTo>
                  <a:lnTo>
                    <a:pt x="4622" y="145351"/>
                  </a:lnTo>
                  <a:lnTo>
                    <a:pt x="21463" y="179628"/>
                  </a:lnTo>
                  <a:lnTo>
                    <a:pt x="27432" y="186944"/>
                  </a:lnTo>
                  <a:lnTo>
                    <a:pt x="34975" y="197091"/>
                  </a:lnTo>
                  <a:lnTo>
                    <a:pt x="41910" y="207645"/>
                  </a:lnTo>
                  <a:lnTo>
                    <a:pt x="48221" y="218592"/>
                  </a:lnTo>
                  <a:lnTo>
                    <a:pt x="55372" y="232791"/>
                  </a:lnTo>
                  <a:lnTo>
                    <a:pt x="58369" y="234696"/>
                  </a:lnTo>
                  <a:lnTo>
                    <a:pt x="167271" y="234696"/>
                  </a:lnTo>
                  <a:lnTo>
                    <a:pt x="170268" y="232791"/>
                  </a:lnTo>
                  <a:lnTo>
                    <a:pt x="177406" y="218592"/>
                  </a:lnTo>
                  <a:lnTo>
                    <a:pt x="183502" y="208026"/>
                  </a:lnTo>
                  <a:lnTo>
                    <a:pt x="183718" y="207645"/>
                  </a:lnTo>
                  <a:lnTo>
                    <a:pt x="190665" y="197091"/>
                  </a:lnTo>
                  <a:lnTo>
                    <a:pt x="198208" y="186944"/>
                  </a:lnTo>
                  <a:lnTo>
                    <a:pt x="204127" y="179628"/>
                  </a:lnTo>
                  <a:lnTo>
                    <a:pt x="209359" y="171792"/>
                  </a:lnTo>
                  <a:lnTo>
                    <a:pt x="223240" y="135661"/>
                  </a:lnTo>
                  <a:lnTo>
                    <a:pt x="224802" y="125793"/>
                  </a:lnTo>
                  <a:lnTo>
                    <a:pt x="225552" y="115824"/>
                  </a:lnTo>
                  <a:close/>
                </a:path>
              </a:pathLst>
            </a:custGeom>
            <a:solidFill>
              <a:srgbClr val="0D4F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5863" y="1223771"/>
              <a:ext cx="96520" cy="132715"/>
            </a:xfrm>
            <a:custGeom>
              <a:avLst/>
              <a:gdLst/>
              <a:ahLst/>
              <a:cxnLst/>
              <a:rect l="l" t="t" r="r" b="b"/>
              <a:pathLst>
                <a:path w="96520" h="132715">
                  <a:moveTo>
                    <a:pt x="47117" y="0"/>
                  </a:moveTo>
                  <a:lnTo>
                    <a:pt x="0" y="91312"/>
                  </a:lnTo>
                  <a:lnTo>
                    <a:pt x="47117" y="80644"/>
                  </a:lnTo>
                  <a:lnTo>
                    <a:pt x="47117" y="132587"/>
                  </a:lnTo>
                  <a:lnTo>
                    <a:pt x="96012" y="43179"/>
                  </a:lnTo>
                  <a:lnTo>
                    <a:pt x="47117" y="52831"/>
                  </a:lnTo>
                  <a:lnTo>
                    <a:pt x="47117" y="0"/>
                  </a:lnTo>
                  <a:close/>
                </a:path>
              </a:pathLst>
            </a:custGeom>
            <a:solidFill>
              <a:srgbClr val="79C9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26314" y="1472945"/>
              <a:ext cx="504825" cy="137160"/>
            </a:xfrm>
            <a:custGeom>
              <a:avLst/>
              <a:gdLst/>
              <a:ahLst/>
              <a:cxnLst/>
              <a:rect l="l" t="t" r="r" b="b"/>
              <a:pathLst>
                <a:path w="504825" h="137159">
                  <a:moveTo>
                    <a:pt x="504444" y="68579"/>
                  </a:moveTo>
                  <a:lnTo>
                    <a:pt x="499054" y="95261"/>
                  </a:lnTo>
                  <a:lnTo>
                    <a:pt x="484355" y="117062"/>
                  </a:lnTo>
                  <a:lnTo>
                    <a:pt x="462556" y="131766"/>
                  </a:lnTo>
                  <a:lnTo>
                    <a:pt x="435864" y="137159"/>
                  </a:lnTo>
                  <a:lnTo>
                    <a:pt x="409171" y="131766"/>
                  </a:lnTo>
                  <a:lnTo>
                    <a:pt x="387372" y="117062"/>
                  </a:lnTo>
                  <a:lnTo>
                    <a:pt x="372673" y="95261"/>
                  </a:lnTo>
                  <a:lnTo>
                    <a:pt x="367284" y="68579"/>
                  </a:lnTo>
                  <a:lnTo>
                    <a:pt x="372673" y="41898"/>
                  </a:lnTo>
                  <a:lnTo>
                    <a:pt x="387372" y="20097"/>
                  </a:lnTo>
                  <a:lnTo>
                    <a:pt x="409171" y="5393"/>
                  </a:lnTo>
                  <a:lnTo>
                    <a:pt x="435864" y="0"/>
                  </a:lnTo>
                  <a:lnTo>
                    <a:pt x="462556" y="5393"/>
                  </a:lnTo>
                  <a:lnTo>
                    <a:pt x="484355" y="20097"/>
                  </a:lnTo>
                  <a:lnTo>
                    <a:pt x="499054" y="41898"/>
                  </a:lnTo>
                  <a:lnTo>
                    <a:pt x="504444" y="68579"/>
                  </a:lnTo>
                  <a:close/>
                </a:path>
                <a:path w="504825" h="137159">
                  <a:moveTo>
                    <a:pt x="138683" y="68579"/>
                  </a:moveTo>
                  <a:lnTo>
                    <a:pt x="133233" y="95261"/>
                  </a:lnTo>
                  <a:lnTo>
                    <a:pt x="118371" y="117062"/>
                  </a:lnTo>
                  <a:lnTo>
                    <a:pt x="96330" y="131766"/>
                  </a:lnTo>
                  <a:lnTo>
                    <a:pt x="69342" y="137159"/>
                  </a:lnTo>
                  <a:lnTo>
                    <a:pt x="42353" y="131766"/>
                  </a:lnTo>
                  <a:lnTo>
                    <a:pt x="20312" y="117062"/>
                  </a:lnTo>
                  <a:lnTo>
                    <a:pt x="5450" y="95261"/>
                  </a:lnTo>
                  <a:lnTo>
                    <a:pt x="0" y="68579"/>
                  </a:lnTo>
                  <a:lnTo>
                    <a:pt x="5450" y="41898"/>
                  </a:lnTo>
                  <a:lnTo>
                    <a:pt x="20312" y="20097"/>
                  </a:lnTo>
                  <a:lnTo>
                    <a:pt x="42353" y="5393"/>
                  </a:lnTo>
                  <a:lnTo>
                    <a:pt x="69342" y="0"/>
                  </a:lnTo>
                  <a:lnTo>
                    <a:pt x="96330" y="5393"/>
                  </a:lnTo>
                  <a:lnTo>
                    <a:pt x="118371" y="20097"/>
                  </a:lnTo>
                  <a:lnTo>
                    <a:pt x="133233" y="41898"/>
                  </a:lnTo>
                  <a:lnTo>
                    <a:pt x="138683" y="68579"/>
                  </a:lnTo>
                  <a:close/>
                </a:path>
              </a:pathLst>
            </a:custGeom>
            <a:ln w="38100">
              <a:solidFill>
                <a:srgbClr val="18BDD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7734" y="1642109"/>
              <a:ext cx="643255" cy="189230"/>
            </a:xfrm>
            <a:custGeom>
              <a:avLst/>
              <a:gdLst/>
              <a:ahLst/>
              <a:cxnLst/>
              <a:rect l="l" t="t" r="r" b="b"/>
              <a:pathLst>
                <a:path w="643255" h="189230">
                  <a:moveTo>
                    <a:pt x="629297" y="40766"/>
                  </a:moveTo>
                  <a:lnTo>
                    <a:pt x="580009" y="14013"/>
                  </a:lnTo>
                  <a:lnTo>
                    <a:pt x="533858" y="2571"/>
                  </a:lnTo>
                  <a:lnTo>
                    <a:pt x="505218" y="0"/>
                  </a:lnTo>
                  <a:lnTo>
                    <a:pt x="490809" y="547"/>
                  </a:lnTo>
                  <a:lnTo>
                    <a:pt x="448500" y="8762"/>
                  </a:lnTo>
                  <a:lnTo>
                    <a:pt x="408777" y="24032"/>
                  </a:lnTo>
                  <a:lnTo>
                    <a:pt x="395312" y="32257"/>
                  </a:lnTo>
                  <a:lnTo>
                    <a:pt x="394347" y="33400"/>
                  </a:lnTo>
                  <a:lnTo>
                    <a:pt x="393192" y="34543"/>
                  </a:lnTo>
                  <a:lnTo>
                    <a:pt x="412186" y="40703"/>
                  </a:lnTo>
                  <a:lnTo>
                    <a:pt x="430425" y="48672"/>
                  </a:lnTo>
                  <a:lnTo>
                    <a:pt x="464096" y="69850"/>
                  </a:lnTo>
                  <a:lnTo>
                    <a:pt x="488458" y="106515"/>
                  </a:lnTo>
                  <a:lnTo>
                    <a:pt x="490054" y="121538"/>
                  </a:lnTo>
                  <a:lnTo>
                    <a:pt x="490054" y="137160"/>
                  </a:lnTo>
                  <a:lnTo>
                    <a:pt x="643115" y="137160"/>
                  </a:lnTo>
                  <a:lnTo>
                    <a:pt x="643115" y="68199"/>
                  </a:lnTo>
                  <a:lnTo>
                    <a:pt x="642320" y="60251"/>
                  </a:lnTo>
                  <a:lnTo>
                    <a:pt x="639645" y="52816"/>
                  </a:lnTo>
                  <a:lnTo>
                    <a:pt x="635250" y="46214"/>
                  </a:lnTo>
                  <a:lnTo>
                    <a:pt x="629297" y="40766"/>
                  </a:lnTo>
                  <a:close/>
                </a:path>
                <a:path w="643255" h="189230">
                  <a:moveTo>
                    <a:pt x="153238" y="121538"/>
                  </a:moveTo>
                  <a:lnTo>
                    <a:pt x="167579" y="81033"/>
                  </a:lnTo>
                  <a:lnTo>
                    <a:pt x="213739" y="49101"/>
                  </a:lnTo>
                  <a:lnTo>
                    <a:pt x="249936" y="34670"/>
                  </a:lnTo>
                  <a:lnTo>
                    <a:pt x="248158" y="32892"/>
                  </a:lnTo>
                  <a:lnTo>
                    <a:pt x="207983" y="12471"/>
                  </a:lnTo>
                  <a:lnTo>
                    <a:pt x="166909" y="2571"/>
                  </a:lnTo>
                  <a:lnTo>
                    <a:pt x="138264" y="0"/>
                  </a:lnTo>
                  <a:lnTo>
                    <a:pt x="123855" y="547"/>
                  </a:lnTo>
                  <a:lnTo>
                    <a:pt x="81534" y="8762"/>
                  </a:lnTo>
                  <a:lnTo>
                    <a:pt x="29904" y="30587"/>
                  </a:lnTo>
                  <a:lnTo>
                    <a:pt x="1078" y="60269"/>
                  </a:lnTo>
                  <a:lnTo>
                    <a:pt x="0" y="68199"/>
                  </a:lnTo>
                  <a:lnTo>
                    <a:pt x="0" y="137160"/>
                  </a:lnTo>
                  <a:lnTo>
                    <a:pt x="153238" y="137160"/>
                  </a:lnTo>
                  <a:lnTo>
                    <a:pt x="153238" y="121538"/>
                  </a:lnTo>
                  <a:close/>
                </a:path>
                <a:path w="643255" h="189230">
                  <a:moveTo>
                    <a:pt x="184404" y="188975"/>
                  </a:moveTo>
                  <a:lnTo>
                    <a:pt x="184404" y="121030"/>
                  </a:lnTo>
                  <a:lnTo>
                    <a:pt x="185356" y="113123"/>
                  </a:lnTo>
                  <a:lnTo>
                    <a:pt x="213776" y="83694"/>
                  </a:lnTo>
                  <a:lnTo>
                    <a:pt x="265150" y="62102"/>
                  </a:lnTo>
                  <a:lnTo>
                    <a:pt x="307225" y="53834"/>
                  </a:lnTo>
                  <a:lnTo>
                    <a:pt x="321564" y="53339"/>
                  </a:lnTo>
                  <a:lnTo>
                    <a:pt x="335857" y="54173"/>
                  </a:lnTo>
                  <a:lnTo>
                    <a:pt x="377977" y="62102"/>
                  </a:lnTo>
                  <a:lnTo>
                    <a:pt x="429669" y="83194"/>
                  </a:lnTo>
                  <a:lnTo>
                    <a:pt x="457942" y="113105"/>
                  </a:lnTo>
                  <a:lnTo>
                    <a:pt x="458711" y="121030"/>
                  </a:lnTo>
                  <a:lnTo>
                    <a:pt x="458711" y="188975"/>
                  </a:lnTo>
                  <a:lnTo>
                    <a:pt x="184404" y="188975"/>
                  </a:lnTo>
                  <a:close/>
                </a:path>
              </a:pathLst>
            </a:custGeom>
            <a:ln w="38100">
              <a:solidFill>
                <a:srgbClr val="0D4F8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1668" y="1507235"/>
              <a:ext cx="175259" cy="175260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4029455" y="3808719"/>
            <a:ext cx="283210" cy="243840"/>
          </a:xfrm>
          <a:custGeom>
            <a:avLst/>
            <a:gdLst/>
            <a:ahLst/>
            <a:cxnLst/>
            <a:rect l="l" t="t" r="r" b="b"/>
            <a:pathLst>
              <a:path w="283210" h="243839">
                <a:moveTo>
                  <a:pt x="178943" y="0"/>
                </a:moveTo>
                <a:lnTo>
                  <a:pt x="0" y="0"/>
                </a:lnTo>
                <a:lnTo>
                  <a:pt x="0" y="243712"/>
                </a:lnTo>
                <a:lnTo>
                  <a:pt x="178943" y="243712"/>
                </a:lnTo>
                <a:lnTo>
                  <a:pt x="283083" y="121793"/>
                </a:lnTo>
                <a:lnTo>
                  <a:pt x="178943" y="0"/>
                </a:lnTo>
                <a:close/>
              </a:path>
            </a:pathLst>
          </a:custGeom>
          <a:solidFill>
            <a:srgbClr val="7CD24E">
              <a:alpha val="949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90331" y="3808719"/>
            <a:ext cx="271145" cy="243840"/>
          </a:xfrm>
          <a:custGeom>
            <a:avLst/>
            <a:gdLst/>
            <a:ahLst/>
            <a:cxnLst/>
            <a:rect l="l" t="t" r="r" b="b"/>
            <a:pathLst>
              <a:path w="271145" h="243839">
                <a:moveTo>
                  <a:pt x="171323" y="0"/>
                </a:moveTo>
                <a:lnTo>
                  <a:pt x="0" y="0"/>
                </a:lnTo>
                <a:lnTo>
                  <a:pt x="0" y="243712"/>
                </a:lnTo>
                <a:lnTo>
                  <a:pt x="171323" y="243712"/>
                </a:lnTo>
                <a:lnTo>
                  <a:pt x="270891" y="121793"/>
                </a:lnTo>
                <a:lnTo>
                  <a:pt x="171323" y="0"/>
                </a:lnTo>
                <a:close/>
              </a:path>
            </a:pathLst>
          </a:custGeom>
          <a:solidFill>
            <a:srgbClr val="7CD24E">
              <a:alpha val="949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32176" y="1935723"/>
            <a:ext cx="923544" cy="86410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66204" y="1935723"/>
            <a:ext cx="922020" cy="86258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117580" y="1935723"/>
            <a:ext cx="922020" cy="864108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/>
                <a:cs typeface="Arial"/>
              </a:rPr>
              <a:t>Εδαφικά</a:t>
            </a:r>
            <a:r>
              <a:rPr lang="el-GR" sz="2400" b="1" spc="-10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l-GR" sz="2400" b="1" dirty="0">
                <a:solidFill>
                  <a:schemeClr val="bg1"/>
                </a:solidFill>
                <a:latin typeface="Arial"/>
                <a:cs typeface="Arial"/>
              </a:rPr>
              <a:t>Σχέδια</a:t>
            </a:r>
            <a:r>
              <a:rPr lang="el-GR" sz="2400" b="1" spc="-16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l-GR" sz="2400" b="1" dirty="0">
                <a:solidFill>
                  <a:schemeClr val="bg1"/>
                </a:solidFill>
                <a:latin typeface="Arial"/>
                <a:cs typeface="Arial"/>
              </a:rPr>
              <a:t>Δίκαιης</a:t>
            </a:r>
            <a:r>
              <a:rPr lang="el-GR" sz="2400" b="1" spc="-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l-GR" sz="2400" b="1" spc="-10" dirty="0">
                <a:solidFill>
                  <a:schemeClr val="bg1"/>
                </a:solidFill>
                <a:latin typeface="Arial"/>
                <a:cs typeface="Arial"/>
              </a:rPr>
              <a:t>Μετάβασης</a:t>
            </a:r>
            <a:endParaRPr sz="2400" b="1" dirty="0">
              <a:solidFill>
                <a:schemeClr val="bg1"/>
              </a:solidFill>
            </a:endParaRPr>
          </a:p>
        </p:txBody>
      </p:sp>
      <p:pic>
        <p:nvPicPr>
          <p:cNvPr id="16" name="Εικόνα 4">
            <a:extLst>
              <a:ext uri="{FF2B5EF4-FFF2-40B4-BE49-F238E27FC236}">
                <a16:creationId xmlns:a16="http://schemas.microsoft.com/office/drawing/2014/main" id="{C5C28604-3557-CDDE-2C7A-6ED3403C35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BBDF-BBF8-3E2C-1126-C6BA84889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DC155DD-F9DC-6179-B0C2-90C8445C3A8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DC155DD-F9DC-6179-B0C2-90C8445C3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E544A0EA-81DC-369E-BF46-94F08611015C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</a:rPr>
              <a:t>Πρόγραμμα «Δίκαιης Αναπτυξιακής Μετάβασης 2021-2027»</a:t>
            </a:r>
            <a:endParaRPr sz="2400" b="1" dirty="0">
              <a:solidFill>
                <a:schemeClr val="bg1"/>
              </a:solidFill>
            </a:endParaRPr>
          </a:p>
        </p:txBody>
      </p:sp>
      <p:grpSp>
        <p:nvGrpSpPr>
          <p:cNvPr id="17" name="object 17">
            <a:extLst>
              <a:ext uri="{FF2B5EF4-FFF2-40B4-BE49-F238E27FC236}">
                <a16:creationId xmlns:a16="http://schemas.microsoft.com/office/drawing/2014/main" id="{21DA7B7E-69D3-CA35-9081-6CB80B30DCFA}"/>
              </a:ext>
            </a:extLst>
          </p:cNvPr>
          <p:cNvGrpSpPr/>
          <p:nvPr/>
        </p:nvGrpSpPr>
        <p:grpSpPr>
          <a:xfrm>
            <a:off x="0" y="6259067"/>
            <a:ext cx="3571240" cy="599440"/>
            <a:chOff x="0" y="6259067"/>
            <a:chExt cx="3571240" cy="599440"/>
          </a:xfrm>
        </p:grpSpPr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3DBC463F-645B-7BF4-99E6-BC6599842D8E}"/>
                </a:ext>
              </a:extLst>
            </p:cNvPr>
            <p:cNvSpPr/>
            <p:nvPr/>
          </p:nvSpPr>
          <p:spPr>
            <a:xfrm>
              <a:off x="0" y="6259067"/>
              <a:ext cx="3571240" cy="599440"/>
            </a:xfrm>
            <a:custGeom>
              <a:avLst/>
              <a:gdLst/>
              <a:ahLst/>
              <a:cxnLst/>
              <a:rect l="l" t="t" r="r" b="b"/>
              <a:pathLst>
                <a:path w="3571240" h="599440">
                  <a:moveTo>
                    <a:pt x="3570732" y="0"/>
                  </a:moveTo>
                  <a:lnTo>
                    <a:pt x="0" y="0"/>
                  </a:lnTo>
                  <a:lnTo>
                    <a:pt x="0" y="598932"/>
                  </a:lnTo>
                  <a:lnTo>
                    <a:pt x="3570732" y="598932"/>
                  </a:lnTo>
                  <a:lnTo>
                    <a:pt x="3570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>
              <a:extLst>
                <a:ext uri="{FF2B5EF4-FFF2-40B4-BE49-F238E27FC236}">
                  <a16:creationId xmlns:a16="http://schemas.microsoft.com/office/drawing/2014/main" id="{1070AD91-A074-29BD-B164-F3C7279CF64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6300214"/>
              <a:ext cx="1315211" cy="557782"/>
            </a:xfrm>
            <a:prstGeom prst="rect">
              <a:avLst/>
            </a:prstGeom>
          </p:spPr>
        </p:pic>
      </p:grpSp>
      <p:pic>
        <p:nvPicPr>
          <p:cNvPr id="16" name="Εικόνα 4">
            <a:extLst>
              <a:ext uri="{FF2B5EF4-FFF2-40B4-BE49-F238E27FC236}">
                <a16:creationId xmlns:a16="http://schemas.microsoft.com/office/drawing/2014/main" id="{2E3B22A1-88A6-A6E3-16EE-E823CAF22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21" name="Google Shape;133;p3">
            <a:extLst>
              <a:ext uri="{FF2B5EF4-FFF2-40B4-BE49-F238E27FC236}">
                <a16:creationId xmlns:a16="http://schemas.microsoft.com/office/drawing/2014/main" id="{385E7D7F-64E7-3A01-2CBE-1DBAE4DE307B}"/>
              </a:ext>
            </a:extLst>
          </p:cNvPr>
          <p:cNvSpPr/>
          <p:nvPr/>
        </p:nvSpPr>
        <p:spPr>
          <a:xfrm>
            <a:off x="5399188" y="638560"/>
            <a:ext cx="6792812" cy="523968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600"/>
              <a:buFont typeface="Calibri"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134;p3">
            <a:extLst>
              <a:ext uri="{FF2B5EF4-FFF2-40B4-BE49-F238E27FC236}">
                <a16:creationId xmlns:a16="http://schemas.microsoft.com/office/drawing/2014/main" id="{1BD83444-7560-6613-FF63-23AD58EEF0C2}"/>
              </a:ext>
            </a:extLst>
          </p:cNvPr>
          <p:cNvSpPr/>
          <p:nvPr/>
        </p:nvSpPr>
        <p:spPr>
          <a:xfrm>
            <a:off x="0" y="623433"/>
            <a:ext cx="5413314" cy="3341763"/>
          </a:xfrm>
          <a:prstGeom prst="rect">
            <a:avLst/>
          </a:prstGeom>
          <a:solidFill>
            <a:srgbClr val="17518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Font typeface="Calibri"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35;p3">
            <a:extLst>
              <a:ext uri="{FF2B5EF4-FFF2-40B4-BE49-F238E27FC236}">
                <a16:creationId xmlns:a16="http://schemas.microsoft.com/office/drawing/2014/main" id="{E0B40E2B-503B-55B4-C269-D7CD568A59C6}"/>
              </a:ext>
            </a:extLst>
          </p:cNvPr>
          <p:cNvSpPr/>
          <p:nvPr/>
        </p:nvSpPr>
        <p:spPr>
          <a:xfrm>
            <a:off x="-4" y="3812848"/>
            <a:ext cx="5413314" cy="2065391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Font typeface="Calibri"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136;p3">
            <a:extLst>
              <a:ext uri="{FF2B5EF4-FFF2-40B4-BE49-F238E27FC236}">
                <a16:creationId xmlns:a16="http://schemas.microsoft.com/office/drawing/2014/main" id="{5B0B418D-7C9D-66FA-8371-9336EE33C61F}"/>
              </a:ext>
            </a:extLst>
          </p:cNvPr>
          <p:cNvSpPr/>
          <p:nvPr/>
        </p:nvSpPr>
        <p:spPr>
          <a:xfrm>
            <a:off x="4970975" y="2041984"/>
            <a:ext cx="792000" cy="792000"/>
          </a:xfrm>
          <a:prstGeom prst="ellipse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600"/>
              <a:buFont typeface="Calibri"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137;p3">
            <a:extLst>
              <a:ext uri="{FF2B5EF4-FFF2-40B4-BE49-F238E27FC236}">
                <a16:creationId xmlns:a16="http://schemas.microsoft.com/office/drawing/2014/main" id="{9EF2AF6B-F912-AAD6-9488-35362EB25732}"/>
              </a:ext>
            </a:extLst>
          </p:cNvPr>
          <p:cNvSpPr/>
          <p:nvPr/>
        </p:nvSpPr>
        <p:spPr>
          <a:xfrm>
            <a:off x="5115646" y="2203102"/>
            <a:ext cx="478800" cy="478800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600"/>
              <a:buFont typeface="Calibri"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" name="Google Shape;138;p3">
            <a:extLst>
              <a:ext uri="{FF2B5EF4-FFF2-40B4-BE49-F238E27FC236}">
                <a16:creationId xmlns:a16="http://schemas.microsoft.com/office/drawing/2014/main" id="{B4DBF92B-BD4A-16E1-5557-0CD970C923E4}"/>
              </a:ext>
            </a:extLst>
          </p:cNvPr>
          <p:cNvCxnSpPr>
            <a:cxnSpLocks/>
          </p:cNvCxnSpPr>
          <p:nvPr/>
        </p:nvCxnSpPr>
        <p:spPr>
          <a:xfrm>
            <a:off x="6270984" y="1210129"/>
            <a:ext cx="0" cy="4315949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" name="Google Shape;174;p3">
            <a:extLst>
              <a:ext uri="{FF2B5EF4-FFF2-40B4-BE49-F238E27FC236}">
                <a16:creationId xmlns:a16="http://schemas.microsoft.com/office/drawing/2014/main" id="{53804324-94AD-0120-82F2-8D55261E31AC}"/>
              </a:ext>
            </a:extLst>
          </p:cNvPr>
          <p:cNvSpPr/>
          <p:nvPr/>
        </p:nvSpPr>
        <p:spPr>
          <a:xfrm>
            <a:off x="290730" y="3382444"/>
            <a:ext cx="792000" cy="791784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600"/>
              <a:buFont typeface="Calibri"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75;p3">
            <a:extLst>
              <a:ext uri="{FF2B5EF4-FFF2-40B4-BE49-F238E27FC236}">
                <a16:creationId xmlns:a16="http://schemas.microsoft.com/office/drawing/2014/main" id="{6473992E-85B1-C3E8-1429-82D40B29CEB8}"/>
              </a:ext>
            </a:extLst>
          </p:cNvPr>
          <p:cNvSpPr/>
          <p:nvPr/>
        </p:nvSpPr>
        <p:spPr>
          <a:xfrm>
            <a:off x="453914" y="3538143"/>
            <a:ext cx="478800" cy="480385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600"/>
              <a:buFont typeface="Calibri"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76;p3">
            <a:extLst>
              <a:ext uri="{FF2B5EF4-FFF2-40B4-BE49-F238E27FC236}">
                <a16:creationId xmlns:a16="http://schemas.microsoft.com/office/drawing/2014/main" id="{0238DEE1-FBB3-B91E-0D3A-0492FF6BBA18}"/>
              </a:ext>
            </a:extLst>
          </p:cNvPr>
          <p:cNvSpPr txBox="1"/>
          <p:nvPr/>
        </p:nvSpPr>
        <p:spPr>
          <a:xfrm>
            <a:off x="1958960" y="3803270"/>
            <a:ext cx="3623376" cy="277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800"/>
              <a:buFont typeface="Arial"/>
              <a:buNone/>
              <a:tabLst/>
              <a:defRPr/>
            </a:pP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…εστιάζει σε τρείς (3) περιοχές ΔΑΜ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D890D21-257D-8F7E-1600-B443B033CA02}"/>
              </a:ext>
            </a:extLst>
          </p:cNvPr>
          <p:cNvGrpSpPr/>
          <p:nvPr/>
        </p:nvGrpSpPr>
        <p:grpSpPr>
          <a:xfrm>
            <a:off x="5992483" y="770852"/>
            <a:ext cx="6005849" cy="4823218"/>
            <a:chOff x="100891" y="380102"/>
            <a:chExt cx="6005849" cy="579329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246EA8F-45B6-5EE5-4AAF-A14623B04C68}"/>
                </a:ext>
              </a:extLst>
            </p:cNvPr>
            <p:cNvGrpSpPr/>
            <p:nvPr/>
          </p:nvGrpSpPr>
          <p:grpSpPr>
            <a:xfrm>
              <a:off x="100891" y="380102"/>
              <a:ext cx="5990610" cy="576000"/>
              <a:chOff x="100891" y="380102"/>
              <a:chExt cx="5990610" cy="576000"/>
            </a:xfrm>
          </p:grpSpPr>
          <p:sp>
            <p:nvSpPr>
              <p:cNvPr id="81" name="Google Shape;139;p3">
                <a:extLst>
                  <a:ext uri="{FF2B5EF4-FFF2-40B4-BE49-F238E27FC236}">
                    <a16:creationId xmlns:a16="http://schemas.microsoft.com/office/drawing/2014/main" id="{9970042D-7098-BCBC-1AAE-8E58DDF7FA2F}"/>
                  </a:ext>
                </a:extLst>
              </p:cNvPr>
              <p:cNvSpPr/>
              <p:nvPr/>
            </p:nvSpPr>
            <p:spPr>
              <a:xfrm>
                <a:off x="215692" y="484593"/>
                <a:ext cx="5875809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1. </a:t>
                </a:r>
                <a:r>
                  <a:rPr kumimoji="0" lang="el-GR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Ενίσχυση και προώθηση επιχειρηματικότητας</a:t>
                </a:r>
                <a:endPara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140;p3">
                <a:extLst>
                  <a:ext uri="{FF2B5EF4-FFF2-40B4-BE49-F238E27FC236}">
                    <a16:creationId xmlns:a16="http://schemas.microsoft.com/office/drawing/2014/main" id="{BBDFE094-CF4E-1EF7-E83A-540C695A46DD}"/>
                  </a:ext>
                </a:extLst>
              </p:cNvPr>
              <p:cNvSpPr/>
              <p:nvPr/>
            </p:nvSpPr>
            <p:spPr>
              <a:xfrm>
                <a:off x="100891" y="380102"/>
                <a:ext cx="563151" cy="576000"/>
              </a:xfrm>
              <a:prstGeom prst="flowChartConnector">
                <a:avLst/>
              </a:prstGeom>
              <a:solidFill>
                <a:srgbClr val="104D8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151;p3">
                <a:extLst>
                  <a:ext uri="{FF2B5EF4-FFF2-40B4-BE49-F238E27FC236}">
                    <a16:creationId xmlns:a16="http://schemas.microsoft.com/office/drawing/2014/main" id="{7430DAA7-1B21-A717-4210-C508ED54BB31}"/>
                  </a:ext>
                </a:extLst>
              </p:cNvPr>
              <p:cNvSpPr/>
              <p:nvPr/>
            </p:nvSpPr>
            <p:spPr>
              <a:xfrm>
                <a:off x="241678" y="526326"/>
                <a:ext cx="288000" cy="288000"/>
              </a:xfrm>
              <a:custGeom>
                <a:avLst/>
                <a:gdLst/>
                <a:ahLst/>
                <a:cxnLst/>
                <a:rect l="l" t="t" r="r" b="b"/>
                <a:pathLst>
                  <a:path w="324" h="262" extrusionOk="0">
                    <a:moveTo>
                      <a:pt x="0" y="212"/>
                    </a:moveTo>
                    <a:lnTo>
                      <a:pt x="0" y="136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6" y="126"/>
                    </a:lnTo>
                    <a:lnTo>
                      <a:pt x="10" y="126"/>
                    </a:lnTo>
                    <a:lnTo>
                      <a:pt x="46" y="126"/>
                    </a:lnTo>
                    <a:lnTo>
                      <a:pt x="46" y="126"/>
                    </a:lnTo>
                    <a:lnTo>
                      <a:pt x="50" y="126"/>
                    </a:lnTo>
                    <a:lnTo>
                      <a:pt x="54" y="128"/>
                    </a:lnTo>
                    <a:lnTo>
                      <a:pt x="56" y="132"/>
                    </a:lnTo>
                    <a:lnTo>
                      <a:pt x="56" y="136"/>
                    </a:lnTo>
                    <a:lnTo>
                      <a:pt x="56" y="212"/>
                    </a:lnTo>
                    <a:lnTo>
                      <a:pt x="56" y="212"/>
                    </a:lnTo>
                    <a:lnTo>
                      <a:pt x="56" y="216"/>
                    </a:lnTo>
                    <a:lnTo>
                      <a:pt x="54" y="218"/>
                    </a:lnTo>
                    <a:lnTo>
                      <a:pt x="50" y="220"/>
                    </a:lnTo>
                    <a:lnTo>
                      <a:pt x="46" y="222"/>
                    </a:lnTo>
                    <a:lnTo>
                      <a:pt x="10" y="222"/>
                    </a:lnTo>
                    <a:lnTo>
                      <a:pt x="10" y="222"/>
                    </a:lnTo>
                    <a:lnTo>
                      <a:pt x="6" y="220"/>
                    </a:lnTo>
                    <a:lnTo>
                      <a:pt x="2" y="218"/>
                    </a:lnTo>
                    <a:lnTo>
                      <a:pt x="0" y="216"/>
                    </a:lnTo>
                    <a:lnTo>
                      <a:pt x="0" y="212"/>
                    </a:lnTo>
                    <a:lnTo>
                      <a:pt x="0" y="212"/>
                    </a:lnTo>
                    <a:close/>
                    <a:moveTo>
                      <a:pt x="100" y="222"/>
                    </a:moveTo>
                    <a:lnTo>
                      <a:pt x="136" y="222"/>
                    </a:lnTo>
                    <a:lnTo>
                      <a:pt x="136" y="222"/>
                    </a:lnTo>
                    <a:lnTo>
                      <a:pt x="140" y="220"/>
                    </a:lnTo>
                    <a:lnTo>
                      <a:pt x="142" y="218"/>
                    </a:lnTo>
                    <a:lnTo>
                      <a:pt x="144" y="216"/>
                    </a:lnTo>
                    <a:lnTo>
                      <a:pt x="146" y="212"/>
                    </a:lnTo>
                    <a:lnTo>
                      <a:pt x="146" y="58"/>
                    </a:lnTo>
                    <a:lnTo>
                      <a:pt x="146" y="58"/>
                    </a:lnTo>
                    <a:lnTo>
                      <a:pt x="144" y="54"/>
                    </a:lnTo>
                    <a:lnTo>
                      <a:pt x="142" y="52"/>
                    </a:lnTo>
                    <a:lnTo>
                      <a:pt x="140" y="50"/>
                    </a:lnTo>
                    <a:lnTo>
                      <a:pt x="136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96" y="50"/>
                    </a:lnTo>
                    <a:lnTo>
                      <a:pt x="92" y="52"/>
                    </a:lnTo>
                    <a:lnTo>
                      <a:pt x="90" y="54"/>
                    </a:lnTo>
                    <a:lnTo>
                      <a:pt x="90" y="58"/>
                    </a:lnTo>
                    <a:lnTo>
                      <a:pt x="90" y="212"/>
                    </a:lnTo>
                    <a:lnTo>
                      <a:pt x="90" y="212"/>
                    </a:lnTo>
                    <a:lnTo>
                      <a:pt x="90" y="216"/>
                    </a:lnTo>
                    <a:lnTo>
                      <a:pt x="92" y="218"/>
                    </a:lnTo>
                    <a:lnTo>
                      <a:pt x="96" y="220"/>
                    </a:lnTo>
                    <a:lnTo>
                      <a:pt x="100" y="222"/>
                    </a:lnTo>
                    <a:lnTo>
                      <a:pt x="100" y="222"/>
                    </a:lnTo>
                    <a:close/>
                    <a:moveTo>
                      <a:pt x="188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8" y="220"/>
                    </a:lnTo>
                    <a:lnTo>
                      <a:pt x="232" y="218"/>
                    </a:lnTo>
                    <a:lnTo>
                      <a:pt x="234" y="216"/>
                    </a:lnTo>
                    <a:lnTo>
                      <a:pt x="234" y="21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4" y="82"/>
                    </a:lnTo>
                    <a:lnTo>
                      <a:pt x="232" y="78"/>
                    </a:lnTo>
                    <a:lnTo>
                      <a:pt x="228" y="76"/>
                    </a:lnTo>
                    <a:lnTo>
                      <a:pt x="224" y="76"/>
                    </a:lnTo>
                    <a:lnTo>
                      <a:pt x="188" y="76"/>
                    </a:lnTo>
                    <a:lnTo>
                      <a:pt x="188" y="76"/>
                    </a:lnTo>
                    <a:lnTo>
                      <a:pt x="184" y="76"/>
                    </a:lnTo>
                    <a:lnTo>
                      <a:pt x="182" y="78"/>
                    </a:lnTo>
                    <a:lnTo>
                      <a:pt x="180" y="82"/>
                    </a:lnTo>
                    <a:lnTo>
                      <a:pt x="178" y="86"/>
                    </a:lnTo>
                    <a:lnTo>
                      <a:pt x="178" y="212"/>
                    </a:lnTo>
                    <a:lnTo>
                      <a:pt x="178" y="212"/>
                    </a:lnTo>
                    <a:lnTo>
                      <a:pt x="180" y="216"/>
                    </a:lnTo>
                    <a:lnTo>
                      <a:pt x="182" y="218"/>
                    </a:lnTo>
                    <a:lnTo>
                      <a:pt x="184" y="220"/>
                    </a:lnTo>
                    <a:lnTo>
                      <a:pt x="188" y="222"/>
                    </a:lnTo>
                    <a:lnTo>
                      <a:pt x="188" y="222"/>
                    </a:lnTo>
                    <a:close/>
                    <a:moveTo>
                      <a:pt x="314" y="0"/>
                    </a:moveTo>
                    <a:lnTo>
                      <a:pt x="278" y="0"/>
                    </a:lnTo>
                    <a:lnTo>
                      <a:pt x="278" y="0"/>
                    </a:lnTo>
                    <a:lnTo>
                      <a:pt x="274" y="0"/>
                    </a:lnTo>
                    <a:lnTo>
                      <a:pt x="270" y="2"/>
                    </a:lnTo>
                    <a:lnTo>
                      <a:pt x="268" y="6"/>
                    </a:lnTo>
                    <a:lnTo>
                      <a:pt x="268" y="10"/>
                    </a:lnTo>
                    <a:lnTo>
                      <a:pt x="268" y="212"/>
                    </a:lnTo>
                    <a:lnTo>
                      <a:pt x="268" y="212"/>
                    </a:lnTo>
                    <a:lnTo>
                      <a:pt x="268" y="216"/>
                    </a:lnTo>
                    <a:lnTo>
                      <a:pt x="270" y="218"/>
                    </a:lnTo>
                    <a:lnTo>
                      <a:pt x="274" y="220"/>
                    </a:lnTo>
                    <a:lnTo>
                      <a:pt x="278" y="222"/>
                    </a:lnTo>
                    <a:lnTo>
                      <a:pt x="314" y="222"/>
                    </a:lnTo>
                    <a:lnTo>
                      <a:pt x="314" y="222"/>
                    </a:lnTo>
                    <a:lnTo>
                      <a:pt x="318" y="220"/>
                    </a:lnTo>
                    <a:lnTo>
                      <a:pt x="322" y="218"/>
                    </a:lnTo>
                    <a:lnTo>
                      <a:pt x="324" y="216"/>
                    </a:lnTo>
                    <a:lnTo>
                      <a:pt x="324" y="212"/>
                    </a:lnTo>
                    <a:lnTo>
                      <a:pt x="324" y="10"/>
                    </a:lnTo>
                    <a:lnTo>
                      <a:pt x="324" y="10"/>
                    </a:lnTo>
                    <a:lnTo>
                      <a:pt x="324" y="6"/>
                    </a:lnTo>
                    <a:lnTo>
                      <a:pt x="322" y="2"/>
                    </a:lnTo>
                    <a:lnTo>
                      <a:pt x="318" y="0"/>
                    </a:lnTo>
                    <a:lnTo>
                      <a:pt x="314" y="0"/>
                    </a:lnTo>
                    <a:lnTo>
                      <a:pt x="314" y="0"/>
                    </a:lnTo>
                    <a:close/>
                    <a:moveTo>
                      <a:pt x="324" y="242"/>
                    </a:moveTo>
                    <a:lnTo>
                      <a:pt x="0" y="242"/>
                    </a:lnTo>
                    <a:lnTo>
                      <a:pt x="0" y="262"/>
                    </a:lnTo>
                    <a:lnTo>
                      <a:pt x="324" y="262"/>
                    </a:lnTo>
                    <a:lnTo>
                      <a:pt x="324" y="24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1800"/>
                  <a:buFont typeface="Calibri"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FCDB378-2C92-E39D-14E3-910EA1D708D0}"/>
                </a:ext>
              </a:extLst>
            </p:cNvPr>
            <p:cNvGrpSpPr/>
            <p:nvPr/>
          </p:nvGrpSpPr>
          <p:grpSpPr>
            <a:xfrm>
              <a:off x="100891" y="1032264"/>
              <a:ext cx="6005849" cy="576000"/>
              <a:chOff x="100891" y="1003191"/>
              <a:chExt cx="6005849" cy="576000"/>
            </a:xfrm>
          </p:grpSpPr>
          <p:sp>
            <p:nvSpPr>
              <p:cNvPr id="78" name="Google Shape;139;p3">
                <a:extLst>
                  <a:ext uri="{FF2B5EF4-FFF2-40B4-BE49-F238E27FC236}">
                    <a16:creationId xmlns:a16="http://schemas.microsoft.com/office/drawing/2014/main" id="{A6F8C098-F1FF-939B-A27F-9FDB5B64CBD3}"/>
                  </a:ext>
                </a:extLst>
              </p:cNvPr>
              <p:cNvSpPr/>
              <p:nvPr/>
            </p:nvSpPr>
            <p:spPr>
              <a:xfrm>
                <a:off x="202287" y="1098354"/>
                <a:ext cx="5904453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2. Ενεργειακή Μετάβαση - Κλιματική Ουδετερότητα</a:t>
                </a:r>
              </a:p>
            </p:txBody>
          </p:sp>
          <p:sp>
            <p:nvSpPr>
              <p:cNvPr id="79" name="Google Shape;140;p3">
                <a:extLst>
                  <a:ext uri="{FF2B5EF4-FFF2-40B4-BE49-F238E27FC236}">
                    <a16:creationId xmlns:a16="http://schemas.microsoft.com/office/drawing/2014/main" id="{F4D4962E-833C-86C2-E52F-EC2A4A4F0D9F}"/>
                  </a:ext>
                </a:extLst>
              </p:cNvPr>
              <p:cNvSpPr/>
              <p:nvPr/>
            </p:nvSpPr>
            <p:spPr>
              <a:xfrm>
                <a:off x="100891" y="1003191"/>
                <a:ext cx="563151" cy="576000"/>
              </a:xfrm>
              <a:prstGeom prst="flowChartConnector">
                <a:avLst/>
              </a:prstGeom>
              <a:solidFill>
                <a:srgbClr val="97CA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52;p3">
                <a:extLst>
                  <a:ext uri="{FF2B5EF4-FFF2-40B4-BE49-F238E27FC236}">
                    <a16:creationId xmlns:a16="http://schemas.microsoft.com/office/drawing/2014/main" id="{FB2CB641-95E7-32FE-0379-1EA716B800D1}"/>
                  </a:ext>
                </a:extLst>
              </p:cNvPr>
              <p:cNvSpPr/>
              <p:nvPr/>
            </p:nvSpPr>
            <p:spPr>
              <a:xfrm>
                <a:off x="210366" y="1128262"/>
                <a:ext cx="324000" cy="288000"/>
              </a:xfrm>
              <a:custGeom>
                <a:avLst/>
                <a:gdLst/>
                <a:ahLst/>
                <a:cxnLst/>
                <a:rect l="l" t="t" r="r" b="b"/>
                <a:pathLst>
                  <a:path w="360" h="340" extrusionOk="0">
                    <a:moveTo>
                      <a:pt x="274" y="56"/>
                    </a:moveTo>
                    <a:lnTo>
                      <a:pt x="258" y="116"/>
                    </a:lnTo>
                    <a:lnTo>
                      <a:pt x="258" y="116"/>
                    </a:lnTo>
                    <a:lnTo>
                      <a:pt x="254" y="120"/>
                    </a:lnTo>
                    <a:lnTo>
                      <a:pt x="250" y="120"/>
                    </a:lnTo>
                    <a:lnTo>
                      <a:pt x="190" y="104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6" y="98"/>
                    </a:lnTo>
                    <a:lnTo>
                      <a:pt x="186" y="94"/>
                    </a:lnTo>
                    <a:lnTo>
                      <a:pt x="190" y="92"/>
                    </a:lnTo>
                    <a:lnTo>
                      <a:pt x="204" y="82"/>
                    </a:lnTo>
                    <a:lnTo>
                      <a:pt x="180" y="42"/>
                    </a:lnTo>
                    <a:lnTo>
                      <a:pt x="180" y="42"/>
                    </a:lnTo>
                    <a:lnTo>
                      <a:pt x="166" y="18"/>
                    </a:lnTo>
                    <a:lnTo>
                      <a:pt x="166" y="18"/>
                    </a:lnTo>
                    <a:lnTo>
                      <a:pt x="164" y="14"/>
                    </a:lnTo>
                    <a:lnTo>
                      <a:pt x="160" y="12"/>
                    </a:lnTo>
                    <a:lnTo>
                      <a:pt x="154" y="12"/>
                    </a:lnTo>
                    <a:lnTo>
                      <a:pt x="150" y="14"/>
                    </a:lnTo>
                    <a:lnTo>
                      <a:pt x="150" y="14"/>
                    </a:lnTo>
                    <a:lnTo>
                      <a:pt x="148" y="16"/>
                    </a:lnTo>
                    <a:lnTo>
                      <a:pt x="146" y="20"/>
                    </a:lnTo>
                    <a:lnTo>
                      <a:pt x="146" y="26"/>
                    </a:lnTo>
                    <a:lnTo>
                      <a:pt x="146" y="30"/>
                    </a:lnTo>
                    <a:lnTo>
                      <a:pt x="168" y="66"/>
                    </a:lnTo>
                    <a:lnTo>
                      <a:pt x="120" y="146"/>
                    </a:lnTo>
                    <a:lnTo>
                      <a:pt x="120" y="146"/>
                    </a:lnTo>
                    <a:lnTo>
                      <a:pt x="116" y="150"/>
                    </a:lnTo>
                    <a:lnTo>
                      <a:pt x="110" y="150"/>
                    </a:lnTo>
                    <a:lnTo>
                      <a:pt x="78" y="130"/>
                    </a:lnTo>
                    <a:lnTo>
                      <a:pt x="78" y="130"/>
                    </a:lnTo>
                    <a:lnTo>
                      <a:pt x="76" y="126"/>
                    </a:lnTo>
                    <a:lnTo>
                      <a:pt x="76" y="126"/>
                    </a:lnTo>
                    <a:lnTo>
                      <a:pt x="76" y="120"/>
                    </a:lnTo>
                    <a:lnTo>
                      <a:pt x="144" y="4"/>
                    </a:lnTo>
                    <a:lnTo>
                      <a:pt x="144" y="4"/>
                    </a:lnTo>
                    <a:lnTo>
                      <a:pt x="144" y="4"/>
                    </a:lnTo>
                    <a:lnTo>
                      <a:pt x="144" y="4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210" y="0"/>
                    </a:lnTo>
                    <a:lnTo>
                      <a:pt x="210" y="0"/>
                    </a:lnTo>
                    <a:lnTo>
                      <a:pt x="214" y="0"/>
                    </a:lnTo>
                    <a:lnTo>
                      <a:pt x="218" y="4"/>
                    </a:lnTo>
                    <a:lnTo>
                      <a:pt x="248" y="5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8" y="48"/>
                    </a:lnTo>
                    <a:lnTo>
                      <a:pt x="272" y="48"/>
                    </a:lnTo>
                    <a:lnTo>
                      <a:pt x="272" y="48"/>
                    </a:lnTo>
                    <a:lnTo>
                      <a:pt x="274" y="50"/>
                    </a:lnTo>
                    <a:lnTo>
                      <a:pt x="274" y="50"/>
                    </a:lnTo>
                    <a:lnTo>
                      <a:pt x="274" y="56"/>
                    </a:lnTo>
                    <a:lnTo>
                      <a:pt x="274" y="56"/>
                    </a:lnTo>
                    <a:close/>
                    <a:moveTo>
                      <a:pt x="360" y="254"/>
                    </a:moveTo>
                    <a:lnTo>
                      <a:pt x="360" y="254"/>
                    </a:lnTo>
                    <a:lnTo>
                      <a:pt x="360" y="254"/>
                    </a:lnTo>
                    <a:lnTo>
                      <a:pt x="360" y="254"/>
                    </a:lnTo>
                    <a:lnTo>
                      <a:pt x="360" y="252"/>
                    </a:lnTo>
                    <a:lnTo>
                      <a:pt x="360" y="252"/>
                    </a:lnTo>
                    <a:lnTo>
                      <a:pt x="360" y="252"/>
                    </a:lnTo>
                    <a:lnTo>
                      <a:pt x="292" y="134"/>
                    </a:lnTo>
                    <a:lnTo>
                      <a:pt x="292" y="134"/>
                    </a:lnTo>
                    <a:lnTo>
                      <a:pt x="286" y="132"/>
                    </a:lnTo>
                    <a:lnTo>
                      <a:pt x="286" y="132"/>
                    </a:lnTo>
                    <a:lnTo>
                      <a:pt x="282" y="132"/>
                    </a:lnTo>
                    <a:lnTo>
                      <a:pt x="250" y="150"/>
                    </a:lnTo>
                    <a:lnTo>
                      <a:pt x="250" y="150"/>
                    </a:lnTo>
                    <a:lnTo>
                      <a:pt x="246" y="154"/>
                    </a:lnTo>
                    <a:lnTo>
                      <a:pt x="246" y="160"/>
                    </a:lnTo>
                    <a:lnTo>
                      <a:pt x="294" y="240"/>
                    </a:lnTo>
                    <a:lnTo>
                      <a:pt x="336" y="240"/>
                    </a:lnTo>
                    <a:lnTo>
                      <a:pt x="336" y="240"/>
                    </a:lnTo>
                    <a:lnTo>
                      <a:pt x="340" y="242"/>
                    </a:lnTo>
                    <a:lnTo>
                      <a:pt x="344" y="244"/>
                    </a:lnTo>
                    <a:lnTo>
                      <a:pt x="346" y="248"/>
                    </a:lnTo>
                    <a:lnTo>
                      <a:pt x="346" y="252"/>
                    </a:lnTo>
                    <a:lnTo>
                      <a:pt x="346" y="252"/>
                    </a:lnTo>
                    <a:lnTo>
                      <a:pt x="346" y="256"/>
                    </a:lnTo>
                    <a:lnTo>
                      <a:pt x="344" y="260"/>
                    </a:lnTo>
                    <a:lnTo>
                      <a:pt x="340" y="262"/>
                    </a:lnTo>
                    <a:lnTo>
                      <a:pt x="336" y="264"/>
                    </a:lnTo>
                    <a:lnTo>
                      <a:pt x="306" y="264"/>
                    </a:lnTo>
                    <a:lnTo>
                      <a:pt x="306" y="264"/>
                    </a:lnTo>
                    <a:lnTo>
                      <a:pt x="260" y="264"/>
                    </a:lnTo>
                    <a:lnTo>
                      <a:pt x="260" y="248"/>
                    </a:lnTo>
                    <a:lnTo>
                      <a:pt x="260" y="248"/>
                    </a:lnTo>
                    <a:lnTo>
                      <a:pt x="260" y="242"/>
                    </a:lnTo>
                    <a:lnTo>
                      <a:pt x="256" y="240"/>
                    </a:lnTo>
                    <a:lnTo>
                      <a:pt x="256" y="240"/>
                    </a:lnTo>
                    <a:lnTo>
                      <a:pt x="252" y="240"/>
                    </a:lnTo>
                    <a:lnTo>
                      <a:pt x="248" y="242"/>
                    </a:lnTo>
                    <a:lnTo>
                      <a:pt x="206" y="284"/>
                    </a:lnTo>
                    <a:lnTo>
                      <a:pt x="206" y="284"/>
                    </a:lnTo>
                    <a:lnTo>
                      <a:pt x="204" y="290"/>
                    </a:lnTo>
                    <a:lnTo>
                      <a:pt x="206" y="296"/>
                    </a:lnTo>
                    <a:lnTo>
                      <a:pt x="248" y="338"/>
                    </a:lnTo>
                    <a:lnTo>
                      <a:pt x="248" y="338"/>
                    </a:lnTo>
                    <a:lnTo>
                      <a:pt x="254" y="340"/>
                    </a:lnTo>
                    <a:lnTo>
                      <a:pt x="254" y="340"/>
                    </a:lnTo>
                    <a:lnTo>
                      <a:pt x="256" y="340"/>
                    </a:lnTo>
                    <a:lnTo>
                      <a:pt x="256" y="340"/>
                    </a:lnTo>
                    <a:lnTo>
                      <a:pt x="260" y="336"/>
                    </a:lnTo>
                    <a:lnTo>
                      <a:pt x="260" y="332"/>
                    </a:lnTo>
                    <a:lnTo>
                      <a:pt x="260" y="316"/>
                    </a:lnTo>
                    <a:lnTo>
                      <a:pt x="322" y="316"/>
                    </a:lnTo>
                    <a:lnTo>
                      <a:pt x="322" y="316"/>
                    </a:lnTo>
                    <a:lnTo>
                      <a:pt x="326" y="314"/>
                    </a:lnTo>
                    <a:lnTo>
                      <a:pt x="328" y="312"/>
                    </a:lnTo>
                    <a:lnTo>
                      <a:pt x="360" y="260"/>
                    </a:lnTo>
                    <a:lnTo>
                      <a:pt x="360" y="260"/>
                    </a:lnTo>
                    <a:lnTo>
                      <a:pt x="360" y="258"/>
                    </a:lnTo>
                    <a:lnTo>
                      <a:pt x="360" y="258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0" y="254"/>
                    </a:lnTo>
                    <a:lnTo>
                      <a:pt x="360" y="254"/>
                    </a:lnTo>
                    <a:close/>
                    <a:moveTo>
                      <a:pt x="172" y="264"/>
                    </a:moveTo>
                    <a:lnTo>
                      <a:pt x="80" y="264"/>
                    </a:lnTo>
                    <a:lnTo>
                      <a:pt x="58" y="300"/>
                    </a:lnTo>
                    <a:lnTo>
                      <a:pt x="58" y="300"/>
                    </a:lnTo>
                    <a:lnTo>
                      <a:pt x="54" y="304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4" y="304"/>
                    </a:lnTo>
                    <a:lnTo>
                      <a:pt x="44" y="304"/>
                    </a:lnTo>
                    <a:lnTo>
                      <a:pt x="40" y="302"/>
                    </a:lnTo>
                    <a:lnTo>
                      <a:pt x="38" y="298"/>
                    </a:lnTo>
                    <a:lnTo>
                      <a:pt x="38" y="294"/>
                    </a:lnTo>
                    <a:lnTo>
                      <a:pt x="38" y="290"/>
                    </a:lnTo>
                    <a:lnTo>
                      <a:pt x="54" y="264"/>
                    </a:lnTo>
                    <a:lnTo>
                      <a:pt x="54" y="264"/>
                    </a:lnTo>
                    <a:lnTo>
                      <a:pt x="76" y="224"/>
                    </a:lnTo>
                    <a:lnTo>
                      <a:pt x="90" y="234"/>
                    </a:lnTo>
                    <a:lnTo>
                      <a:pt x="90" y="234"/>
                    </a:lnTo>
                    <a:lnTo>
                      <a:pt x="94" y="234"/>
                    </a:lnTo>
                    <a:lnTo>
                      <a:pt x="98" y="232"/>
                    </a:lnTo>
                    <a:lnTo>
                      <a:pt x="98" y="232"/>
                    </a:lnTo>
                    <a:lnTo>
                      <a:pt x="102" y="230"/>
                    </a:lnTo>
                    <a:lnTo>
                      <a:pt x="102" y="224"/>
                    </a:lnTo>
                    <a:lnTo>
                      <a:pt x="86" y="166"/>
                    </a:lnTo>
                    <a:lnTo>
                      <a:pt x="86" y="166"/>
                    </a:lnTo>
                    <a:lnTo>
                      <a:pt x="82" y="162"/>
                    </a:lnTo>
                    <a:lnTo>
                      <a:pt x="76" y="162"/>
                    </a:lnTo>
                    <a:lnTo>
                      <a:pt x="18" y="176"/>
                    </a:lnTo>
                    <a:lnTo>
                      <a:pt x="18" y="176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4" y="184"/>
                    </a:lnTo>
                    <a:lnTo>
                      <a:pt x="14" y="184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32" y="200"/>
                    </a:lnTo>
                    <a:lnTo>
                      <a:pt x="0" y="252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60"/>
                    </a:lnTo>
                    <a:lnTo>
                      <a:pt x="32" y="312"/>
                    </a:lnTo>
                    <a:lnTo>
                      <a:pt x="32" y="312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34" y="314"/>
                    </a:lnTo>
                    <a:lnTo>
                      <a:pt x="34" y="314"/>
                    </a:lnTo>
                    <a:lnTo>
                      <a:pt x="34" y="316"/>
                    </a:lnTo>
                    <a:lnTo>
                      <a:pt x="34" y="316"/>
                    </a:lnTo>
                    <a:lnTo>
                      <a:pt x="36" y="316"/>
                    </a:lnTo>
                    <a:lnTo>
                      <a:pt x="36" y="316"/>
                    </a:lnTo>
                    <a:lnTo>
                      <a:pt x="36" y="316"/>
                    </a:lnTo>
                    <a:lnTo>
                      <a:pt x="36" y="316"/>
                    </a:lnTo>
                    <a:lnTo>
                      <a:pt x="38" y="316"/>
                    </a:lnTo>
                    <a:lnTo>
                      <a:pt x="38" y="316"/>
                    </a:lnTo>
                    <a:lnTo>
                      <a:pt x="38" y="316"/>
                    </a:lnTo>
                    <a:lnTo>
                      <a:pt x="172" y="316"/>
                    </a:lnTo>
                    <a:lnTo>
                      <a:pt x="172" y="316"/>
                    </a:lnTo>
                    <a:lnTo>
                      <a:pt x="178" y="314"/>
                    </a:lnTo>
                    <a:lnTo>
                      <a:pt x="178" y="314"/>
                    </a:lnTo>
                    <a:lnTo>
                      <a:pt x="180" y="308"/>
                    </a:lnTo>
                    <a:lnTo>
                      <a:pt x="180" y="272"/>
                    </a:lnTo>
                    <a:lnTo>
                      <a:pt x="180" y="272"/>
                    </a:lnTo>
                    <a:lnTo>
                      <a:pt x="178" y="266"/>
                    </a:lnTo>
                    <a:lnTo>
                      <a:pt x="172" y="264"/>
                    </a:lnTo>
                    <a:lnTo>
                      <a:pt x="172" y="2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1800"/>
                  <a:buFont typeface="Calibri"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7ACC0B2-2D3D-E4FD-377B-5BFA93555FA4}"/>
                </a:ext>
              </a:extLst>
            </p:cNvPr>
            <p:cNvGrpSpPr/>
            <p:nvPr/>
          </p:nvGrpSpPr>
          <p:grpSpPr>
            <a:xfrm>
              <a:off x="104095" y="1684426"/>
              <a:ext cx="5987407" cy="576000"/>
              <a:chOff x="104095" y="1659353"/>
              <a:chExt cx="5987407" cy="576000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AB784581-1BDB-FBF5-5C1A-3D7C2B93E87E}"/>
                  </a:ext>
                </a:extLst>
              </p:cNvPr>
              <p:cNvGrpSpPr/>
              <p:nvPr/>
            </p:nvGrpSpPr>
            <p:grpSpPr>
              <a:xfrm>
                <a:off x="104095" y="1659353"/>
                <a:ext cx="5987407" cy="576000"/>
                <a:chOff x="104095" y="1659353"/>
                <a:chExt cx="5987407" cy="576000"/>
              </a:xfrm>
            </p:grpSpPr>
            <p:sp>
              <p:nvSpPr>
                <p:cNvPr id="76" name="Google Shape;139;p3">
                  <a:extLst>
                    <a:ext uri="{FF2B5EF4-FFF2-40B4-BE49-F238E27FC236}">
                      <a16:creationId xmlns:a16="http://schemas.microsoft.com/office/drawing/2014/main" id="{1AD4B833-88D4-9749-0CF0-F9C8A3D6560C}"/>
                    </a:ext>
                  </a:extLst>
                </p:cNvPr>
                <p:cNvSpPr/>
                <p:nvPr/>
              </p:nvSpPr>
              <p:spPr>
                <a:xfrm>
                  <a:off x="187049" y="1763945"/>
                  <a:ext cx="5904453" cy="3600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12000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700"/>
                    <a:buFont typeface="Arial"/>
                    <a:buNone/>
                    <a:tabLst/>
                    <a:defRPr/>
                  </a:pPr>
                  <a:r>
                    <a:rPr kumimoji="0" lang="el-GR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Arial"/>
                      <a:cs typeface="Arial"/>
                      <a:sym typeface="Arial"/>
                    </a:rPr>
                    <a:t>3. Αναπροσαρμογή χρήσεων γης - κυκλική οικονομία</a:t>
                  </a:r>
                </a:p>
              </p:txBody>
            </p:sp>
            <p:sp>
              <p:nvSpPr>
                <p:cNvPr id="77" name="Google Shape;140;p3">
                  <a:extLst>
                    <a:ext uri="{FF2B5EF4-FFF2-40B4-BE49-F238E27FC236}">
                      <a16:creationId xmlns:a16="http://schemas.microsoft.com/office/drawing/2014/main" id="{1287334B-F40F-0857-9FE3-26D584E962E0}"/>
                    </a:ext>
                  </a:extLst>
                </p:cNvPr>
                <p:cNvSpPr/>
                <p:nvPr/>
              </p:nvSpPr>
              <p:spPr>
                <a:xfrm>
                  <a:off x="104095" y="1659353"/>
                  <a:ext cx="563151" cy="576000"/>
                </a:xfrm>
                <a:prstGeom prst="flowChartConnector">
                  <a:avLst/>
                </a:prstGeom>
                <a:solidFill>
                  <a:srgbClr val="A5A5A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75" name="Google Shape;458;p5">
                <a:extLst>
                  <a:ext uri="{FF2B5EF4-FFF2-40B4-BE49-F238E27FC236}">
                    <a16:creationId xmlns:a16="http://schemas.microsoft.com/office/drawing/2014/main" id="{81D4E30D-4F43-B13B-6BB1-E5575B3DD15E}"/>
                  </a:ext>
                </a:extLst>
              </p:cNvPr>
              <p:cNvSpPr/>
              <p:nvPr/>
            </p:nvSpPr>
            <p:spPr>
              <a:xfrm>
                <a:off x="263058" y="1787343"/>
                <a:ext cx="288000" cy="288000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62" extrusionOk="0">
                    <a:moveTo>
                      <a:pt x="60" y="92"/>
                    </a:moveTo>
                    <a:cubicBezTo>
                      <a:pt x="60" y="92"/>
                      <a:pt x="60" y="92"/>
                      <a:pt x="60" y="92"/>
                    </a:cubicBezTo>
                    <a:cubicBezTo>
                      <a:pt x="82" y="92"/>
                      <a:pt x="101" y="84"/>
                      <a:pt x="116" y="70"/>
                    </a:cubicBezTo>
                    <a:cubicBezTo>
                      <a:pt x="133" y="54"/>
                      <a:pt x="141" y="30"/>
                      <a:pt x="139" y="4"/>
                    </a:cubicBezTo>
                    <a:cubicBezTo>
                      <a:pt x="138" y="3"/>
                      <a:pt x="137" y="1"/>
                      <a:pt x="135" y="1"/>
                    </a:cubicBezTo>
                    <a:cubicBezTo>
                      <a:pt x="132" y="0"/>
                      <a:pt x="128" y="0"/>
                      <a:pt x="125" y="0"/>
                    </a:cubicBezTo>
                    <a:cubicBezTo>
                      <a:pt x="103" y="0"/>
                      <a:pt x="83" y="8"/>
                      <a:pt x="69" y="22"/>
                    </a:cubicBezTo>
                    <a:cubicBezTo>
                      <a:pt x="52" y="39"/>
                      <a:pt x="44" y="63"/>
                      <a:pt x="46" y="88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29"/>
                      <a:pt x="22" y="129"/>
                      <a:pt x="22" y="129"/>
                    </a:cubicBezTo>
                    <a:cubicBezTo>
                      <a:pt x="25" y="124"/>
                      <a:pt x="26" y="118"/>
                      <a:pt x="24" y="113"/>
                    </a:cubicBezTo>
                    <a:cubicBezTo>
                      <a:pt x="22" y="106"/>
                      <a:pt x="17" y="101"/>
                      <a:pt x="10" y="98"/>
                    </a:cubicBezTo>
                    <a:cubicBezTo>
                      <a:pt x="5" y="104"/>
                      <a:pt x="3" y="111"/>
                      <a:pt x="5" y="118"/>
                    </a:cubicBezTo>
                    <a:cubicBezTo>
                      <a:pt x="6" y="123"/>
                      <a:pt x="10" y="128"/>
                      <a:pt x="14" y="131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2" y="156"/>
                      <a:pt x="2" y="156"/>
                      <a:pt x="2" y="156"/>
                    </a:cubicBezTo>
                    <a:cubicBezTo>
                      <a:pt x="1" y="156"/>
                      <a:pt x="0" y="158"/>
                      <a:pt x="0" y="159"/>
                    </a:cubicBezTo>
                    <a:cubicBezTo>
                      <a:pt x="0" y="160"/>
                      <a:pt x="1" y="162"/>
                      <a:pt x="2" y="162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5" y="162"/>
                      <a:pt x="116" y="160"/>
                      <a:pt x="116" y="159"/>
                    </a:cubicBezTo>
                    <a:cubicBezTo>
                      <a:pt x="116" y="158"/>
                      <a:pt x="115" y="156"/>
                      <a:pt x="113" y="156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5" y="128"/>
                      <a:pt x="100" y="127"/>
                      <a:pt x="104" y="124"/>
                    </a:cubicBezTo>
                    <a:cubicBezTo>
                      <a:pt x="110" y="120"/>
                      <a:pt x="113" y="113"/>
                      <a:pt x="113" y="105"/>
                    </a:cubicBezTo>
                    <a:cubicBezTo>
                      <a:pt x="106" y="103"/>
                      <a:pt x="98" y="103"/>
                      <a:pt x="92" y="107"/>
                    </a:cubicBezTo>
                    <a:cubicBezTo>
                      <a:pt x="86" y="111"/>
                      <a:pt x="83" y="118"/>
                      <a:pt x="83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56"/>
                      <a:pt x="83" y="156"/>
                      <a:pt x="83" y="156"/>
                    </a:cubicBezTo>
                    <a:cubicBezTo>
                      <a:pt x="58" y="156"/>
                      <a:pt x="58" y="156"/>
                      <a:pt x="58" y="156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9" y="92"/>
                      <a:pt x="59" y="92"/>
                      <a:pt x="60" y="92"/>
                    </a:cubicBezTo>
                    <a:moveTo>
                      <a:pt x="74" y="28"/>
                    </a:moveTo>
                    <a:cubicBezTo>
                      <a:pt x="89" y="14"/>
                      <a:pt x="109" y="7"/>
                      <a:pt x="131" y="8"/>
                    </a:cubicBezTo>
                    <a:cubicBezTo>
                      <a:pt x="132" y="30"/>
                      <a:pt x="125" y="50"/>
                      <a:pt x="110" y="65"/>
                    </a:cubicBezTo>
                    <a:cubicBezTo>
                      <a:pt x="97" y="77"/>
                      <a:pt x="79" y="84"/>
                      <a:pt x="60" y="84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9" y="35"/>
                      <a:pt x="109" y="32"/>
                      <a:pt x="107" y="31"/>
                    </a:cubicBezTo>
                    <a:cubicBezTo>
                      <a:pt x="106" y="30"/>
                      <a:pt x="104" y="30"/>
                      <a:pt x="102" y="31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3" y="60"/>
                      <a:pt x="61" y="41"/>
                      <a:pt x="74" y="28"/>
                    </a:cubicBezTo>
                    <a:moveTo>
                      <a:pt x="16" y="59"/>
                    </a:moveTo>
                    <a:cubicBezTo>
                      <a:pt x="4" y="45"/>
                      <a:pt x="0" y="26"/>
                      <a:pt x="4" y="6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27" y="4"/>
                      <a:pt x="45" y="12"/>
                      <a:pt x="56" y="26"/>
                    </a:cubicBezTo>
                    <a:cubicBezTo>
                      <a:pt x="57" y="28"/>
                      <a:pt x="57" y="30"/>
                      <a:pt x="56" y="31"/>
                    </a:cubicBezTo>
                    <a:cubicBezTo>
                      <a:pt x="54" y="32"/>
                      <a:pt x="53" y="31"/>
                      <a:pt x="51" y="30"/>
                    </a:cubicBezTo>
                    <a:cubicBezTo>
                      <a:pt x="41" y="18"/>
                      <a:pt x="27" y="11"/>
                      <a:pt x="9" y="10"/>
                    </a:cubicBezTo>
                    <a:cubicBezTo>
                      <a:pt x="6" y="27"/>
                      <a:pt x="10" y="43"/>
                      <a:pt x="20" y="55"/>
                    </a:cubicBezTo>
                    <a:cubicBezTo>
                      <a:pt x="25" y="61"/>
                      <a:pt x="31" y="66"/>
                      <a:pt x="38" y="69"/>
                    </a:cubicBezTo>
                    <a:cubicBezTo>
                      <a:pt x="39" y="70"/>
                      <a:pt x="40" y="72"/>
                      <a:pt x="39" y="73"/>
                    </a:cubicBezTo>
                    <a:cubicBezTo>
                      <a:pt x="39" y="75"/>
                      <a:pt x="38" y="75"/>
                      <a:pt x="36" y="75"/>
                    </a:cubicBezTo>
                    <a:cubicBezTo>
                      <a:pt x="36" y="75"/>
                      <a:pt x="35" y="75"/>
                      <a:pt x="35" y="75"/>
                    </a:cubicBezTo>
                    <a:cubicBezTo>
                      <a:pt x="27" y="71"/>
                      <a:pt x="21" y="66"/>
                      <a:pt x="16" y="5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00800" tIns="50400" rIns="100800" bIns="504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205"/>
                  <a:buFont typeface="Arial"/>
                  <a:buNone/>
                  <a:tabLst/>
                  <a:defRPr/>
                </a:pPr>
                <a:endParaRPr kumimoji="0" sz="220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02A2021-A8B2-7FC9-3627-D57240384708}"/>
                </a:ext>
              </a:extLst>
            </p:cNvPr>
            <p:cNvGrpSpPr/>
            <p:nvPr/>
          </p:nvGrpSpPr>
          <p:grpSpPr>
            <a:xfrm>
              <a:off x="100891" y="2336588"/>
              <a:ext cx="5990609" cy="576000"/>
              <a:chOff x="100891" y="2317971"/>
              <a:chExt cx="5990609" cy="576000"/>
            </a:xfrm>
          </p:grpSpPr>
          <p:sp>
            <p:nvSpPr>
              <p:cNvPr id="62" name="Google Shape;139;p3">
                <a:extLst>
                  <a:ext uri="{FF2B5EF4-FFF2-40B4-BE49-F238E27FC236}">
                    <a16:creationId xmlns:a16="http://schemas.microsoft.com/office/drawing/2014/main" id="{B366A604-7D0C-15B7-64E0-3A3BF9F6C1F9}"/>
                  </a:ext>
                </a:extLst>
              </p:cNvPr>
              <p:cNvSpPr/>
              <p:nvPr/>
            </p:nvSpPr>
            <p:spPr>
              <a:xfrm>
                <a:off x="172427" y="2420909"/>
                <a:ext cx="5919073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4. Δίκαιη εργασιακή μετάβαση</a:t>
                </a:r>
              </a:p>
            </p:txBody>
          </p:sp>
          <p:sp>
            <p:nvSpPr>
              <p:cNvPr id="63" name="Google Shape;140;p3">
                <a:extLst>
                  <a:ext uri="{FF2B5EF4-FFF2-40B4-BE49-F238E27FC236}">
                    <a16:creationId xmlns:a16="http://schemas.microsoft.com/office/drawing/2014/main" id="{08480036-5628-FF43-A506-91FD29522E15}"/>
                  </a:ext>
                </a:extLst>
              </p:cNvPr>
              <p:cNvSpPr/>
              <p:nvPr/>
            </p:nvSpPr>
            <p:spPr>
              <a:xfrm>
                <a:off x="100891" y="2317971"/>
                <a:ext cx="563151" cy="576000"/>
              </a:xfrm>
              <a:prstGeom prst="flowChartConnector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74F24459-1B27-D93F-14FC-F83A39060B80}"/>
                  </a:ext>
                </a:extLst>
              </p:cNvPr>
              <p:cNvGrpSpPr/>
              <p:nvPr/>
            </p:nvGrpSpPr>
            <p:grpSpPr>
              <a:xfrm>
                <a:off x="205042" y="2418967"/>
                <a:ext cx="360000" cy="360000"/>
                <a:chOff x="205042" y="2418967"/>
                <a:chExt cx="360000" cy="360000"/>
              </a:xfrm>
            </p:grpSpPr>
            <p:sp>
              <p:nvSpPr>
                <p:cNvPr id="65" name="Google Shape;154;p3">
                  <a:extLst>
                    <a:ext uri="{FF2B5EF4-FFF2-40B4-BE49-F238E27FC236}">
                      <a16:creationId xmlns:a16="http://schemas.microsoft.com/office/drawing/2014/main" id="{1EA1B08B-FE2B-F238-518D-64A46933A3E3}"/>
                    </a:ext>
                  </a:extLst>
                </p:cNvPr>
                <p:cNvSpPr/>
                <p:nvPr/>
              </p:nvSpPr>
              <p:spPr>
                <a:xfrm>
                  <a:off x="205042" y="2434477"/>
                  <a:ext cx="143677" cy="229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" h="123" extrusionOk="0">
                      <a:moveTo>
                        <a:pt x="8" y="123"/>
                      </a:moveTo>
                      <a:cubicBezTo>
                        <a:pt x="6" y="123"/>
                        <a:pt x="5" y="122"/>
                        <a:pt x="4" y="120"/>
                      </a:cubicBezTo>
                      <a:cubicBezTo>
                        <a:pt x="1" y="111"/>
                        <a:pt x="0" y="101"/>
                        <a:pt x="0" y="91"/>
                      </a:cubicBezTo>
                      <a:cubicBezTo>
                        <a:pt x="0" y="47"/>
                        <a:pt x="30" y="9"/>
                        <a:pt x="73" y="0"/>
                      </a:cubicBezTo>
                      <a:cubicBezTo>
                        <a:pt x="75" y="0"/>
                        <a:pt x="77" y="1"/>
                        <a:pt x="78" y="3"/>
                      </a:cubicBezTo>
                      <a:cubicBezTo>
                        <a:pt x="78" y="5"/>
                        <a:pt x="77" y="7"/>
                        <a:pt x="75" y="7"/>
                      </a:cubicBezTo>
                      <a:cubicBezTo>
                        <a:pt x="36" y="16"/>
                        <a:pt x="7" y="51"/>
                        <a:pt x="7" y="91"/>
                      </a:cubicBezTo>
                      <a:cubicBezTo>
                        <a:pt x="7" y="100"/>
                        <a:pt x="9" y="109"/>
                        <a:pt x="11" y="118"/>
                      </a:cubicBezTo>
                      <a:cubicBezTo>
                        <a:pt x="12" y="120"/>
                        <a:pt x="11" y="122"/>
                        <a:pt x="9" y="123"/>
                      </a:cubicBezTo>
                      <a:cubicBezTo>
                        <a:pt x="9" y="123"/>
                        <a:pt x="8" y="123"/>
                        <a:pt x="8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155;p3">
                  <a:extLst>
                    <a:ext uri="{FF2B5EF4-FFF2-40B4-BE49-F238E27FC236}">
                      <a16:creationId xmlns:a16="http://schemas.microsoft.com/office/drawing/2014/main" id="{45A5A378-28B3-43DA-2DD8-A0D6ECEA82A0}"/>
                    </a:ext>
                  </a:extLst>
                </p:cNvPr>
                <p:cNvSpPr/>
                <p:nvPr/>
              </p:nvSpPr>
              <p:spPr>
                <a:xfrm>
                  <a:off x="330154" y="2418967"/>
                  <a:ext cx="46009" cy="489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" h="60" extrusionOk="0">
                      <a:moveTo>
                        <a:pt x="9" y="60"/>
                      </a:moveTo>
                      <a:lnTo>
                        <a:pt x="57" y="23"/>
                      </a:lnTo>
                      <a:lnTo>
                        <a:pt x="0" y="0"/>
                      </a:lnTo>
                      <a:lnTo>
                        <a:pt x="9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56;p3">
                  <a:extLst>
                    <a:ext uri="{FF2B5EF4-FFF2-40B4-BE49-F238E27FC236}">
                      <a16:creationId xmlns:a16="http://schemas.microsoft.com/office/drawing/2014/main" id="{DF7F6971-9F57-3CCC-9EAB-36C430D2867D}"/>
                    </a:ext>
                  </a:extLst>
                </p:cNvPr>
                <p:cNvSpPr/>
                <p:nvPr/>
              </p:nvSpPr>
              <p:spPr>
                <a:xfrm>
                  <a:off x="249437" y="2706314"/>
                  <a:ext cx="259910" cy="7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39" extrusionOk="0">
                      <a:moveTo>
                        <a:pt x="70" y="37"/>
                      </a:moveTo>
                      <a:cubicBezTo>
                        <a:pt x="44" y="37"/>
                        <a:pt x="19" y="27"/>
                        <a:pt x="1" y="7"/>
                      </a:cubicBezTo>
                      <a:cubicBezTo>
                        <a:pt x="0" y="5"/>
                        <a:pt x="0" y="3"/>
                        <a:pt x="1" y="2"/>
                      </a:cubicBezTo>
                      <a:cubicBezTo>
                        <a:pt x="3" y="0"/>
                        <a:pt x="5" y="0"/>
                        <a:pt x="7" y="2"/>
                      </a:cubicBezTo>
                      <a:cubicBezTo>
                        <a:pt x="33" y="32"/>
                        <a:pt x="78" y="39"/>
                        <a:pt x="113" y="18"/>
                      </a:cubicBezTo>
                      <a:cubicBezTo>
                        <a:pt x="121" y="14"/>
                        <a:pt x="128" y="8"/>
                        <a:pt x="134" y="1"/>
                      </a:cubicBezTo>
                      <a:cubicBezTo>
                        <a:pt x="135" y="0"/>
                        <a:pt x="138" y="0"/>
                        <a:pt x="139" y="1"/>
                      </a:cubicBezTo>
                      <a:cubicBezTo>
                        <a:pt x="141" y="2"/>
                        <a:pt x="141" y="5"/>
                        <a:pt x="140" y="6"/>
                      </a:cubicBezTo>
                      <a:cubicBezTo>
                        <a:pt x="133" y="14"/>
                        <a:pt x="125" y="20"/>
                        <a:pt x="117" y="25"/>
                      </a:cubicBezTo>
                      <a:cubicBezTo>
                        <a:pt x="102" y="33"/>
                        <a:pt x="86" y="37"/>
                        <a:pt x="70" y="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157;p3">
                  <a:extLst>
                    <a:ext uri="{FF2B5EF4-FFF2-40B4-BE49-F238E27FC236}">
                      <a16:creationId xmlns:a16="http://schemas.microsoft.com/office/drawing/2014/main" id="{E3CF3752-892C-38B1-850B-77D0A06868D2}"/>
                    </a:ext>
                  </a:extLst>
                </p:cNvPr>
                <p:cNvSpPr/>
                <p:nvPr/>
              </p:nvSpPr>
              <p:spPr>
                <a:xfrm>
                  <a:off x="236522" y="2685906"/>
                  <a:ext cx="44395" cy="489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" h="60" extrusionOk="0">
                      <a:moveTo>
                        <a:pt x="55" y="23"/>
                      </a:moveTo>
                      <a:lnTo>
                        <a:pt x="0" y="0"/>
                      </a:lnTo>
                      <a:lnTo>
                        <a:pt x="7" y="60"/>
                      </a:lnTo>
                      <a:lnTo>
                        <a:pt x="55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158;p3">
                  <a:extLst>
                    <a:ext uri="{FF2B5EF4-FFF2-40B4-BE49-F238E27FC236}">
                      <a16:creationId xmlns:a16="http://schemas.microsoft.com/office/drawing/2014/main" id="{590F14B2-120F-48F3-E5AE-9F8A92EC710C}"/>
                    </a:ext>
                  </a:extLst>
                </p:cNvPr>
                <p:cNvSpPr/>
                <p:nvPr/>
              </p:nvSpPr>
              <p:spPr>
                <a:xfrm>
                  <a:off x="401993" y="2430396"/>
                  <a:ext cx="163049" cy="229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" h="123" extrusionOk="0">
                      <a:moveTo>
                        <a:pt x="71" y="123"/>
                      </a:moveTo>
                      <a:cubicBezTo>
                        <a:pt x="70" y="123"/>
                        <a:pt x="70" y="123"/>
                        <a:pt x="70" y="123"/>
                      </a:cubicBezTo>
                      <a:cubicBezTo>
                        <a:pt x="68" y="122"/>
                        <a:pt x="67" y="120"/>
                        <a:pt x="67" y="118"/>
                      </a:cubicBezTo>
                      <a:cubicBezTo>
                        <a:pt x="80" y="80"/>
                        <a:pt x="63" y="37"/>
                        <a:pt x="28" y="17"/>
                      </a:cubicBezTo>
                      <a:cubicBezTo>
                        <a:pt x="21" y="13"/>
                        <a:pt x="12" y="10"/>
                        <a:pt x="3" y="8"/>
                      </a:cubicBezTo>
                      <a:cubicBezTo>
                        <a:pt x="1" y="7"/>
                        <a:pt x="0" y="5"/>
                        <a:pt x="0" y="3"/>
                      </a:cubicBezTo>
                      <a:cubicBezTo>
                        <a:pt x="1" y="1"/>
                        <a:pt x="2" y="0"/>
                        <a:pt x="5" y="0"/>
                      </a:cubicBezTo>
                      <a:cubicBezTo>
                        <a:pt x="14" y="2"/>
                        <a:pt x="24" y="6"/>
                        <a:pt x="32" y="11"/>
                      </a:cubicBezTo>
                      <a:cubicBezTo>
                        <a:pt x="70" y="33"/>
                        <a:pt x="88" y="79"/>
                        <a:pt x="74" y="120"/>
                      </a:cubicBezTo>
                      <a:cubicBezTo>
                        <a:pt x="74" y="122"/>
                        <a:pt x="72" y="123"/>
                        <a:pt x="71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159;p3">
                  <a:extLst>
                    <a:ext uri="{FF2B5EF4-FFF2-40B4-BE49-F238E27FC236}">
                      <a16:creationId xmlns:a16="http://schemas.microsoft.com/office/drawing/2014/main" id="{314975DC-6FE3-1BA0-1CFD-55865A8855B5}"/>
                    </a:ext>
                  </a:extLst>
                </p:cNvPr>
                <p:cNvSpPr/>
                <p:nvPr/>
              </p:nvSpPr>
              <p:spPr>
                <a:xfrm>
                  <a:off x="513383" y="2635294"/>
                  <a:ext cx="43587" cy="489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" h="60" extrusionOk="0">
                      <a:moveTo>
                        <a:pt x="0" y="0"/>
                      </a:moveTo>
                      <a:lnTo>
                        <a:pt x="6" y="60"/>
                      </a:lnTo>
                      <a:lnTo>
                        <a:pt x="54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160;p3">
                  <a:extLst>
                    <a:ext uri="{FF2B5EF4-FFF2-40B4-BE49-F238E27FC236}">
                      <a16:creationId xmlns:a16="http://schemas.microsoft.com/office/drawing/2014/main" id="{74997812-8D43-FF65-8F04-56DE38E5F36F}"/>
                    </a:ext>
                  </a:extLst>
                </p:cNvPr>
                <p:cNvSpPr/>
                <p:nvPr/>
              </p:nvSpPr>
              <p:spPr>
                <a:xfrm>
                  <a:off x="276881" y="2497334"/>
                  <a:ext cx="202601" cy="190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" h="102" extrusionOk="0">
                      <a:moveTo>
                        <a:pt x="4" y="102"/>
                      </a:moveTo>
                      <a:cubicBezTo>
                        <a:pt x="4" y="102"/>
                        <a:pt x="3" y="102"/>
                        <a:pt x="3" y="102"/>
                      </a:cubicBezTo>
                      <a:cubicBezTo>
                        <a:pt x="2" y="102"/>
                        <a:pt x="0" y="101"/>
                        <a:pt x="1" y="99"/>
                      </a:cubicBezTo>
                      <a:cubicBezTo>
                        <a:pt x="1" y="97"/>
                        <a:pt x="2" y="80"/>
                        <a:pt x="9" y="74"/>
                      </a:cubicBezTo>
                      <a:cubicBezTo>
                        <a:pt x="12" y="72"/>
                        <a:pt x="18" y="69"/>
                        <a:pt x="27" y="66"/>
                      </a:cubicBezTo>
                      <a:cubicBezTo>
                        <a:pt x="31" y="65"/>
                        <a:pt x="35" y="63"/>
                        <a:pt x="36" y="63"/>
                      </a:cubicBezTo>
                      <a:cubicBezTo>
                        <a:pt x="37" y="61"/>
                        <a:pt x="39" y="58"/>
                        <a:pt x="39" y="57"/>
                      </a:cubicBezTo>
                      <a:cubicBezTo>
                        <a:pt x="39" y="57"/>
                        <a:pt x="40" y="57"/>
                        <a:pt x="40" y="56"/>
                      </a:cubicBezTo>
                      <a:cubicBezTo>
                        <a:pt x="39" y="55"/>
                        <a:pt x="39" y="52"/>
                        <a:pt x="38" y="49"/>
                      </a:cubicBezTo>
                      <a:cubicBezTo>
                        <a:pt x="38" y="48"/>
                        <a:pt x="38" y="48"/>
                        <a:pt x="38" y="47"/>
                      </a:cubicBezTo>
                      <a:cubicBezTo>
                        <a:pt x="38" y="47"/>
                        <a:pt x="38" y="47"/>
                        <a:pt x="38" y="47"/>
                      </a:cubicBezTo>
                      <a:cubicBezTo>
                        <a:pt x="36" y="46"/>
                        <a:pt x="35" y="45"/>
                        <a:pt x="34" y="42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38"/>
                        <a:pt x="33" y="36"/>
                        <a:pt x="33" y="34"/>
                      </a:cubicBezTo>
                      <a:cubicBezTo>
                        <a:pt x="34" y="32"/>
                        <a:pt x="34" y="32"/>
                        <a:pt x="35" y="31"/>
                      </a:cubicBezTo>
                      <a:cubicBezTo>
                        <a:pt x="34" y="27"/>
                        <a:pt x="33" y="22"/>
                        <a:pt x="33" y="20"/>
                      </a:cubicBezTo>
                      <a:cubicBezTo>
                        <a:pt x="34" y="12"/>
                        <a:pt x="40" y="4"/>
                        <a:pt x="46" y="2"/>
                      </a:cubicBezTo>
                      <a:cubicBezTo>
                        <a:pt x="51" y="0"/>
                        <a:pt x="54" y="0"/>
                        <a:pt x="55" y="0"/>
                      </a:cubicBezTo>
                      <a:cubicBezTo>
                        <a:pt x="55" y="0"/>
                        <a:pt x="59" y="0"/>
                        <a:pt x="64" y="2"/>
                      </a:cubicBezTo>
                      <a:cubicBezTo>
                        <a:pt x="70" y="4"/>
                        <a:pt x="76" y="12"/>
                        <a:pt x="76" y="20"/>
                      </a:cubicBezTo>
                      <a:cubicBezTo>
                        <a:pt x="76" y="22"/>
                        <a:pt x="76" y="27"/>
                        <a:pt x="75" y="31"/>
                      </a:cubicBezTo>
                      <a:cubicBezTo>
                        <a:pt x="75" y="32"/>
                        <a:pt x="76" y="32"/>
                        <a:pt x="76" y="34"/>
                      </a:cubicBezTo>
                      <a:cubicBezTo>
                        <a:pt x="76" y="36"/>
                        <a:pt x="76" y="38"/>
                        <a:pt x="75" y="41"/>
                      </a:cubicBezTo>
                      <a:cubicBezTo>
                        <a:pt x="75" y="42"/>
                        <a:pt x="75" y="42"/>
                        <a:pt x="75" y="42"/>
                      </a:cubicBezTo>
                      <a:cubicBezTo>
                        <a:pt x="75" y="45"/>
                        <a:pt x="73" y="46"/>
                        <a:pt x="72" y="47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71" y="48"/>
                        <a:pt x="71" y="49"/>
                        <a:pt x="71" y="50"/>
                      </a:cubicBezTo>
                      <a:cubicBezTo>
                        <a:pt x="71" y="52"/>
                        <a:pt x="71" y="55"/>
                        <a:pt x="70" y="57"/>
                      </a:cubicBezTo>
                      <a:cubicBezTo>
                        <a:pt x="70" y="57"/>
                        <a:pt x="70" y="57"/>
                        <a:pt x="70" y="57"/>
                      </a:cubicBezTo>
                      <a:cubicBezTo>
                        <a:pt x="71" y="58"/>
                        <a:pt x="72" y="61"/>
                        <a:pt x="73" y="63"/>
                      </a:cubicBezTo>
                      <a:cubicBezTo>
                        <a:pt x="75" y="63"/>
                        <a:pt x="79" y="65"/>
                        <a:pt x="83" y="66"/>
                      </a:cubicBezTo>
                      <a:cubicBezTo>
                        <a:pt x="91" y="69"/>
                        <a:pt x="98" y="72"/>
                        <a:pt x="100" y="74"/>
                      </a:cubicBezTo>
                      <a:cubicBezTo>
                        <a:pt x="109" y="80"/>
                        <a:pt x="110" y="97"/>
                        <a:pt x="110" y="99"/>
                      </a:cubicBezTo>
                      <a:cubicBezTo>
                        <a:pt x="110" y="101"/>
                        <a:pt x="109" y="102"/>
                        <a:pt x="107" y="102"/>
                      </a:cubicBezTo>
                      <a:cubicBezTo>
                        <a:pt x="105" y="102"/>
                        <a:pt x="104" y="101"/>
                        <a:pt x="104" y="99"/>
                      </a:cubicBezTo>
                      <a:cubicBezTo>
                        <a:pt x="104" y="95"/>
                        <a:pt x="102" y="82"/>
                        <a:pt x="97" y="79"/>
                      </a:cubicBezTo>
                      <a:cubicBezTo>
                        <a:pt x="95" y="77"/>
                        <a:pt x="87" y="74"/>
                        <a:pt x="81" y="72"/>
                      </a:cubicBezTo>
                      <a:cubicBezTo>
                        <a:pt x="72" y="69"/>
                        <a:pt x="70" y="68"/>
                        <a:pt x="69" y="66"/>
                      </a:cubicBezTo>
                      <a:cubicBezTo>
                        <a:pt x="68" y="65"/>
                        <a:pt x="66" y="62"/>
                        <a:pt x="66" y="61"/>
                      </a:cubicBezTo>
                      <a:cubicBezTo>
                        <a:pt x="64" y="60"/>
                        <a:pt x="62" y="59"/>
                        <a:pt x="62" y="57"/>
                      </a:cubicBezTo>
                      <a:cubicBezTo>
                        <a:pt x="62" y="56"/>
                        <a:pt x="63" y="55"/>
                        <a:pt x="64" y="54"/>
                      </a:cubicBezTo>
                      <a:cubicBezTo>
                        <a:pt x="65" y="53"/>
                        <a:pt x="65" y="50"/>
                        <a:pt x="65" y="49"/>
                      </a:cubicBezTo>
                      <a:cubicBezTo>
                        <a:pt x="65" y="48"/>
                        <a:pt x="65" y="47"/>
                        <a:pt x="66" y="46"/>
                      </a:cubicBezTo>
                      <a:cubicBezTo>
                        <a:pt x="66" y="43"/>
                        <a:pt x="68" y="42"/>
                        <a:pt x="69" y="41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70" y="39"/>
                      </a:cubicBezTo>
                      <a:cubicBezTo>
                        <a:pt x="70" y="38"/>
                        <a:pt x="70" y="36"/>
                        <a:pt x="70" y="35"/>
                      </a:cubicBezTo>
                      <a:cubicBezTo>
                        <a:pt x="70" y="35"/>
                        <a:pt x="70" y="35"/>
                        <a:pt x="70" y="34"/>
                      </a:cubicBezTo>
                      <a:cubicBezTo>
                        <a:pt x="69" y="34"/>
                        <a:pt x="68" y="32"/>
                        <a:pt x="69" y="30"/>
                      </a:cubicBezTo>
                      <a:cubicBezTo>
                        <a:pt x="69" y="28"/>
                        <a:pt x="70" y="23"/>
                        <a:pt x="70" y="20"/>
                      </a:cubicBezTo>
                      <a:cubicBezTo>
                        <a:pt x="70" y="15"/>
                        <a:pt x="65" y="9"/>
                        <a:pt x="62" y="7"/>
                      </a:cubicBezTo>
                      <a:cubicBezTo>
                        <a:pt x="57" y="6"/>
                        <a:pt x="55" y="6"/>
                        <a:pt x="55" y="6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4" y="6"/>
                        <a:pt x="52" y="6"/>
                        <a:pt x="48" y="7"/>
                      </a:cubicBezTo>
                      <a:cubicBezTo>
                        <a:pt x="44" y="9"/>
                        <a:pt x="40" y="15"/>
                        <a:pt x="39" y="20"/>
                      </a:cubicBezTo>
                      <a:cubicBezTo>
                        <a:pt x="39" y="23"/>
                        <a:pt x="40" y="28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40" y="35"/>
                        <a:pt x="39" y="35"/>
                        <a:pt x="39" y="35"/>
                      </a:cubicBezTo>
                      <a:cubicBezTo>
                        <a:pt x="39" y="36"/>
                        <a:pt x="40" y="38"/>
                        <a:pt x="40" y="39"/>
                      </a:cubicBezTo>
                      <a:cubicBezTo>
                        <a:pt x="40" y="40"/>
                        <a:pt x="40" y="40"/>
                        <a:pt x="40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2" y="42"/>
                        <a:pt x="43" y="43"/>
                        <a:pt x="44" y="46"/>
                      </a:cubicBezTo>
                      <a:cubicBezTo>
                        <a:pt x="44" y="47"/>
                        <a:pt x="44" y="47"/>
                        <a:pt x="44" y="48"/>
                      </a:cubicBezTo>
                      <a:cubicBezTo>
                        <a:pt x="45" y="50"/>
                        <a:pt x="45" y="53"/>
                        <a:pt x="46" y="54"/>
                      </a:cubicBezTo>
                      <a:cubicBezTo>
                        <a:pt x="46" y="55"/>
                        <a:pt x="47" y="56"/>
                        <a:pt x="47" y="56"/>
                      </a:cubicBezTo>
                      <a:cubicBezTo>
                        <a:pt x="47" y="58"/>
                        <a:pt x="46" y="60"/>
                        <a:pt x="44" y="61"/>
                      </a:cubicBezTo>
                      <a:cubicBezTo>
                        <a:pt x="43" y="62"/>
                        <a:pt x="42" y="65"/>
                        <a:pt x="41" y="66"/>
                      </a:cubicBezTo>
                      <a:cubicBezTo>
                        <a:pt x="40" y="68"/>
                        <a:pt x="38" y="69"/>
                        <a:pt x="29" y="72"/>
                      </a:cubicBezTo>
                      <a:cubicBezTo>
                        <a:pt x="24" y="74"/>
                        <a:pt x="15" y="77"/>
                        <a:pt x="13" y="78"/>
                      </a:cubicBezTo>
                      <a:cubicBezTo>
                        <a:pt x="9" y="82"/>
                        <a:pt x="7" y="93"/>
                        <a:pt x="7" y="100"/>
                      </a:cubicBezTo>
                      <a:cubicBezTo>
                        <a:pt x="6" y="101"/>
                        <a:pt x="5" y="102"/>
                        <a:pt x="4" y="1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161;p3">
                  <a:extLst>
                    <a:ext uri="{FF2B5EF4-FFF2-40B4-BE49-F238E27FC236}">
                      <a16:creationId xmlns:a16="http://schemas.microsoft.com/office/drawing/2014/main" id="{6E1CBB68-53C9-E0C3-EFDC-30E8731BABA3}"/>
                    </a:ext>
                  </a:extLst>
                </p:cNvPr>
                <p:cNvSpPr/>
                <p:nvPr/>
              </p:nvSpPr>
              <p:spPr>
                <a:xfrm>
                  <a:off x="238136" y="2523457"/>
                  <a:ext cx="101704" cy="1159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" h="62" extrusionOk="0">
                      <a:moveTo>
                        <a:pt x="44" y="37"/>
                      </a:moveTo>
                      <a:cubicBezTo>
                        <a:pt x="44" y="37"/>
                        <a:pt x="42" y="37"/>
                        <a:pt x="42" y="37"/>
                      </a:cubicBezTo>
                      <a:cubicBezTo>
                        <a:pt x="41" y="36"/>
                        <a:pt x="41" y="35"/>
                        <a:pt x="41" y="35"/>
                      </a:cubicBezTo>
                      <a:cubicBezTo>
                        <a:pt x="41" y="35"/>
                        <a:pt x="41" y="34"/>
                        <a:pt x="41" y="34"/>
                      </a:cubicBezTo>
                      <a:cubicBezTo>
                        <a:pt x="42" y="34"/>
                        <a:pt x="42" y="34"/>
                        <a:pt x="42" y="33"/>
                      </a:cubicBezTo>
                      <a:cubicBezTo>
                        <a:pt x="43" y="32"/>
                        <a:pt x="44" y="31"/>
                        <a:pt x="44" y="29"/>
                      </a:cubicBezTo>
                      <a:cubicBezTo>
                        <a:pt x="45" y="29"/>
                        <a:pt x="46" y="28"/>
                        <a:pt x="47" y="26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7" y="23"/>
                        <a:pt x="48" y="19"/>
                        <a:pt x="46" y="17"/>
                      </a:cubicBezTo>
                      <a:cubicBezTo>
                        <a:pt x="46" y="17"/>
                        <a:pt x="45" y="17"/>
                        <a:pt x="45" y="17"/>
                      </a:cubicBezTo>
                      <a:cubicBezTo>
                        <a:pt x="45" y="14"/>
                        <a:pt x="45" y="9"/>
                        <a:pt x="43" y="6"/>
                      </a:cubicBezTo>
                      <a:cubicBezTo>
                        <a:pt x="41" y="3"/>
                        <a:pt x="37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7" y="0"/>
                        <a:pt x="23" y="2"/>
                        <a:pt x="20" y="6"/>
                      </a:cubicBezTo>
                      <a:cubicBezTo>
                        <a:pt x="18" y="9"/>
                        <a:pt x="18" y="14"/>
                        <a:pt x="19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6" y="19"/>
                        <a:pt x="16" y="22"/>
                        <a:pt x="17" y="25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8"/>
                        <a:pt x="18" y="29"/>
                        <a:pt x="19" y="29"/>
                      </a:cubicBezTo>
                      <a:cubicBezTo>
                        <a:pt x="19" y="31"/>
                        <a:pt x="20" y="32"/>
                        <a:pt x="22" y="33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5"/>
                        <a:pt x="22" y="35"/>
                      </a:cubicBezTo>
                      <a:cubicBezTo>
                        <a:pt x="22" y="35"/>
                        <a:pt x="22" y="36"/>
                        <a:pt x="22" y="37"/>
                      </a:cubicBezTo>
                      <a:cubicBezTo>
                        <a:pt x="22" y="37"/>
                        <a:pt x="20" y="38"/>
                        <a:pt x="19" y="38"/>
                      </a:cubicBezTo>
                      <a:cubicBezTo>
                        <a:pt x="15" y="39"/>
                        <a:pt x="11" y="40"/>
                        <a:pt x="8" y="43"/>
                      </a:cubicBezTo>
                      <a:cubicBezTo>
                        <a:pt x="4" y="48"/>
                        <a:pt x="1" y="59"/>
                        <a:pt x="1" y="60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2" y="62"/>
                        <a:pt x="2" y="62"/>
                        <a:pt x="3" y="62"/>
                      </a:cubicBezTo>
                      <a:cubicBezTo>
                        <a:pt x="3" y="62"/>
                        <a:pt x="4" y="62"/>
                        <a:pt x="5" y="61"/>
                      </a:cubicBezTo>
                      <a:cubicBezTo>
                        <a:pt x="5" y="58"/>
                        <a:pt x="8" y="49"/>
                        <a:pt x="11" y="46"/>
                      </a:cubicBezTo>
                      <a:cubicBezTo>
                        <a:pt x="13" y="43"/>
                        <a:pt x="17" y="43"/>
                        <a:pt x="20" y="42"/>
                      </a:cubicBezTo>
                      <a:cubicBezTo>
                        <a:pt x="22" y="41"/>
                        <a:pt x="24" y="41"/>
                        <a:pt x="25" y="39"/>
                      </a:cubicBezTo>
                      <a:cubicBezTo>
                        <a:pt x="27" y="37"/>
                        <a:pt x="26" y="35"/>
                        <a:pt x="26" y="34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7" y="33"/>
                        <a:pt x="26" y="32"/>
                        <a:pt x="25" y="31"/>
                      </a:cubicBezTo>
                      <a:cubicBezTo>
                        <a:pt x="24" y="30"/>
                        <a:pt x="23" y="29"/>
                        <a:pt x="23" y="28"/>
                      </a:cubicBezTo>
                      <a:cubicBezTo>
                        <a:pt x="23" y="26"/>
                        <a:pt x="22" y="26"/>
                        <a:pt x="21" y="26"/>
                      </a:cubicBezTo>
                      <a:cubicBezTo>
                        <a:pt x="21" y="25"/>
                        <a:pt x="21" y="25"/>
                        <a:pt x="21" y="24"/>
                      </a:cubicBezTo>
                      <a:cubicBezTo>
                        <a:pt x="20" y="23"/>
                        <a:pt x="20" y="21"/>
                        <a:pt x="20" y="21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2" y="15"/>
                        <a:pt x="22" y="10"/>
                        <a:pt x="23" y="9"/>
                      </a:cubicBezTo>
                      <a:cubicBezTo>
                        <a:pt x="25" y="7"/>
                        <a:pt x="27" y="5"/>
                        <a:pt x="30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6" y="4"/>
                        <a:pt x="39" y="7"/>
                        <a:pt x="40" y="9"/>
                      </a:cubicBezTo>
                      <a:cubicBezTo>
                        <a:pt x="41" y="10"/>
                        <a:pt x="41" y="15"/>
                        <a:pt x="41" y="19"/>
                      </a:cubicBezTo>
                      <a:cubicBezTo>
                        <a:pt x="41" y="19"/>
                        <a:pt x="41" y="20"/>
                        <a:pt x="42" y="21"/>
                      </a:cubicBezTo>
                      <a:cubicBezTo>
                        <a:pt x="42" y="21"/>
                        <a:pt x="43" y="21"/>
                        <a:pt x="43" y="21"/>
                      </a:cubicBezTo>
                      <a:cubicBezTo>
                        <a:pt x="43" y="22"/>
                        <a:pt x="43" y="23"/>
                        <a:pt x="43" y="25"/>
                      </a:cubicBezTo>
                      <a:cubicBezTo>
                        <a:pt x="43" y="25"/>
                        <a:pt x="43" y="25"/>
                        <a:pt x="43" y="26"/>
                      </a:cubicBezTo>
                      <a:cubicBezTo>
                        <a:pt x="42" y="26"/>
                        <a:pt x="41" y="26"/>
                        <a:pt x="40" y="28"/>
                      </a:cubicBezTo>
                      <a:cubicBezTo>
                        <a:pt x="40" y="29"/>
                        <a:pt x="39" y="30"/>
                        <a:pt x="39" y="31"/>
                      </a:cubicBezTo>
                      <a:cubicBezTo>
                        <a:pt x="38" y="32"/>
                        <a:pt x="37" y="33"/>
                        <a:pt x="37" y="34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37" y="35"/>
                        <a:pt x="37" y="37"/>
                        <a:pt x="38" y="39"/>
                      </a:cubicBezTo>
                      <a:cubicBezTo>
                        <a:pt x="40" y="41"/>
                        <a:pt x="41" y="41"/>
                        <a:pt x="44" y="41"/>
                      </a:cubicBezTo>
                      <a:cubicBezTo>
                        <a:pt x="46" y="42"/>
                        <a:pt x="49" y="42"/>
                        <a:pt x="51" y="44"/>
                      </a:cubicBezTo>
                      <a:cubicBezTo>
                        <a:pt x="52" y="45"/>
                        <a:pt x="53" y="45"/>
                        <a:pt x="54" y="45"/>
                      </a:cubicBezTo>
                      <a:cubicBezTo>
                        <a:pt x="55" y="44"/>
                        <a:pt x="55" y="42"/>
                        <a:pt x="54" y="42"/>
                      </a:cubicBezTo>
                      <a:cubicBezTo>
                        <a:pt x="51" y="38"/>
                        <a:pt x="47" y="38"/>
                        <a:pt x="44" y="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162;p3">
                  <a:extLst>
                    <a:ext uri="{FF2B5EF4-FFF2-40B4-BE49-F238E27FC236}">
                      <a16:creationId xmlns:a16="http://schemas.microsoft.com/office/drawing/2014/main" id="{65635715-3B39-553B-92D9-4B3D01D2ED7B}"/>
                    </a:ext>
                  </a:extLst>
                </p:cNvPr>
                <p:cNvSpPr/>
                <p:nvPr/>
              </p:nvSpPr>
              <p:spPr>
                <a:xfrm>
                  <a:off x="417329" y="2521824"/>
                  <a:ext cx="97668" cy="104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" h="56" extrusionOk="0">
                      <a:moveTo>
                        <a:pt x="53" y="53"/>
                      </a:moveTo>
                      <a:cubicBezTo>
                        <a:pt x="53" y="53"/>
                        <a:pt x="50" y="49"/>
                        <a:pt x="49" y="45"/>
                      </a:cubicBezTo>
                      <a:cubicBezTo>
                        <a:pt x="47" y="41"/>
                        <a:pt x="40" y="38"/>
                        <a:pt x="38" y="37"/>
                      </a:cubicBezTo>
                      <a:cubicBezTo>
                        <a:pt x="37" y="37"/>
                        <a:pt x="35" y="36"/>
                        <a:pt x="33" y="35"/>
                      </a:cubicBezTo>
                      <a:cubicBezTo>
                        <a:pt x="34" y="34"/>
                        <a:pt x="36" y="34"/>
                        <a:pt x="37" y="34"/>
                      </a:cubicBezTo>
                      <a:cubicBezTo>
                        <a:pt x="41" y="34"/>
                        <a:pt x="43" y="29"/>
                        <a:pt x="43" y="29"/>
                      </a:cubicBezTo>
                      <a:cubicBezTo>
                        <a:pt x="43" y="28"/>
                        <a:pt x="43" y="26"/>
                        <a:pt x="42" y="26"/>
                      </a:cubicBezTo>
                      <a:cubicBezTo>
                        <a:pt x="42" y="26"/>
                        <a:pt x="40" y="25"/>
                        <a:pt x="39" y="23"/>
                      </a:cubicBezTo>
                      <a:cubicBezTo>
                        <a:pt x="39" y="22"/>
                        <a:pt x="39" y="21"/>
                        <a:pt x="39" y="19"/>
                      </a:cubicBezTo>
                      <a:cubicBezTo>
                        <a:pt x="39" y="18"/>
                        <a:pt x="39" y="17"/>
                        <a:pt x="39" y="14"/>
                      </a:cubicBezTo>
                      <a:cubicBezTo>
                        <a:pt x="38" y="5"/>
                        <a:pt x="29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8" y="0"/>
                        <a:pt x="9" y="5"/>
                        <a:pt x="9" y="14"/>
                      </a:cubicBezTo>
                      <a:cubicBezTo>
                        <a:pt x="9" y="17"/>
                        <a:pt x="9" y="18"/>
                        <a:pt x="9" y="19"/>
                      </a:cubicBezTo>
                      <a:cubicBezTo>
                        <a:pt x="9" y="21"/>
                        <a:pt x="9" y="22"/>
                        <a:pt x="8" y="23"/>
                      </a:cubicBezTo>
                      <a:cubicBezTo>
                        <a:pt x="7" y="25"/>
                        <a:pt x="6" y="26"/>
                        <a:pt x="6" y="26"/>
                      </a:cubicBezTo>
                      <a:cubicBezTo>
                        <a:pt x="5" y="26"/>
                        <a:pt x="4" y="28"/>
                        <a:pt x="5" y="29"/>
                      </a:cubicBezTo>
                      <a:cubicBezTo>
                        <a:pt x="5" y="29"/>
                        <a:pt x="6" y="34"/>
                        <a:pt x="11" y="34"/>
                      </a:cubicBezTo>
                      <a:cubicBezTo>
                        <a:pt x="12" y="34"/>
                        <a:pt x="13" y="34"/>
                        <a:pt x="14" y="35"/>
                      </a:cubicBezTo>
                      <a:cubicBezTo>
                        <a:pt x="13" y="36"/>
                        <a:pt x="11" y="37"/>
                        <a:pt x="10" y="37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7" y="38"/>
                        <a:pt x="3" y="39"/>
                        <a:pt x="1" y="43"/>
                      </a:cubicBezTo>
                      <a:cubicBezTo>
                        <a:pt x="1" y="44"/>
                        <a:pt x="1" y="44"/>
                        <a:pt x="1" y="45"/>
                      </a:cubicBezTo>
                      <a:cubicBezTo>
                        <a:pt x="0" y="45"/>
                        <a:pt x="1" y="46"/>
                        <a:pt x="1" y="47"/>
                      </a:cubicBezTo>
                      <a:cubicBezTo>
                        <a:pt x="1" y="47"/>
                        <a:pt x="1" y="47"/>
                        <a:pt x="2" y="48"/>
                      </a:cubicBezTo>
                      <a:cubicBezTo>
                        <a:pt x="3" y="48"/>
                        <a:pt x="4" y="47"/>
                        <a:pt x="5" y="46"/>
                      </a:cubicBezTo>
                      <a:cubicBezTo>
                        <a:pt x="5" y="46"/>
                        <a:pt x="5" y="45"/>
                        <a:pt x="5" y="45"/>
                      </a:cubicBezTo>
                      <a:cubicBezTo>
                        <a:pt x="6" y="43"/>
                        <a:pt x="9" y="42"/>
                        <a:pt x="11" y="41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3" y="40"/>
                        <a:pt x="18" y="37"/>
                        <a:pt x="18" y="37"/>
                      </a:cubicBezTo>
                      <a:cubicBezTo>
                        <a:pt x="19" y="37"/>
                        <a:pt x="19" y="35"/>
                        <a:pt x="19" y="32"/>
                      </a:cubicBezTo>
                      <a:cubicBezTo>
                        <a:pt x="19" y="32"/>
                        <a:pt x="18" y="31"/>
                        <a:pt x="17" y="31"/>
                      </a:cubicBezTo>
                      <a:cubicBezTo>
                        <a:pt x="17" y="31"/>
                        <a:pt x="14" y="30"/>
                        <a:pt x="11" y="30"/>
                      </a:cubicBezTo>
                      <a:cubicBezTo>
                        <a:pt x="10" y="30"/>
                        <a:pt x="10" y="29"/>
                        <a:pt x="9" y="29"/>
                      </a:cubicBezTo>
                      <a:cubicBezTo>
                        <a:pt x="10" y="28"/>
                        <a:pt x="11" y="26"/>
                        <a:pt x="12" y="25"/>
                      </a:cubicBezTo>
                      <a:cubicBezTo>
                        <a:pt x="13" y="23"/>
                        <a:pt x="13" y="22"/>
                        <a:pt x="13" y="19"/>
                      </a:cubicBezTo>
                      <a:cubicBezTo>
                        <a:pt x="13" y="18"/>
                        <a:pt x="13" y="17"/>
                        <a:pt x="13" y="14"/>
                      </a:cubicBezTo>
                      <a:cubicBezTo>
                        <a:pt x="13" y="8"/>
                        <a:pt x="20" y="4"/>
                        <a:pt x="23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7" y="4"/>
                        <a:pt x="34" y="8"/>
                        <a:pt x="35" y="14"/>
                      </a:cubicBezTo>
                      <a:cubicBezTo>
                        <a:pt x="35" y="17"/>
                        <a:pt x="35" y="18"/>
                        <a:pt x="35" y="19"/>
                      </a:cubicBezTo>
                      <a:cubicBezTo>
                        <a:pt x="34" y="22"/>
                        <a:pt x="35" y="23"/>
                        <a:pt x="36" y="25"/>
                      </a:cubicBezTo>
                      <a:cubicBezTo>
                        <a:pt x="36" y="26"/>
                        <a:pt x="37" y="28"/>
                        <a:pt x="38" y="29"/>
                      </a:cubicBezTo>
                      <a:cubicBezTo>
                        <a:pt x="38" y="29"/>
                        <a:pt x="37" y="30"/>
                        <a:pt x="36" y="30"/>
                      </a:cubicBezTo>
                      <a:cubicBezTo>
                        <a:pt x="34" y="30"/>
                        <a:pt x="30" y="31"/>
                        <a:pt x="30" y="31"/>
                      </a:cubicBezTo>
                      <a:cubicBezTo>
                        <a:pt x="30" y="31"/>
                        <a:pt x="29" y="32"/>
                        <a:pt x="29" y="32"/>
                      </a:cubicBez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7"/>
                        <a:pt x="34" y="40"/>
                        <a:pt x="37" y="41"/>
                      </a:cubicBezTo>
                      <a:cubicBezTo>
                        <a:pt x="39" y="42"/>
                        <a:pt x="44" y="44"/>
                        <a:pt x="45" y="47"/>
                      </a:cubicBezTo>
                      <a:cubicBezTo>
                        <a:pt x="46" y="50"/>
                        <a:pt x="49" y="55"/>
                        <a:pt x="49" y="55"/>
                      </a:cubicBezTo>
                      <a:cubicBezTo>
                        <a:pt x="49" y="56"/>
                        <a:pt x="50" y="56"/>
                        <a:pt x="51" y="56"/>
                      </a:cubicBezTo>
                      <a:cubicBezTo>
                        <a:pt x="51" y="56"/>
                        <a:pt x="51" y="56"/>
                        <a:pt x="52" y="56"/>
                      </a:cubicBezTo>
                      <a:cubicBezTo>
                        <a:pt x="53" y="55"/>
                        <a:pt x="53" y="54"/>
                        <a:pt x="53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00800" tIns="50400" rIns="100800" bIns="504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205"/>
                    <a:buFont typeface="Calibri"/>
                    <a:buNone/>
                    <a:tabLst/>
                    <a:defRPr/>
                  </a:pPr>
                  <a:endParaRPr kumimoji="0" sz="2205" b="0" i="0" u="none" strike="noStrike" kern="1200" cap="none" spc="0" normalizeH="0" baseline="0" noProof="0">
                    <a:ln>
                      <a:noFill/>
                    </a:ln>
                    <a:solidFill>
                      <a:srgbClr val="7FCD55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862AB33-436F-9318-D0CD-791C808B4444}"/>
                </a:ext>
              </a:extLst>
            </p:cNvPr>
            <p:cNvGrpSpPr/>
            <p:nvPr/>
          </p:nvGrpSpPr>
          <p:grpSpPr>
            <a:xfrm>
              <a:off x="100891" y="2988750"/>
              <a:ext cx="6005849" cy="576000"/>
              <a:chOff x="100891" y="2994912"/>
              <a:chExt cx="6005849" cy="576000"/>
            </a:xfrm>
          </p:grpSpPr>
          <p:sp>
            <p:nvSpPr>
              <p:cNvPr id="53" name="Google Shape;139;p3">
                <a:extLst>
                  <a:ext uri="{FF2B5EF4-FFF2-40B4-BE49-F238E27FC236}">
                    <a16:creationId xmlns:a16="http://schemas.microsoft.com/office/drawing/2014/main" id="{9D3E4F92-C006-AC7E-F870-181A0E90FDA4}"/>
                  </a:ext>
                </a:extLst>
              </p:cNvPr>
              <p:cNvSpPr/>
              <p:nvPr/>
            </p:nvSpPr>
            <p:spPr>
              <a:xfrm>
                <a:off x="199085" y="3099827"/>
                <a:ext cx="5907655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5. Ολοκληρωμένες παρεμβάσεις μικρής κλίμακας</a:t>
                </a: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6280931F-81FA-1F11-2275-7481CD525223}"/>
                  </a:ext>
                </a:extLst>
              </p:cNvPr>
              <p:cNvGrpSpPr/>
              <p:nvPr/>
            </p:nvGrpSpPr>
            <p:grpSpPr>
              <a:xfrm>
                <a:off x="100891" y="2994912"/>
                <a:ext cx="563151" cy="576000"/>
                <a:chOff x="100891" y="2994912"/>
                <a:chExt cx="563151" cy="576000"/>
              </a:xfrm>
            </p:grpSpPr>
            <p:sp>
              <p:nvSpPr>
                <p:cNvPr id="55" name="Google Shape;140;p3">
                  <a:extLst>
                    <a:ext uri="{FF2B5EF4-FFF2-40B4-BE49-F238E27FC236}">
                      <a16:creationId xmlns:a16="http://schemas.microsoft.com/office/drawing/2014/main" id="{E1E04C95-26A7-5777-FFCD-E066F7A7F5AE}"/>
                    </a:ext>
                  </a:extLst>
                </p:cNvPr>
                <p:cNvSpPr/>
                <p:nvPr/>
              </p:nvSpPr>
              <p:spPr>
                <a:xfrm>
                  <a:off x="100891" y="2994912"/>
                  <a:ext cx="563151" cy="576000"/>
                </a:xfrm>
                <a:prstGeom prst="flowChartConnector">
                  <a:avLst/>
                </a:prstGeom>
                <a:solidFill>
                  <a:srgbClr val="0CACDC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" name="Google Shape;165;p3">
                  <a:extLst>
                    <a:ext uri="{FF2B5EF4-FFF2-40B4-BE49-F238E27FC236}">
                      <a16:creationId xmlns:a16="http://schemas.microsoft.com/office/drawing/2014/main" id="{F82ECF85-A79D-7B24-8078-3C05173A5080}"/>
                    </a:ext>
                  </a:extLst>
                </p:cNvPr>
                <p:cNvSpPr/>
                <p:nvPr/>
              </p:nvSpPr>
              <p:spPr>
                <a:xfrm>
                  <a:off x="461740" y="3133910"/>
                  <a:ext cx="34560" cy="43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" h="82" extrusionOk="0">
                      <a:moveTo>
                        <a:pt x="42" y="82"/>
                      </a:moveTo>
                      <a:lnTo>
                        <a:pt x="42" y="82"/>
                      </a:lnTo>
                      <a:lnTo>
                        <a:pt x="34" y="82"/>
                      </a:lnTo>
                      <a:lnTo>
                        <a:pt x="26" y="80"/>
                      </a:lnTo>
                      <a:lnTo>
                        <a:pt x="18" y="76"/>
                      </a:lnTo>
                      <a:lnTo>
                        <a:pt x="12" y="70"/>
                      </a:lnTo>
                      <a:lnTo>
                        <a:pt x="8" y="64"/>
                      </a:lnTo>
                      <a:lnTo>
                        <a:pt x="4" y="58"/>
                      </a:lnTo>
                      <a:lnTo>
                        <a:pt x="2" y="50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32"/>
                      </a:lnTo>
                      <a:lnTo>
                        <a:pt x="4" y="26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6" y="4"/>
                      </a:lnTo>
                      <a:lnTo>
                        <a:pt x="34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50" y="0"/>
                      </a:lnTo>
                      <a:lnTo>
                        <a:pt x="58" y="4"/>
                      </a:lnTo>
                      <a:lnTo>
                        <a:pt x="64" y="8"/>
                      </a:lnTo>
                      <a:lnTo>
                        <a:pt x="72" y="12"/>
                      </a:lnTo>
                      <a:lnTo>
                        <a:pt x="76" y="18"/>
                      </a:lnTo>
                      <a:lnTo>
                        <a:pt x="80" y="26"/>
                      </a:lnTo>
                      <a:lnTo>
                        <a:pt x="82" y="32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50"/>
                      </a:lnTo>
                      <a:lnTo>
                        <a:pt x="80" y="58"/>
                      </a:lnTo>
                      <a:lnTo>
                        <a:pt x="76" y="64"/>
                      </a:lnTo>
                      <a:lnTo>
                        <a:pt x="72" y="70"/>
                      </a:lnTo>
                      <a:lnTo>
                        <a:pt x="64" y="76"/>
                      </a:lnTo>
                      <a:lnTo>
                        <a:pt x="58" y="80"/>
                      </a:lnTo>
                      <a:lnTo>
                        <a:pt x="50" y="82"/>
                      </a:lnTo>
                      <a:lnTo>
                        <a:pt x="42" y="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66;p3">
                  <a:extLst>
                    <a:ext uri="{FF2B5EF4-FFF2-40B4-BE49-F238E27FC236}">
                      <a16:creationId xmlns:a16="http://schemas.microsoft.com/office/drawing/2014/main" id="{8CD79793-53AE-7153-7A8C-F2BFC2A58294}"/>
                    </a:ext>
                  </a:extLst>
                </p:cNvPr>
                <p:cNvSpPr/>
                <p:nvPr/>
              </p:nvSpPr>
              <p:spPr>
                <a:xfrm>
                  <a:off x="438700" y="3191230"/>
                  <a:ext cx="81463" cy="223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420" extrusionOk="0">
                      <a:moveTo>
                        <a:pt x="20" y="202"/>
                      </a:moveTo>
                      <a:lnTo>
                        <a:pt x="20" y="202"/>
                      </a:lnTo>
                      <a:lnTo>
                        <a:pt x="22" y="202"/>
                      </a:lnTo>
                      <a:lnTo>
                        <a:pt x="28" y="200"/>
                      </a:lnTo>
                      <a:lnTo>
                        <a:pt x="32" y="198"/>
                      </a:lnTo>
                      <a:lnTo>
                        <a:pt x="34" y="194"/>
                      </a:lnTo>
                      <a:lnTo>
                        <a:pt x="36" y="188"/>
                      </a:lnTo>
                      <a:lnTo>
                        <a:pt x="36" y="182"/>
                      </a:lnTo>
                      <a:lnTo>
                        <a:pt x="36" y="64"/>
                      </a:lnTo>
                      <a:lnTo>
                        <a:pt x="46" y="64"/>
                      </a:lnTo>
                      <a:lnTo>
                        <a:pt x="46" y="388"/>
                      </a:lnTo>
                      <a:lnTo>
                        <a:pt x="46" y="388"/>
                      </a:lnTo>
                      <a:lnTo>
                        <a:pt x="46" y="392"/>
                      </a:lnTo>
                      <a:lnTo>
                        <a:pt x="48" y="404"/>
                      </a:lnTo>
                      <a:lnTo>
                        <a:pt x="50" y="408"/>
                      </a:lnTo>
                      <a:lnTo>
                        <a:pt x="54" y="414"/>
                      </a:lnTo>
                      <a:lnTo>
                        <a:pt x="60" y="418"/>
                      </a:lnTo>
                      <a:lnTo>
                        <a:pt x="70" y="420"/>
                      </a:lnTo>
                      <a:lnTo>
                        <a:pt x="70" y="420"/>
                      </a:lnTo>
                      <a:lnTo>
                        <a:pt x="74" y="418"/>
                      </a:lnTo>
                      <a:lnTo>
                        <a:pt x="82" y="416"/>
                      </a:lnTo>
                      <a:lnTo>
                        <a:pt x="88" y="412"/>
                      </a:lnTo>
                      <a:lnTo>
                        <a:pt x="92" y="406"/>
                      </a:lnTo>
                      <a:lnTo>
                        <a:pt x="94" y="398"/>
                      </a:lnTo>
                      <a:lnTo>
                        <a:pt x="96" y="388"/>
                      </a:lnTo>
                      <a:lnTo>
                        <a:pt x="96" y="204"/>
                      </a:lnTo>
                      <a:lnTo>
                        <a:pt x="102" y="204"/>
                      </a:lnTo>
                      <a:lnTo>
                        <a:pt x="102" y="388"/>
                      </a:lnTo>
                      <a:lnTo>
                        <a:pt x="102" y="388"/>
                      </a:lnTo>
                      <a:lnTo>
                        <a:pt x="104" y="398"/>
                      </a:lnTo>
                      <a:lnTo>
                        <a:pt x="106" y="406"/>
                      </a:lnTo>
                      <a:lnTo>
                        <a:pt x="110" y="412"/>
                      </a:lnTo>
                      <a:lnTo>
                        <a:pt x="116" y="416"/>
                      </a:lnTo>
                      <a:lnTo>
                        <a:pt x="124" y="418"/>
                      </a:lnTo>
                      <a:lnTo>
                        <a:pt x="128" y="420"/>
                      </a:lnTo>
                      <a:lnTo>
                        <a:pt x="128" y="420"/>
                      </a:lnTo>
                      <a:lnTo>
                        <a:pt x="136" y="418"/>
                      </a:lnTo>
                      <a:lnTo>
                        <a:pt x="144" y="414"/>
                      </a:lnTo>
                      <a:lnTo>
                        <a:pt x="148" y="408"/>
                      </a:lnTo>
                      <a:lnTo>
                        <a:pt x="150" y="404"/>
                      </a:lnTo>
                      <a:lnTo>
                        <a:pt x="152" y="392"/>
                      </a:lnTo>
                      <a:lnTo>
                        <a:pt x="152" y="388"/>
                      </a:lnTo>
                      <a:lnTo>
                        <a:pt x="152" y="64"/>
                      </a:lnTo>
                      <a:lnTo>
                        <a:pt x="162" y="64"/>
                      </a:lnTo>
                      <a:lnTo>
                        <a:pt x="162" y="182"/>
                      </a:lnTo>
                      <a:lnTo>
                        <a:pt x="162" y="182"/>
                      </a:lnTo>
                      <a:lnTo>
                        <a:pt x="162" y="188"/>
                      </a:lnTo>
                      <a:lnTo>
                        <a:pt x="164" y="194"/>
                      </a:lnTo>
                      <a:lnTo>
                        <a:pt x="166" y="198"/>
                      </a:lnTo>
                      <a:lnTo>
                        <a:pt x="170" y="200"/>
                      </a:lnTo>
                      <a:lnTo>
                        <a:pt x="176" y="202"/>
                      </a:lnTo>
                      <a:lnTo>
                        <a:pt x="178" y="202"/>
                      </a:lnTo>
                      <a:lnTo>
                        <a:pt x="178" y="202"/>
                      </a:lnTo>
                      <a:lnTo>
                        <a:pt x="186" y="202"/>
                      </a:lnTo>
                      <a:lnTo>
                        <a:pt x="190" y="200"/>
                      </a:lnTo>
                      <a:lnTo>
                        <a:pt x="194" y="196"/>
                      </a:lnTo>
                      <a:lnTo>
                        <a:pt x="196" y="192"/>
                      </a:lnTo>
                      <a:lnTo>
                        <a:pt x="198" y="184"/>
                      </a:lnTo>
                      <a:lnTo>
                        <a:pt x="198" y="182"/>
                      </a:lnTo>
                      <a:lnTo>
                        <a:pt x="198" y="54"/>
                      </a:lnTo>
                      <a:lnTo>
                        <a:pt x="198" y="54"/>
                      </a:lnTo>
                      <a:lnTo>
                        <a:pt x="196" y="36"/>
                      </a:lnTo>
                      <a:lnTo>
                        <a:pt x="192" y="22"/>
                      </a:lnTo>
                      <a:lnTo>
                        <a:pt x="184" y="14"/>
                      </a:lnTo>
                      <a:lnTo>
                        <a:pt x="176" y="8"/>
                      </a:lnTo>
                      <a:lnTo>
                        <a:pt x="168" y="4"/>
                      </a:lnTo>
                      <a:lnTo>
                        <a:pt x="162" y="2"/>
                      </a:lnTo>
                      <a:lnTo>
                        <a:pt x="154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6" y="2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6" y="22"/>
                      </a:lnTo>
                      <a:lnTo>
                        <a:pt x="2" y="36"/>
                      </a:lnTo>
                      <a:lnTo>
                        <a:pt x="0" y="54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84"/>
                      </a:lnTo>
                      <a:lnTo>
                        <a:pt x="2" y="192"/>
                      </a:lnTo>
                      <a:lnTo>
                        <a:pt x="4" y="196"/>
                      </a:lnTo>
                      <a:lnTo>
                        <a:pt x="8" y="200"/>
                      </a:lnTo>
                      <a:lnTo>
                        <a:pt x="12" y="202"/>
                      </a:lnTo>
                      <a:lnTo>
                        <a:pt x="20" y="20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" name="Google Shape;167;p3">
                  <a:extLst>
                    <a:ext uri="{FF2B5EF4-FFF2-40B4-BE49-F238E27FC236}">
                      <a16:creationId xmlns:a16="http://schemas.microsoft.com/office/drawing/2014/main" id="{37E38B5C-E24C-657F-5467-84CC1977BE84}"/>
                    </a:ext>
                  </a:extLst>
                </p:cNvPr>
                <p:cNvSpPr/>
                <p:nvPr/>
              </p:nvSpPr>
              <p:spPr>
                <a:xfrm>
                  <a:off x="362998" y="3133910"/>
                  <a:ext cx="33737" cy="43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" h="82" extrusionOk="0">
                      <a:moveTo>
                        <a:pt x="42" y="82"/>
                      </a:moveTo>
                      <a:lnTo>
                        <a:pt x="42" y="82"/>
                      </a:lnTo>
                      <a:lnTo>
                        <a:pt x="34" y="82"/>
                      </a:lnTo>
                      <a:lnTo>
                        <a:pt x="26" y="80"/>
                      </a:lnTo>
                      <a:lnTo>
                        <a:pt x="18" y="76"/>
                      </a:lnTo>
                      <a:lnTo>
                        <a:pt x="12" y="70"/>
                      </a:lnTo>
                      <a:lnTo>
                        <a:pt x="8" y="64"/>
                      </a:lnTo>
                      <a:lnTo>
                        <a:pt x="4" y="58"/>
                      </a:lnTo>
                      <a:lnTo>
                        <a:pt x="2" y="50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32"/>
                      </a:lnTo>
                      <a:lnTo>
                        <a:pt x="4" y="26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6" y="4"/>
                      </a:lnTo>
                      <a:lnTo>
                        <a:pt x="34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50" y="0"/>
                      </a:lnTo>
                      <a:lnTo>
                        <a:pt x="58" y="4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6" y="18"/>
                      </a:lnTo>
                      <a:lnTo>
                        <a:pt x="80" y="26"/>
                      </a:lnTo>
                      <a:lnTo>
                        <a:pt x="82" y="32"/>
                      </a:lnTo>
                      <a:lnTo>
                        <a:pt x="82" y="42"/>
                      </a:lnTo>
                      <a:lnTo>
                        <a:pt x="82" y="42"/>
                      </a:lnTo>
                      <a:lnTo>
                        <a:pt x="82" y="50"/>
                      </a:lnTo>
                      <a:lnTo>
                        <a:pt x="80" y="58"/>
                      </a:lnTo>
                      <a:lnTo>
                        <a:pt x="76" y="64"/>
                      </a:lnTo>
                      <a:lnTo>
                        <a:pt x="70" y="70"/>
                      </a:lnTo>
                      <a:lnTo>
                        <a:pt x="64" y="76"/>
                      </a:lnTo>
                      <a:lnTo>
                        <a:pt x="58" y="80"/>
                      </a:lnTo>
                      <a:lnTo>
                        <a:pt x="50" y="82"/>
                      </a:lnTo>
                      <a:lnTo>
                        <a:pt x="42" y="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68;p3">
                  <a:extLst>
                    <a:ext uri="{FF2B5EF4-FFF2-40B4-BE49-F238E27FC236}">
                      <a16:creationId xmlns:a16="http://schemas.microsoft.com/office/drawing/2014/main" id="{F5194C02-2E95-2D2E-D892-4421ADB56DDC}"/>
                    </a:ext>
                  </a:extLst>
                </p:cNvPr>
                <p:cNvSpPr/>
                <p:nvPr/>
              </p:nvSpPr>
              <p:spPr>
                <a:xfrm>
                  <a:off x="339957" y="3191230"/>
                  <a:ext cx="81463" cy="223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420" extrusionOk="0">
                      <a:moveTo>
                        <a:pt x="18" y="202"/>
                      </a:moveTo>
                      <a:lnTo>
                        <a:pt x="18" y="202"/>
                      </a:lnTo>
                      <a:lnTo>
                        <a:pt x="22" y="202"/>
                      </a:lnTo>
                      <a:lnTo>
                        <a:pt x="28" y="200"/>
                      </a:lnTo>
                      <a:lnTo>
                        <a:pt x="30" y="198"/>
                      </a:lnTo>
                      <a:lnTo>
                        <a:pt x="34" y="194"/>
                      </a:lnTo>
                      <a:lnTo>
                        <a:pt x="36" y="188"/>
                      </a:lnTo>
                      <a:lnTo>
                        <a:pt x="36" y="182"/>
                      </a:lnTo>
                      <a:lnTo>
                        <a:pt x="36" y="64"/>
                      </a:lnTo>
                      <a:lnTo>
                        <a:pt x="46" y="64"/>
                      </a:lnTo>
                      <a:lnTo>
                        <a:pt x="46" y="388"/>
                      </a:lnTo>
                      <a:lnTo>
                        <a:pt x="46" y="388"/>
                      </a:lnTo>
                      <a:lnTo>
                        <a:pt x="46" y="392"/>
                      </a:lnTo>
                      <a:lnTo>
                        <a:pt x="48" y="404"/>
                      </a:lnTo>
                      <a:lnTo>
                        <a:pt x="50" y="408"/>
                      </a:lnTo>
                      <a:lnTo>
                        <a:pt x="54" y="414"/>
                      </a:lnTo>
                      <a:lnTo>
                        <a:pt x="60" y="418"/>
                      </a:lnTo>
                      <a:lnTo>
                        <a:pt x="70" y="420"/>
                      </a:lnTo>
                      <a:lnTo>
                        <a:pt x="70" y="420"/>
                      </a:lnTo>
                      <a:lnTo>
                        <a:pt x="74" y="418"/>
                      </a:lnTo>
                      <a:lnTo>
                        <a:pt x="82" y="416"/>
                      </a:lnTo>
                      <a:lnTo>
                        <a:pt x="86" y="412"/>
                      </a:lnTo>
                      <a:lnTo>
                        <a:pt x="90" y="406"/>
                      </a:lnTo>
                      <a:lnTo>
                        <a:pt x="94" y="398"/>
                      </a:lnTo>
                      <a:lnTo>
                        <a:pt x="96" y="388"/>
                      </a:lnTo>
                      <a:lnTo>
                        <a:pt x="96" y="204"/>
                      </a:lnTo>
                      <a:lnTo>
                        <a:pt x="102" y="204"/>
                      </a:lnTo>
                      <a:lnTo>
                        <a:pt x="102" y="388"/>
                      </a:lnTo>
                      <a:lnTo>
                        <a:pt x="102" y="388"/>
                      </a:lnTo>
                      <a:lnTo>
                        <a:pt x="104" y="398"/>
                      </a:lnTo>
                      <a:lnTo>
                        <a:pt x="106" y="406"/>
                      </a:lnTo>
                      <a:lnTo>
                        <a:pt x="110" y="412"/>
                      </a:lnTo>
                      <a:lnTo>
                        <a:pt x="116" y="416"/>
                      </a:lnTo>
                      <a:lnTo>
                        <a:pt x="124" y="418"/>
                      </a:lnTo>
                      <a:lnTo>
                        <a:pt x="128" y="420"/>
                      </a:lnTo>
                      <a:lnTo>
                        <a:pt x="128" y="420"/>
                      </a:lnTo>
                      <a:lnTo>
                        <a:pt x="136" y="418"/>
                      </a:lnTo>
                      <a:lnTo>
                        <a:pt x="142" y="414"/>
                      </a:lnTo>
                      <a:lnTo>
                        <a:pt x="148" y="408"/>
                      </a:lnTo>
                      <a:lnTo>
                        <a:pt x="150" y="404"/>
                      </a:lnTo>
                      <a:lnTo>
                        <a:pt x="152" y="392"/>
                      </a:lnTo>
                      <a:lnTo>
                        <a:pt x="152" y="388"/>
                      </a:lnTo>
                      <a:lnTo>
                        <a:pt x="152" y="64"/>
                      </a:lnTo>
                      <a:lnTo>
                        <a:pt x="160" y="64"/>
                      </a:lnTo>
                      <a:lnTo>
                        <a:pt x="160" y="182"/>
                      </a:lnTo>
                      <a:lnTo>
                        <a:pt x="160" y="182"/>
                      </a:lnTo>
                      <a:lnTo>
                        <a:pt x="162" y="188"/>
                      </a:lnTo>
                      <a:lnTo>
                        <a:pt x="164" y="194"/>
                      </a:lnTo>
                      <a:lnTo>
                        <a:pt x="166" y="198"/>
                      </a:lnTo>
                      <a:lnTo>
                        <a:pt x="170" y="200"/>
                      </a:lnTo>
                      <a:lnTo>
                        <a:pt x="176" y="202"/>
                      </a:lnTo>
                      <a:lnTo>
                        <a:pt x="178" y="202"/>
                      </a:lnTo>
                      <a:lnTo>
                        <a:pt x="178" y="202"/>
                      </a:lnTo>
                      <a:lnTo>
                        <a:pt x="186" y="202"/>
                      </a:lnTo>
                      <a:lnTo>
                        <a:pt x="190" y="200"/>
                      </a:lnTo>
                      <a:lnTo>
                        <a:pt x="194" y="196"/>
                      </a:lnTo>
                      <a:lnTo>
                        <a:pt x="196" y="192"/>
                      </a:lnTo>
                      <a:lnTo>
                        <a:pt x="198" y="184"/>
                      </a:lnTo>
                      <a:lnTo>
                        <a:pt x="198" y="182"/>
                      </a:lnTo>
                      <a:lnTo>
                        <a:pt x="198" y="54"/>
                      </a:lnTo>
                      <a:lnTo>
                        <a:pt x="198" y="54"/>
                      </a:lnTo>
                      <a:lnTo>
                        <a:pt x="196" y="36"/>
                      </a:lnTo>
                      <a:lnTo>
                        <a:pt x="192" y="22"/>
                      </a:lnTo>
                      <a:lnTo>
                        <a:pt x="184" y="14"/>
                      </a:lnTo>
                      <a:lnTo>
                        <a:pt x="176" y="8"/>
                      </a:lnTo>
                      <a:lnTo>
                        <a:pt x="168" y="4"/>
                      </a:lnTo>
                      <a:lnTo>
                        <a:pt x="160" y="2"/>
                      </a:lnTo>
                      <a:lnTo>
                        <a:pt x="154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6" y="2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6" y="22"/>
                      </a:lnTo>
                      <a:lnTo>
                        <a:pt x="2" y="36"/>
                      </a:lnTo>
                      <a:lnTo>
                        <a:pt x="0" y="54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84"/>
                      </a:lnTo>
                      <a:lnTo>
                        <a:pt x="2" y="192"/>
                      </a:lnTo>
                      <a:lnTo>
                        <a:pt x="4" y="196"/>
                      </a:lnTo>
                      <a:lnTo>
                        <a:pt x="8" y="200"/>
                      </a:lnTo>
                      <a:lnTo>
                        <a:pt x="12" y="202"/>
                      </a:lnTo>
                      <a:lnTo>
                        <a:pt x="18" y="20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169;p3">
                  <a:extLst>
                    <a:ext uri="{FF2B5EF4-FFF2-40B4-BE49-F238E27FC236}">
                      <a16:creationId xmlns:a16="http://schemas.microsoft.com/office/drawing/2014/main" id="{93AF9D38-F429-CD02-B541-0E9260448ED3}"/>
                    </a:ext>
                  </a:extLst>
                </p:cNvPr>
                <p:cNvSpPr/>
                <p:nvPr/>
              </p:nvSpPr>
              <p:spPr>
                <a:xfrm>
                  <a:off x="268155" y="3131908"/>
                  <a:ext cx="34560" cy="45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" h="86" extrusionOk="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0" y="52"/>
                      </a:lnTo>
                      <a:lnTo>
                        <a:pt x="2" y="60"/>
                      </a:lnTo>
                      <a:lnTo>
                        <a:pt x="6" y="66"/>
                      </a:lnTo>
                      <a:lnTo>
                        <a:pt x="12" y="74"/>
                      </a:lnTo>
                      <a:lnTo>
                        <a:pt x="18" y="78"/>
                      </a:lnTo>
                      <a:lnTo>
                        <a:pt x="26" y="82"/>
                      </a:lnTo>
                      <a:lnTo>
                        <a:pt x="34" y="84"/>
                      </a:lnTo>
                      <a:lnTo>
                        <a:pt x="42" y="86"/>
                      </a:lnTo>
                      <a:lnTo>
                        <a:pt x="42" y="86"/>
                      </a:lnTo>
                      <a:lnTo>
                        <a:pt x="50" y="84"/>
                      </a:lnTo>
                      <a:lnTo>
                        <a:pt x="58" y="82"/>
                      </a:lnTo>
                      <a:lnTo>
                        <a:pt x="66" y="78"/>
                      </a:lnTo>
                      <a:lnTo>
                        <a:pt x="72" y="74"/>
                      </a:lnTo>
                      <a:lnTo>
                        <a:pt x="76" y="66"/>
                      </a:lnTo>
                      <a:lnTo>
                        <a:pt x="80" y="60"/>
                      </a:lnTo>
                      <a:lnTo>
                        <a:pt x="84" y="52"/>
                      </a:lnTo>
                      <a:lnTo>
                        <a:pt x="84" y="44"/>
                      </a:lnTo>
                      <a:lnTo>
                        <a:pt x="84" y="44"/>
                      </a:lnTo>
                      <a:lnTo>
                        <a:pt x="84" y="34"/>
                      </a:lnTo>
                      <a:lnTo>
                        <a:pt x="80" y="26"/>
                      </a:lnTo>
                      <a:lnTo>
                        <a:pt x="76" y="20"/>
                      </a:lnTo>
                      <a:lnTo>
                        <a:pt x="72" y="14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4"/>
                      </a:lnTo>
                      <a:lnTo>
                        <a:pt x="6" y="20"/>
                      </a:lnTo>
                      <a:lnTo>
                        <a:pt x="2" y="26"/>
                      </a:lnTo>
                      <a:lnTo>
                        <a:pt x="0" y="3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70;p3">
                  <a:extLst>
                    <a:ext uri="{FF2B5EF4-FFF2-40B4-BE49-F238E27FC236}">
                      <a16:creationId xmlns:a16="http://schemas.microsoft.com/office/drawing/2014/main" id="{AD11D71D-1DBE-83D9-A096-A3F76376DD9B}"/>
                    </a:ext>
                  </a:extLst>
                </p:cNvPr>
                <p:cNvSpPr/>
                <p:nvPr/>
              </p:nvSpPr>
              <p:spPr>
                <a:xfrm>
                  <a:off x="232163" y="3193618"/>
                  <a:ext cx="98743" cy="2262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426" extrusionOk="0">
                      <a:moveTo>
                        <a:pt x="238" y="156"/>
                      </a:moveTo>
                      <a:lnTo>
                        <a:pt x="202" y="36"/>
                      </a:lnTo>
                      <a:lnTo>
                        <a:pt x="202" y="36"/>
                      </a:lnTo>
                      <a:lnTo>
                        <a:pt x="198" y="30"/>
                      </a:lnTo>
                      <a:lnTo>
                        <a:pt x="190" y="18"/>
                      </a:lnTo>
                      <a:lnTo>
                        <a:pt x="184" y="12"/>
                      </a:lnTo>
                      <a:lnTo>
                        <a:pt x="176" y="6"/>
                      </a:lnTo>
                      <a:lnTo>
                        <a:pt x="166" y="2"/>
                      </a:lnTo>
                      <a:lnTo>
                        <a:pt x="154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74" y="0"/>
                      </a:lnTo>
                      <a:lnTo>
                        <a:pt x="68" y="2"/>
                      </a:lnTo>
                      <a:lnTo>
                        <a:pt x="62" y="6"/>
                      </a:lnTo>
                      <a:lnTo>
                        <a:pt x="54" y="12"/>
                      </a:lnTo>
                      <a:lnTo>
                        <a:pt x="48" y="20"/>
                      </a:lnTo>
                      <a:lnTo>
                        <a:pt x="40" y="32"/>
                      </a:lnTo>
                      <a:lnTo>
                        <a:pt x="36" y="48"/>
                      </a:lnTo>
                      <a:lnTo>
                        <a:pt x="4" y="158"/>
                      </a:lnTo>
                      <a:lnTo>
                        <a:pt x="4" y="158"/>
                      </a:lnTo>
                      <a:lnTo>
                        <a:pt x="2" y="162"/>
                      </a:lnTo>
                      <a:lnTo>
                        <a:pt x="0" y="170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6" y="184"/>
                      </a:lnTo>
                      <a:lnTo>
                        <a:pt x="14" y="186"/>
                      </a:lnTo>
                      <a:lnTo>
                        <a:pt x="14" y="186"/>
                      </a:lnTo>
                      <a:lnTo>
                        <a:pt x="16" y="186"/>
                      </a:lnTo>
                      <a:lnTo>
                        <a:pt x="24" y="184"/>
                      </a:lnTo>
                      <a:lnTo>
                        <a:pt x="28" y="182"/>
                      </a:lnTo>
                      <a:lnTo>
                        <a:pt x="32" y="178"/>
                      </a:lnTo>
                      <a:lnTo>
                        <a:pt x="34" y="172"/>
                      </a:lnTo>
                      <a:lnTo>
                        <a:pt x="38" y="162"/>
                      </a:lnTo>
                      <a:lnTo>
                        <a:pt x="68" y="60"/>
                      </a:lnTo>
                      <a:lnTo>
                        <a:pt x="78" y="60"/>
                      </a:lnTo>
                      <a:lnTo>
                        <a:pt x="20" y="256"/>
                      </a:lnTo>
                      <a:lnTo>
                        <a:pt x="76" y="256"/>
                      </a:lnTo>
                      <a:lnTo>
                        <a:pt x="76" y="408"/>
                      </a:lnTo>
                      <a:lnTo>
                        <a:pt x="76" y="408"/>
                      </a:lnTo>
                      <a:lnTo>
                        <a:pt x="76" y="412"/>
                      </a:lnTo>
                      <a:lnTo>
                        <a:pt x="78" y="418"/>
                      </a:lnTo>
                      <a:lnTo>
                        <a:pt x="80" y="420"/>
                      </a:lnTo>
                      <a:lnTo>
                        <a:pt x="84" y="424"/>
                      </a:lnTo>
                      <a:lnTo>
                        <a:pt x="88" y="426"/>
                      </a:lnTo>
                      <a:lnTo>
                        <a:pt x="94" y="426"/>
                      </a:lnTo>
                      <a:lnTo>
                        <a:pt x="94" y="426"/>
                      </a:lnTo>
                      <a:lnTo>
                        <a:pt x="98" y="426"/>
                      </a:lnTo>
                      <a:lnTo>
                        <a:pt x="104" y="424"/>
                      </a:lnTo>
                      <a:lnTo>
                        <a:pt x="108" y="422"/>
                      </a:lnTo>
                      <a:lnTo>
                        <a:pt x="112" y="418"/>
                      </a:lnTo>
                      <a:lnTo>
                        <a:pt x="114" y="414"/>
                      </a:lnTo>
                      <a:lnTo>
                        <a:pt x="114" y="408"/>
                      </a:lnTo>
                      <a:lnTo>
                        <a:pt x="114" y="258"/>
                      </a:lnTo>
                      <a:lnTo>
                        <a:pt x="126" y="258"/>
                      </a:lnTo>
                      <a:lnTo>
                        <a:pt x="126" y="412"/>
                      </a:lnTo>
                      <a:lnTo>
                        <a:pt x="126" y="412"/>
                      </a:lnTo>
                      <a:lnTo>
                        <a:pt x="126" y="414"/>
                      </a:lnTo>
                      <a:lnTo>
                        <a:pt x="130" y="418"/>
                      </a:lnTo>
                      <a:lnTo>
                        <a:pt x="136" y="424"/>
                      </a:lnTo>
                      <a:lnTo>
                        <a:pt x="140" y="426"/>
                      </a:lnTo>
                      <a:lnTo>
                        <a:pt x="146" y="426"/>
                      </a:lnTo>
                      <a:lnTo>
                        <a:pt x="146" y="426"/>
                      </a:lnTo>
                      <a:lnTo>
                        <a:pt x="150" y="426"/>
                      </a:lnTo>
                      <a:lnTo>
                        <a:pt x="156" y="424"/>
                      </a:lnTo>
                      <a:lnTo>
                        <a:pt x="160" y="422"/>
                      </a:lnTo>
                      <a:lnTo>
                        <a:pt x="164" y="418"/>
                      </a:lnTo>
                      <a:lnTo>
                        <a:pt x="166" y="412"/>
                      </a:lnTo>
                      <a:lnTo>
                        <a:pt x="166" y="406"/>
                      </a:lnTo>
                      <a:lnTo>
                        <a:pt x="166" y="260"/>
                      </a:lnTo>
                      <a:lnTo>
                        <a:pt x="220" y="260"/>
                      </a:lnTo>
                      <a:lnTo>
                        <a:pt x="164" y="62"/>
                      </a:lnTo>
                      <a:lnTo>
                        <a:pt x="174" y="62"/>
                      </a:lnTo>
                      <a:lnTo>
                        <a:pt x="204" y="172"/>
                      </a:lnTo>
                      <a:lnTo>
                        <a:pt x="204" y="172"/>
                      </a:lnTo>
                      <a:lnTo>
                        <a:pt x="206" y="176"/>
                      </a:lnTo>
                      <a:lnTo>
                        <a:pt x="210" y="180"/>
                      </a:lnTo>
                      <a:lnTo>
                        <a:pt x="218" y="184"/>
                      </a:lnTo>
                      <a:lnTo>
                        <a:pt x="222" y="186"/>
                      </a:lnTo>
                      <a:lnTo>
                        <a:pt x="228" y="184"/>
                      </a:lnTo>
                      <a:lnTo>
                        <a:pt x="228" y="184"/>
                      </a:lnTo>
                      <a:lnTo>
                        <a:pt x="230" y="184"/>
                      </a:lnTo>
                      <a:lnTo>
                        <a:pt x="236" y="180"/>
                      </a:lnTo>
                      <a:lnTo>
                        <a:pt x="238" y="176"/>
                      </a:lnTo>
                      <a:lnTo>
                        <a:pt x="240" y="172"/>
                      </a:lnTo>
                      <a:lnTo>
                        <a:pt x="240" y="164"/>
                      </a:lnTo>
                      <a:lnTo>
                        <a:pt x="238" y="15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1800"/>
                    <a:buFont typeface="Calibri"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7058098-8926-6A86-71B3-86CDAF079AEA}"/>
                </a:ext>
              </a:extLst>
            </p:cNvPr>
            <p:cNvGrpSpPr/>
            <p:nvPr/>
          </p:nvGrpSpPr>
          <p:grpSpPr>
            <a:xfrm>
              <a:off x="119334" y="3640912"/>
              <a:ext cx="5987405" cy="576000"/>
              <a:chOff x="119334" y="3637719"/>
              <a:chExt cx="5987405" cy="576000"/>
            </a:xfrm>
          </p:grpSpPr>
          <p:sp>
            <p:nvSpPr>
              <p:cNvPr id="50" name="Google Shape;139;p3">
                <a:extLst>
                  <a:ext uri="{FF2B5EF4-FFF2-40B4-BE49-F238E27FC236}">
                    <a16:creationId xmlns:a16="http://schemas.microsoft.com/office/drawing/2014/main" id="{67CD0EA1-4B97-B302-DA95-23F12D8F6820}"/>
                  </a:ext>
                </a:extLst>
              </p:cNvPr>
              <p:cNvSpPr/>
              <p:nvPr/>
            </p:nvSpPr>
            <p:spPr>
              <a:xfrm>
                <a:off x="199085" y="3743068"/>
                <a:ext cx="5907654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5Α. Δράσεις Περιφέρειας Νοτίου Αιγαίου </a:t>
                </a:r>
                <a:r>
                  <a:rPr lang="el-GR" sz="1600" b="1" dirty="0">
                    <a:solidFill>
                      <a:srgbClr val="FF0000"/>
                    </a:solidFill>
                    <a:latin typeface="Arial"/>
                    <a:cs typeface="Arial"/>
                    <a:sym typeface="Arial"/>
                  </a:rPr>
                  <a:t>(νέα)</a:t>
                </a:r>
                <a:endParaRPr kumimoji="0" lang="el-G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Google Shape;140;p3">
                <a:extLst>
                  <a:ext uri="{FF2B5EF4-FFF2-40B4-BE49-F238E27FC236}">
                    <a16:creationId xmlns:a16="http://schemas.microsoft.com/office/drawing/2014/main" id="{143E5975-1E30-62D5-C920-96A3FA9F96DC}"/>
                  </a:ext>
                </a:extLst>
              </p:cNvPr>
              <p:cNvSpPr/>
              <p:nvPr/>
            </p:nvSpPr>
            <p:spPr>
              <a:xfrm>
                <a:off x="119334" y="3637719"/>
                <a:ext cx="563151" cy="576000"/>
              </a:xfrm>
              <a:prstGeom prst="flowChartConnector">
                <a:avLst/>
              </a:prstGeom>
              <a:solidFill>
                <a:srgbClr val="FFBC8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2" name="Graphic 51">
                <a:extLst>
                  <a:ext uri="{FF2B5EF4-FFF2-40B4-BE49-F238E27FC236}">
                    <a16:creationId xmlns:a16="http://schemas.microsoft.com/office/drawing/2014/main" id="{65273793-29EE-FFAA-863E-6F0D04286CBC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21877" y="3750552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F30CDD8-FFBF-E2FA-720A-C58AAFF1C496}"/>
                </a:ext>
              </a:extLst>
            </p:cNvPr>
            <p:cNvGrpSpPr/>
            <p:nvPr/>
          </p:nvGrpSpPr>
          <p:grpSpPr>
            <a:xfrm>
              <a:off x="119334" y="4293074"/>
              <a:ext cx="5972165" cy="576000"/>
              <a:chOff x="119334" y="4289459"/>
              <a:chExt cx="5972165" cy="576000"/>
            </a:xfrm>
          </p:grpSpPr>
          <p:sp>
            <p:nvSpPr>
              <p:cNvPr id="47" name="Google Shape;139;p3">
                <a:extLst>
                  <a:ext uri="{FF2B5EF4-FFF2-40B4-BE49-F238E27FC236}">
                    <a16:creationId xmlns:a16="http://schemas.microsoft.com/office/drawing/2014/main" id="{341B84B2-23EF-C745-8193-257370ADA2CE}"/>
                  </a:ext>
                </a:extLst>
              </p:cNvPr>
              <p:cNvSpPr/>
              <p:nvPr/>
            </p:nvSpPr>
            <p:spPr>
              <a:xfrm>
                <a:off x="221876" y="4386309"/>
                <a:ext cx="5869623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6. Τεχνική Βοήθεια</a:t>
                </a:r>
              </a:p>
            </p:txBody>
          </p:sp>
          <p:sp>
            <p:nvSpPr>
              <p:cNvPr id="48" name="Google Shape;140;p3">
                <a:extLst>
                  <a:ext uri="{FF2B5EF4-FFF2-40B4-BE49-F238E27FC236}">
                    <a16:creationId xmlns:a16="http://schemas.microsoft.com/office/drawing/2014/main" id="{B1F187EB-5C1C-9CEF-F9A9-F70BE0C12CEB}"/>
                  </a:ext>
                </a:extLst>
              </p:cNvPr>
              <p:cNvSpPr/>
              <p:nvPr/>
            </p:nvSpPr>
            <p:spPr>
              <a:xfrm>
                <a:off x="119334" y="4289459"/>
                <a:ext cx="563151" cy="576000"/>
              </a:xfrm>
              <a:prstGeom prst="flowChartConnector">
                <a:avLst/>
              </a:pr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3D43063D-8152-CFCF-F1F9-2EF6493450A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32163" y="4410064"/>
                <a:ext cx="334800" cy="322845"/>
              </a:xfrm>
              <a:custGeom>
                <a:avLst/>
                <a:gdLst>
                  <a:gd name="T0" fmla="*/ 124 w 200"/>
                  <a:gd name="T1" fmla="*/ 2 h 194"/>
                  <a:gd name="T2" fmla="*/ 100 w 200"/>
                  <a:gd name="T3" fmla="*/ 15 h 194"/>
                  <a:gd name="T4" fmla="*/ 76 w 200"/>
                  <a:gd name="T5" fmla="*/ 2 h 194"/>
                  <a:gd name="T6" fmla="*/ 66 w 200"/>
                  <a:gd name="T7" fmla="*/ 1 h 194"/>
                  <a:gd name="T8" fmla="*/ 30 w 200"/>
                  <a:gd name="T9" fmla="*/ 29 h 194"/>
                  <a:gd name="T10" fmla="*/ 25 w 200"/>
                  <a:gd name="T11" fmla="*/ 65 h 194"/>
                  <a:gd name="T12" fmla="*/ 0 w 200"/>
                  <a:gd name="T13" fmla="*/ 78 h 194"/>
                  <a:gd name="T14" fmla="*/ 6 w 200"/>
                  <a:gd name="T15" fmla="*/ 123 h 194"/>
                  <a:gd name="T16" fmla="*/ 35 w 200"/>
                  <a:gd name="T17" fmla="*/ 146 h 194"/>
                  <a:gd name="T18" fmla="*/ 34 w 200"/>
                  <a:gd name="T19" fmla="*/ 174 h 194"/>
                  <a:gd name="T20" fmla="*/ 70 w 200"/>
                  <a:gd name="T21" fmla="*/ 194 h 194"/>
                  <a:gd name="T22" fmla="*/ 90 w 200"/>
                  <a:gd name="T23" fmla="*/ 177 h 194"/>
                  <a:gd name="T24" fmla="*/ 110 w 200"/>
                  <a:gd name="T25" fmla="*/ 177 h 194"/>
                  <a:gd name="T26" fmla="*/ 130 w 200"/>
                  <a:gd name="T27" fmla="*/ 194 h 194"/>
                  <a:gd name="T28" fmla="*/ 166 w 200"/>
                  <a:gd name="T29" fmla="*/ 174 h 194"/>
                  <a:gd name="T30" fmla="*/ 165 w 200"/>
                  <a:gd name="T31" fmla="*/ 146 h 194"/>
                  <a:gd name="T32" fmla="*/ 194 w 200"/>
                  <a:gd name="T33" fmla="*/ 123 h 194"/>
                  <a:gd name="T34" fmla="*/ 200 w 200"/>
                  <a:gd name="T35" fmla="*/ 78 h 194"/>
                  <a:gd name="T36" fmla="*/ 175 w 200"/>
                  <a:gd name="T37" fmla="*/ 65 h 194"/>
                  <a:gd name="T38" fmla="*/ 170 w 200"/>
                  <a:gd name="T39" fmla="*/ 29 h 194"/>
                  <a:gd name="T40" fmla="*/ 134 w 200"/>
                  <a:gd name="T41" fmla="*/ 1 h 194"/>
                  <a:gd name="T42" fmla="*/ 131 w 200"/>
                  <a:gd name="T43" fmla="*/ 13 h 194"/>
                  <a:gd name="T44" fmla="*/ 152 w 200"/>
                  <a:gd name="T45" fmla="*/ 44 h 194"/>
                  <a:gd name="T46" fmla="*/ 155 w 200"/>
                  <a:gd name="T47" fmla="*/ 55 h 194"/>
                  <a:gd name="T48" fmla="*/ 166 w 200"/>
                  <a:gd name="T49" fmla="*/ 76 h 194"/>
                  <a:gd name="T50" fmla="*/ 188 w 200"/>
                  <a:gd name="T51" fmla="*/ 81 h 194"/>
                  <a:gd name="T52" fmla="*/ 172 w 200"/>
                  <a:gd name="T53" fmla="*/ 116 h 194"/>
                  <a:gd name="T54" fmla="*/ 163 w 200"/>
                  <a:gd name="T55" fmla="*/ 123 h 194"/>
                  <a:gd name="T56" fmla="*/ 151 w 200"/>
                  <a:gd name="T57" fmla="*/ 143 h 194"/>
                  <a:gd name="T58" fmla="*/ 157 w 200"/>
                  <a:gd name="T59" fmla="*/ 165 h 194"/>
                  <a:gd name="T60" fmla="*/ 119 w 200"/>
                  <a:gd name="T61" fmla="*/ 168 h 194"/>
                  <a:gd name="T62" fmla="*/ 109 w 200"/>
                  <a:gd name="T63" fmla="*/ 165 h 194"/>
                  <a:gd name="T64" fmla="*/ 91 w 200"/>
                  <a:gd name="T65" fmla="*/ 165 h 194"/>
                  <a:gd name="T66" fmla="*/ 81 w 200"/>
                  <a:gd name="T67" fmla="*/ 168 h 194"/>
                  <a:gd name="T68" fmla="*/ 43 w 200"/>
                  <a:gd name="T69" fmla="*/ 165 h 194"/>
                  <a:gd name="T70" fmla="*/ 49 w 200"/>
                  <a:gd name="T71" fmla="*/ 143 h 194"/>
                  <a:gd name="T72" fmla="*/ 37 w 200"/>
                  <a:gd name="T73" fmla="*/ 123 h 194"/>
                  <a:gd name="T74" fmla="*/ 28 w 200"/>
                  <a:gd name="T75" fmla="*/ 116 h 194"/>
                  <a:gd name="T76" fmla="*/ 12 w 200"/>
                  <a:gd name="T77" fmla="*/ 81 h 194"/>
                  <a:gd name="T78" fmla="*/ 34 w 200"/>
                  <a:gd name="T79" fmla="*/ 76 h 194"/>
                  <a:gd name="T80" fmla="*/ 45 w 200"/>
                  <a:gd name="T81" fmla="*/ 55 h 194"/>
                  <a:gd name="T82" fmla="*/ 47 w 200"/>
                  <a:gd name="T83" fmla="*/ 44 h 194"/>
                  <a:gd name="T84" fmla="*/ 69 w 200"/>
                  <a:gd name="T85" fmla="*/ 13 h 194"/>
                  <a:gd name="T86" fmla="*/ 85 w 200"/>
                  <a:gd name="T87" fmla="*/ 29 h 194"/>
                  <a:gd name="T88" fmla="*/ 100 w 200"/>
                  <a:gd name="T89" fmla="*/ 28 h 194"/>
                  <a:gd name="T90" fmla="*/ 115 w 200"/>
                  <a:gd name="T91" fmla="*/ 29 h 194"/>
                  <a:gd name="T92" fmla="*/ 131 w 200"/>
                  <a:gd name="T93" fmla="*/ 13 h 194"/>
                  <a:gd name="T94" fmla="*/ 69 w 200"/>
                  <a:gd name="T95" fmla="*/ 97 h 194"/>
                  <a:gd name="T96" fmla="*/ 131 w 200"/>
                  <a:gd name="T97" fmla="*/ 97 h 194"/>
                  <a:gd name="T98" fmla="*/ 100 w 200"/>
                  <a:gd name="T99" fmla="*/ 78 h 194"/>
                  <a:gd name="T100" fmla="*/ 100 w 200"/>
                  <a:gd name="T101" fmla="*/ 115 h 194"/>
                  <a:gd name="T102" fmla="*/ 100 w 200"/>
                  <a:gd name="T103" fmla="*/ 7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0" h="194">
                    <a:moveTo>
                      <a:pt x="130" y="0"/>
                    </a:moveTo>
                    <a:cubicBezTo>
                      <a:pt x="128" y="0"/>
                      <a:pt x="125" y="0"/>
                      <a:pt x="124" y="2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07" y="16"/>
                      <a:pt x="104" y="15"/>
                      <a:pt x="100" y="15"/>
                    </a:cubicBezTo>
                    <a:cubicBezTo>
                      <a:pt x="96" y="15"/>
                      <a:pt x="93" y="16"/>
                      <a:pt x="90" y="16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69" y="0"/>
                      <a:pt x="67" y="0"/>
                      <a:pt x="66" y="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1" y="21"/>
                      <a:pt x="29" y="25"/>
                      <a:pt x="30" y="2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53"/>
                      <a:pt x="28" y="59"/>
                      <a:pt x="25" y="65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3" y="71"/>
                      <a:pt x="0" y="74"/>
                      <a:pt x="0" y="7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2"/>
                      <a:pt x="6" y="123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8" y="134"/>
                      <a:pt x="31" y="140"/>
                      <a:pt x="35" y="146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29" y="168"/>
                      <a:pt x="31" y="172"/>
                      <a:pt x="34" y="174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7" y="193"/>
                      <a:pt x="69" y="194"/>
                      <a:pt x="70" y="194"/>
                    </a:cubicBezTo>
                    <a:cubicBezTo>
                      <a:pt x="72" y="194"/>
                      <a:pt x="75" y="193"/>
                      <a:pt x="76" y="191"/>
                    </a:cubicBezTo>
                    <a:cubicBezTo>
                      <a:pt x="90" y="177"/>
                      <a:pt x="90" y="177"/>
                      <a:pt x="90" y="177"/>
                    </a:cubicBezTo>
                    <a:cubicBezTo>
                      <a:pt x="93" y="177"/>
                      <a:pt x="96" y="178"/>
                      <a:pt x="100" y="178"/>
                    </a:cubicBezTo>
                    <a:cubicBezTo>
                      <a:pt x="104" y="178"/>
                      <a:pt x="107" y="177"/>
                      <a:pt x="110" y="177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125" y="193"/>
                      <a:pt x="128" y="194"/>
                      <a:pt x="130" y="194"/>
                    </a:cubicBezTo>
                    <a:cubicBezTo>
                      <a:pt x="131" y="194"/>
                      <a:pt x="133" y="193"/>
                      <a:pt x="134" y="192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9" y="172"/>
                      <a:pt x="171" y="168"/>
                      <a:pt x="170" y="164"/>
                    </a:cubicBezTo>
                    <a:cubicBezTo>
                      <a:pt x="165" y="146"/>
                      <a:pt x="165" y="146"/>
                      <a:pt x="165" y="146"/>
                    </a:cubicBezTo>
                    <a:cubicBezTo>
                      <a:pt x="169" y="140"/>
                      <a:pt x="172" y="134"/>
                      <a:pt x="175" y="128"/>
                    </a:cubicBezTo>
                    <a:cubicBezTo>
                      <a:pt x="194" y="123"/>
                      <a:pt x="194" y="123"/>
                      <a:pt x="194" y="123"/>
                    </a:cubicBezTo>
                    <a:cubicBezTo>
                      <a:pt x="197" y="122"/>
                      <a:pt x="200" y="119"/>
                      <a:pt x="200" y="115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4"/>
                      <a:pt x="197" y="71"/>
                      <a:pt x="194" y="70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2" y="59"/>
                      <a:pt x="169" y="53"/>
                      <a:pt x="165" y="47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71" y="25"/>
                      <a:pt x="169" y="21"/>
                      <a:pt x="166" y="19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3" y="0"/>
                      <a:pt x="131" y="0"/>
                      <a:pt x="130" y="0"/>
                    </a:cubicBezTo>
                    <a:close/>
                    <a:moveTo>
                      <a:pt x="131" y="13"/>
                    </a:moveTo>
                    <a:cubicBezTo>
                      <a:pt x="157" y="28"/>
                      <a:pt x="157" y="28"/>
                      <a:pt x="157" y="28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8" y="60"/>
                      <a:pt x="161" y="65"/>
                      <a:pt x="163" y="70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66" y="117"/>
                      <a:pt x="166" y="117"/>
                      <a:pt x="166" y="117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1" y="128"/>
                      <a:pt x="158" y="133"/>
                      <a:pt x="155" y="138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52" y="149"/>
                      <a:pt x="152" y="149"/>
                      <a:pt x="152" y="149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31" y="180"/>
                      <a:pt x="131" y="180"/>
                      <a:pt x="131" y="180"/>
                    </a:cubicBezTo>
                    <a:cubicBezTo>
                      <a:pt x="119" y="168"/>
                      <a:pt x="119" y="168"/>
                      <a:pt x="119" y="168"/>
                    </a:cubicBezTo>
                    <a:cubicBezTo>
                      <a:pt x="115" y="164"/>
                      <a:pt x="115" y="164"/>
                      <a:pt x="115" y="164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105" y="165"/>
                      <a:pt x="103" y="165"/>
                      <a:pt x="100" y="165"/>
                    </a:cubicBezTo>
                    <a:cubicBezTo>
                      <a:pt x="97" y="165"/>
                      <a:pt x="95" y="165"/>
                      <a:pt x="91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43" y="165"/>
                      <a:pt x="43" y="165"/>
                      <a:pt x="43" y="165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2" y="133"/>
                      <a:pt x="39" y="128"/>
                      <a:pt x="37" y="123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9" y="65"/>
                      <a:pt x="42" y="60"/>
                      <a:pt x="45" y="55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5" y="28"/>
                      <a:pt x="97" y="28"/>
                      <a:pt x="100" y="28"/>
                    </a:cubicBezTo>
                    <a:cubicBezTo>
                      <a:pt x="103" y="28"/>
                      <a:pt x="105" y="28"/>
                      <a:pt x="109" y="28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9" y="25"/>
                      <a:pt x="119" y="25"/>
                      <a:pt x="119" y="25"/>
                    </a:cubicBezTo>
                    <a:lnTo>
                      <a:pt x="131" y="13"/>
                    </a:lnTo>
                    <a:close/>
                    <a:moveTo>
                      <a:pt x="100" y="128"/>
                    </a:moveTo>
                    <a:cubicBezTo>
                      <a:pt x="83" y="128"/>
                      <a:pt x="69" y="114"/>
                      <a:pt x="69" y="97"/>
                    </a:cubicBezTo>
                    <a:cubicBezTo>
                      <a:pt x="69" y="79"/>
                      <a:pt x="83" y="65"/>
                      <a:pt x="100" y="65"/>
                    </a:cubicBezTo>
                    <a:cubicBezTo>
                      <a:pt x="117" y="65"/>
                      <a:pt x="131" y="79"/>
                      <a:pt x="131" y="97"/>
                    </a:cubicBezTo>
                    <a:cubicBezTo>
                      <a:pt x="131" y="114"/>
                      <a:pt x="117" y="128"/>
                      <a:pt x="100" y="128"/>
                    </a:cubicBezTo>
                    <a:close/>
                    <a:moveTo>
                      <a:pt x="100" y="78"/>
                    </a:moveTo>
                    <a:cubicBezTo>
                      <a:pt x="90" y="78"/>
                      <a:pt x="81" y="86"/>
                      <a:pt x="81" y="97"/>
                    </a:cubicBezTo>
                    <a:cubicBezTo>
                      <a:pt x="81" y="107"/>
                      <a:pt x="90" y="115"/>
                      <a:pt x="100" y="115"/>
                    </a:cubicBezTo>
                    <a:cubicBezTo>
                      <a:pt x="110" y="115"/>
                      <a:pt x="119" y="107"/>
                      <a:pt x="119" y="97"/>
                    </a:cubicBezTo>
                    <a:cubicBezTo>
                      <a:pt x="119" y="86"/>
                      <a:pt x="110" y="78"/>
                      <a:pt x="100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9A4F64B-0B1E-FDE0-5386-18D591CEBECC}"/>
                </a:ext>
              </a:extLst>
            </p:cNvPr>
            <p:cNvGrpSpPr/>
            <p:nvPr/>
          </p:nvGrpSpPr>
          <p:grpSpPr>
            <a:xfrm>
              <a:off x="119334" y="4945236"/>
              <a:ext cx="5972164" cy="576000"/>
              <a:chOff x="119334" y="4948354"/>
              <a:chExt cx="5972164" cy="576000"/>
            </a:xfrm>
          </p:grpSpPr>
          <p:sp>
            <p:nvSpPr>
              <p:cNvPr id="44" name="Google Shape;139;p3">
                <a:extLst>
                  <a:ext uri="{FF2B5EF4-FFF2-40B4-BE49-F238E27FC236}">
                    <a16:creationId xmlns:a16="http://schemas.microsoft.com/office/drawing/2014/main" id="{84657BCD-9423-F8FB-D5B8-423844FE63B2}"/>
                  </a:ext>
                </a:extLst>
              </p:cNvPr>
              <p:cNvSpPr/>
              <p:nvPr/>
            </p:nvSpPr>
            <p:spPr>
              <a:xfrm>
                <a:off x="210365" y="5052976"/>
                <a:ext cx="5881133" cy="3600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6</a:t>
                </a:r>
                <a:r>
                  <a:rPr kumimoji="0" lang="el-GR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Α</a:t>
                </a:r>
                <a:r>
                  <a:rPr kumimoji="0" lang="en-US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. </a:t>
                </a:r>
                <a:r>
                  <a:rPr kumimoji="0" lang="el-GR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Τεχνική Βοήθεια Περιφέρειας Νοτίου Αιγαίου </a:t>
                </a:r>
                <a:r>
                  <a:rPr lang="el-GR" sz="1400" b="1" dirty="0">
                    <a:solidFill>
                      <a:srgbClr val="FF0000"/>
                    </a:solidFill>
                    <a:latin typeface="Arial"/>
                    <a:cs typeface="Arial"/>
                    <a:sym typeface="Arial"/>
                  </a:rPr>
                  <a:t>(νέα)</a:t>
                </a:r>
                <a:endParaRPr kumimoji="0" lang="el-GR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140;p3">
                <a:extLst>
                  <a:ext uri="{FF2B5EF4-FFF2-40B4-BE49-F238E27FC236}">
                    <a16:creationId xmlns:a16="http://schemas.microsoft.com/office/drawing/2014/main" id="{5BB676FA-07A7-8AC6-7F0E-4312464A9F07}"/>
                  </a:ext>
                </a:extLst>
              </p:cNvPr>
              <p:cNvSpPr/>
              <p:nvPr/>
            </p:nvSpPr>
            <p:spPr>
              <a:xfrm>
                <a:off x="119334" y="4948354"/>
                <a:ext cx="563151" cy="576000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993C423C-A11F-B422-ED0D-CEA2EDD5EA8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40927" y="5078955"/>
                <a:ext cx="334800" cy="322845"/>
              </a:xfrm>
              <a:custGeom>
                <a:avLst/>
                <a:gdLst>
                  <a:gd name="T0" fmla="*/ 124 w 200"/>
                  <a:gd name="T1" fmla="*/ 2 h 194"/>
                  <a:gd name="T2" fmla="*/ 100 w 200"/>
                  <a:gd name="T3" fmla="*/ 15 h 194"/>
                  <a:gd name="T4" fmla="*/ 76 w 200"/>
                  <a:gd name="T5" fmla="*/ 2 h 194"/>
                  <a:gd name="T6" fmla="*/ 66 w 200"/>
                  <a:gd name="T7" fmla="*/ 1 h 194"/>
                  <a:gd name="T8" fmla="*/ 30 w 200"/>
                  <a:gd name="T9" fmla="*/ 29 h 194"/>
                  <a:gd name="T10" fmla="*/ 25 w 200"/>
                  <a:gd name="T11" fmla="*/ 65 h 194"/>
                  <a:gd name="T12" fmla="*/ 0 w 200"/>
                  <a:gd name="T13" fmla="*/ 78 h 194"/>
                  <a:gd name="T14" fmla="*/ 6 w 200"/>
                  <a:gd name="T15" fmla="*/ 123 h 194"/>
                  <a:gd name="T16" fmla="*/ 35 w 200"/>
                  <a:gd name="T17" fmla="*/ 146 h 194"/>
                  <a:gd name="T18" fmla="*/ 34 w 200"/>
                  <a:gd name="T19" fmla="*/ 174 h 194"/>
                  <a:gd name="T20" fmla="*/ 70 w 200"/>
                  <a:gd name="T21" fmla="*/ 194 h 194"/>
                  <a:gd name="T22" fmla="*/ 90 w 200"/>
                  <a:gd name="T23" fmla="*/ 177 h 194"/>
                  <a:gd name="T24" fmla="*/ 110 w 200"/>
                  <a:gd name="T25" fmla="*/ 177 h 194"/>
                  <a:gd name="T26" fmla="*/ 130 w 200"/>
                  <a:gd name="T27" fmla="*/ 194 h 194"/>
                  <a:gd name="T28" fmla="*/ 166 w 200"/>
                  <a:gd name="T29" fmla="*/ 174 h 194"/>
                  <a:gd name="T30" fmla="*/ 165 w 200"/>
                  <a:gd name="T31" fmla="*/ 146 h 194"/>
                  <a:gd name="T32" fmla="*/ 194 w 200"/>
                  <a:gd name="T33" fmla="*/ 123 h 194"/>
                  <a:gd name="T34" fmla="*/ 200 w 200"/>
                  <a:gd name="T35" fmla="*/ 78 h 194"/>
                  <a:gd name="T36" fmla="*/ 175 w 200"/>
                  <a:gd name="T37" fmla="*/ 65 h 194"/>
                  <a:gd name="T38" fmla="*/ 170 w 200"/>
                  <a:gd name="T39" fmla="*/ 29 h 194"/>
                  <a:gd name="T40" fmla="*/ 134 w 200"/>
                  <a:gd name="T41" fmla="*/ 1 h 194"/>
                  <a:gd name="T42" fmla="*/ 131 w 200"/>
                  <a:gd name="T43" fmla="*/ 13 h 194"/>
                  <a:gd name="T44" fmla="*/ 152 w 200"/>
                  <a:gd name="T45" fmla="*/ 44 h 194"/>
                  <a:gd name="T46" fmla="*/ 155 w 200"/>
                  <a:gd name="T47" fmla="*/ 55 h 194"/>
                  <a:gd name="T48" fmla="*/ 166 w 200"/>
                  <a:gd name="T49" fmla="*/ 76 h 194"/>
                  <a:gd name="T50" fmla="*/ 188 w 200"/>
                  <a:gd name="T51" fmla="*/ 81 h 194"/>
                  <a:gd name="T52" fmla="*/ 172 w 200"/>
                  <a:gd name="T53" fmla="*/ 116 h 194"/>
                  <a:gd name="T54" fmla="*/ 163 w 200"/>
                  <a:gd name="T55" fmla="*/ 123 h 194"/>
                  <a:gd name="T56" fmla="*/ 151 w 200"/>
                  <a:gd name="T57" fmla="*/ 143 h 194"/>
                  <a:gd name="T58" fmla="*/ 157 w 200"/>
                  <a:gd name="T59" fmla="*/ 165 h 194"/>
                  <a:gd name="T60" fmla="*/ 119 w 200"/>
                  <a:gd name="T61" fmla="*/ 168 h 194"/>
                  <a:gd name="T62" fmla="*/ 109 w 200"/>
                  <a:gd name="T63" fmla="*/ 165 h 194"/>
                  <a:gd name="T64" fmla="*/ 91 w 200"/>
                  <a:gd name="T65" fmla="*/ 165 h 194"/>
                  <a:gd name="T66" fmla="*/ 81 w 200"/>
                  <a:gd name="T67" fmla="*/ 168 h 194"/>
                  <a:gd name="T68" fmla="*/ 43 w 200"/>
                  <a:gd name="T69" fmla="*/ 165 h 194"/>
                  <a:gd name="T70" fmla="*/ 49 w 200"/>
                  <a:gd name="T71" fmla="*/ 143 h 194"/>
                  <a:gd name="T72" fmla="*/ 37 w 200"/>
                  <a:gd name="T73" fmla="*/ 123 h 194"/>
                  <a:gd name="T74" fmla="*/ 28 w 200"/>
                  <a:gd name="T75" fmla="*/ 116 h 194"/>
                  <a:gd name="T76" fmla="*/ 12 w 200"/>
                  <a:gd name="T77" fmla="*/ 81 h 194"/>
                  <a:gd name="T78" fmla="*/ 34 w 200"/>
                  <a:gd name="T79" fmla="*/ 76 h 194"/>
                  <a:gd name="T80" fmla="*/ 45 w 200"/>
                  <a:gd name="T81" fmla="*/ 55 h 194"/>
                  <a:gd name="T82" fmla="*/ 47 w 200"/>
                  <a:gd name="T83" fmla="*/ 44 h 194"/>
                  <a:gd name="T84" fmla="*/ 69 w 200"/>
                  <a:gd name="T85" fmla="*/ 13 h 194"/>
                  <a:gd name="T86" fmla="*/ 85 w 200"/>
                  <a:gd name="T87" fmla="*/ 29 h 194"/>
                  <a:gd name="T88" fmla="*/ 100 w 200"/>
                  <a:gd name="T89" fmla="*/ 28 h 194"/>
                  <a:gd name="T90" fmla="*/ 115 w 200"/>
                  <a:gd name="T91" fmla="*/ 29 h 194"/>
                  <a:gd name="T92" fmla="*/ 131 w 200"/>
                  <a:gd name="T93" fmla="*/ 13 h 194"/>
                  <a:gd name="T94" fmla="*/ 69 w 200"/>
                  <a:gd name="T95" fmla="*/ 97 h 194"/>
                  <a:gd name="T96" fmla="*/ 131 w 200"/>
                  <a:gd name="T97" fmla="*/ 97 h 194"/>
                  <a:gd name="T98" fmla="*/ 100 w 200"/>
                  <a:gd name="T99" fmla="*/ 78 h 194"/>
                  <a:gd name="T100" fmla="*/ 100 w 200"/>
                  <a:gd name="T101" fmla="*/ 115 h 194"/>
                  <a:gd name="T102" fmla="*/ 100 w 200"/>
                  <a:gd name="T103" fmla="*/ 7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0" h="194">
                    <a:moveTo>
                      <a:pt x="130" y="0"/>
                    </a:moveTo>
                    <a:cubicBezTo>
                      <a:pt x="128" y="0"/>
                      <a:pt x="125" y="0"/>
                      <a:pt x="124" y="2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07" y="16"/>
                      <a:pt x="104" y="15"/>
                      <a:pt x="100" y="15"/>
                    </a:cubicBezTo>
                    <a:cubicBezTo>
                      <a:pt x="96" y="15"/>
                      <a:pt x="93" y="16"/>
                      <a:pt x="90" y="16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69" y="0"/>
                      <a:pt x="67" y="0"/>
                      <a:pt x="66" y="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1" y="21"/>
                      <a:pt x="29" y="25"/>
                      <a:pt x="30" y="2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53"/>
                      <a:pt x="28" y="59"/>
                      <a:pt x="25" y="65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3" y="71"/>
                      <a:pt x="0" y="74"/>
                      <a:pt x="0" y="7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2"/>
                      <a:pt x="6" y="123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8" y="134"/>
                      <a:pt x="31" y="140"/>
                      <a:pt x="35" y="146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29" y="168"/>
                      <a:pt x="31" y="172"/>
                      <a:pt x="34" y="174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7" y="193"/>
                      <a:pt x="69" y="194"/>
                      <a:pt x="70" y="194"/>
                    </a:cubicBezTo>
                    <a:cubicBezTo>
                      <a:pt x="72" y="194"/>
                      <a:pt x="75" y="193"/>
                      <a:pt x="76" y="191"/>
                    </a:cubicBezTo>
                    <a:cubicBezTo>
                      <a:pt x="90" y="177"/>
                      <a:pt x="90" y="177"/>
                      <a:pt x="90" y="177"/>
                    </a:cubicBezTo>
                    <a:cubicBezTo>
                      <a:pt x="93" y="177"/>
                      <a:pt x="96" y="178"/>
                      <a:pt x="100" y="178"/>
                    </a:cubicBezTo>
                    <a:cubicBezTo>
                      <a:pt x="104" y="178"/>
                      <a:pt x="107" y="177"/>
                      <a:pt x="110" y="177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125" y="193"/>
                      <a:pt x="128" y="194"/>
                      <a:pt x="130" y="194"/>
                    </a:cubicBezTo>
                    <a:cubicBezTo>
                      <a:pt x="131" y="194"/>
                      <a:pt x="133" y="193"/>
                      <a:pt x="134" y="192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9" y="172"/>
                      <a:pt x="171" y="168"/>
                      <a:pt x="170" y="164"/>
                    </a:cubicBezTo>
                    <a:cubicBezTo>
                      <a:pt x="165" y="146"/>
                      <a:pt x="165" y="146"/>
                      <a:pt x="165" y="146"/>
                    </a:cubicBezTo>
                    <a:cubicBezTo>
                      <a:pt x="169" y="140"/>
                      <a:pt x="172" y="134"/>
                      <a:pt x="175" y="128"/>
                    </a:cubicBezTo>
                    <a:cubicBezTo>
                      <a:pt x="194" y="123"/>
                      <a:pt x="194" y="123"/>
                      <a:pt x="194" y="123"/>
                    </a:cubicBezTo>
                    <a:cubicBezTo>
                      <a:pt x="197" y="122"/>
                      <a:pt x="200" y="119"/>
                      <a:pt x="200" y="115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4"/>
                      <a:pt x="197" y="71"/>
                      <a:pt x="194" y="70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2" y="59"/>
                      <a:pt x="169" y="53"/>
                      <a:pt x="165" y="47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71" y="25"/>
                      <a:pt x="169" y="21"/>
                      <a:pt x="166" y="19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3" y="0"/>
                      <a:pt x="131" y="0"/>
                      <a:pt x="130" y="0"/>
                    </a:cubicBezTo>
                    <a:close/>
                    <a:moveTo>
                      <a:pt x="131" y="13"/>
                    </a:moveTo>
                    <a:cubicBezTo>
                      <a:pt x="157" y="28"/>
                      <a:pt x="157" y="28"/>
                      <a:pt x="157" y="28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8" y="60"/>
                      <a:pt x="161" y="65"/>
                      <a:pt x="163" y="70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66" y="117"/>
                      <a:pt x="166" y="117"/>
                      <a:pt x="166" y="117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1" y="128"/>
                      <a:pt x="158" y="133"/>
                      <a:pt x="155" y="138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52" y="149"/>
                      <a:pt x="152" y="149"/>
                      <a:pt x="152" y="149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31" y="180"/>
                      <a:pt x="131" y="180"/>
                      <a:pt x="131" y="180"/>
                    </a:cubicBezTo>
                    <a:cubicBezTo>
                      <a:pt x="119" y="168"/>
                      <a:pt x="119" y="168"/>
                      <a:pt x="119" y="168"/>
                    </a:cubicBezTo>
                    <a:cubicBezTo>
                      <a:pt x="115" y="164"/>
                      <a:pt x="115" y="164"/>
                      <a:pt x="115" y="164"/>
                    </a:cubicBezTo>
                    <a:cubicBezTo>
                      <a:pt x="109" y="165"/>
                      <a:pt x="109" y="165"/>
                      <a:pt x="109" y="165"/>
                    </a:cubicBezTo>
                    <a:cubicBezTo>
                      <a:pt x="105" y="165"/>
                      <a:pt x="103" y="165"/>
                      <a:pt x="100" y="165"/>
                    </a:cubicBezTo>
                    <a:cubicBezTo>
                      <a:pt x="97" y="165"/>
                      <a:pt x="95" y="165"/>
                      <a:pt x="91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43" y="165"/>
                      <a:pt x="43" y="165"/>
                      <a:pt x="43" y="165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2" y="133"/>
                      <a:pt x="39" y="128"/>
                      <a:pt x="37" y="123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9" y="65"/>
                      <a:pt x="42" y="60"/>
                      <a:pt x="45" y="55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5" y="28"/>
                      <a:pt x="97" y="28"/>
                      <a:pt x="100" y="28"/>
                    </a:cubicBezTo>
                    <a:cubicBezTo>
                      <a:pt x="103" y="28"/>
                      <a:pt x="105" y="28"/>
                      <a:pt x="109" y="28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9" y="25"/>
                      <a:pt x="119" y="25"/>
                      <a:pt x="119" y="25"/>
                    </a:cubicBezTo>
                    <a:lnTo>
                      <a:pt x="131" y="13"/>
                    </a:lnTo>
                    <a:close/>
                    <a:moveTo>
                      <a:pt x="100" y="128"/>
                    </a:moveTo>
                    <a:cubicBezTo>
                      <a:pt x="83" y="128"/>
                      <a:pt x="69" y="114"/>
                      <a:pt x="69" y="97"/>
                    </a:cubicBezTo>
                    <a:cubicBezTo>
                      <a:pt x="69" y="79"/>
                      <a:pt x="83" y="65"/>
                      <a:pt x="100" y="65"/>
                    </a:cubicBezTo>
                    <a:cubicBezTo>
                      <a:pt x="117" y="65"/>
                      <a:pt x="131" y="79"/>
                      <a:pt x="131" y="97"/>
                    </a:cubicBezTo>
                    <a:cubicBezTo>
                      <a:pt x="131" y="114"/>
                      <a:pt x="117" y="128"/>
                      <a:pt x="100" y="128"/>
                    </a:cubicBezTo>
                    <a:close/>
                    <a:moveTo>
                      <a:pt x="100" y="78"/>
                    </a:moveTo>
                    <a:cubicBezTo>
                      <a:pt x="90" y="78"/>
                      <a:pt x="81" y="86"/>
                      <a:pt x="81" y="97"/>
                    </a:cubicBezTo>
                    <a:cubicBezTo>
                      <a:pt x="81" y="107"/>
                      <a:pt x="90" y="115"/>
                      <a:pt x="100" y="115"/>
                    </a:cubicBezTo>
                    <a:cubicBezTo>
                      <a:pt x="110" y="115"/>
                      <a:pt x="119" y="107"/>
                      <a:pt x="119" y="97"/>
                    </a:cubicBezTo>
                    <a:cubicBezTo>
                      <a:pt x="119" y="86"/>
                      <a:pt x="110" y="78"/>
                      <a:pt x="100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6530949-5A14-768E-BE55-58C75410FD38}"/>
                </a:ext>
              </a:extLst>
            </p:cNvPr>
            <p:cNvGrpSpPr/>
            <p:nvPr/>
          </p:nvGrpSpPr>
          <p:grpSpPr>
            <a:xfrm>
              <a:off x="119334" y="5597396"/>
              <a:ext cx="5981188" cy="576000"/>
              <a:chOff x="119334" y="5597396"/>
              <a:chExt cx="5981188" cy="576000"/>
            </a:xfrm>
          </p:grpSpPr>
          <p:sp>
            <p:nvSpPr>
              <p:cNvPr id="40" name="Google Shape;139;p3">
                <a:extLst>
                  <a:ext uri="{FF2B5EF4-FFF2-40B4-BE49-F238E27FC236}">
                    <a16:creationId xmlns:a16="http://schemas.microsoft.com/office/drawing/2014/main" id="{EDF07AF2-3D44-5DC5-C31C-F82D492F2D76}"/>
                  </a:ext>
                </a:extLst>
              </p:cNvPr>
              <p:cNvSpPr/>
              <p:nvPr/>
            </p:nvSpPr>
            <p:spPr>
              <a:xfrm>
                <a:off x="249437" y="5625858"/>
                <a:ext cx="5851085" cy="535265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12000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  <a:tabLst/>
                  <a:defRPr/>
                </a:pPr>
                <a:r>
                  <a:rPr kumimoji="0" lang="el-GR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7. Στήριξη κρίσιμων τεχνολογιών σε στρατηγικούς τομείς- STEP </a:t>
                </a:r>
                <a:r>
                  <a:rPr lang="el-GR" sz="1400" b="1" dirty="0">
                    <a:solidFill>
                      <a:srgbClr val="FF0000"/>
                    </a:solidFill>
                    <a:latin typeface="Arial"/>
                    <a:cs typeface="Arial"/>
                    <a:sym typeface="Arial"/>
                  </a:rPr>
                  <a:t>(νέα)</a:t>
                </a:r>
                <a:endParaRPr kumimoji="0" lang="el-GR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24365B60-DCC9-CF5D-2129-D70F689A27C1}"/>
                  </a:ext>
                </a:extLst>
              </p:cNvPr>
              <p:cNvGrpSpPr/>
              <p:nvPr/>
            </p:nvGrpSpPr>
            <p:grpSpPr>
              <a:xfrm>
                <a:off x="119334" y="5597396"/>
                <a:ext cx="563151" cy="576000"/>
                <a:chOff x="119334" y="5597396"/>
                <a:chExt cx="563151" cy="576000"/>
              </a:xfrm>
            </p:grpSpPr>
            <p:sp>
              <p:nvSpPr>
                <p:cNvPr id="42" name="Google Shape;140;p3">
                  <a:extLst>
                    <a:ext uri="{FF2B5EF4-FFF2-40B4-BE49-F238E27FC236}">
                      <a16:creationId xmlns:a16="http://schemas.microsoft.com/office/drawing/2014/main" id="{5944F164-927D-1DA0-B3EA-2E3BBBD2EACB}"/>
                    </a:ext>
                  </a:extLst>
                </p:cNvPr>
                <p:cNvSpPr/>
                <p:nvPr/>
              </p:nvSpPr>
              <p:spPr>
                <a:xfrm>
                  <a:off x="119334" y="5597396"/>
                  <a:ext cx="563151" cy="576000"/>
                </a:xfrm>
                <a:prstGeom prst="flowChartConnector">
                  <a:avLst/>
                </a:prstGeom>
                <a:solidFill>
                  <a:srgbClr val="E9713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3" name="Graphic 42">
                  <a:extLst>
                    <a:ext uri="{FF2B5EF4-FFF2-40B4-BE49-F238E27FC236}">
                      <a16:creationId xmlns:a16="http://schemas.microsoft.com/office/drawing/2014/main" id="{7D34A616-D104-849E-6425-85383F0195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2428" y="5635233"/>
                  <a:ext cx="468000" cy="50400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94F5273C-2112-19D6-BCDA-9F20B34BF440}"/>
              </a:ext>
            </a:extLst>
          </p:cNvPr>
          <p:cNvSpPr txBox="1"/>
          <p:nvPr/>
        </p:nvSpPr>
        <p:spPr>
          <a:xfrm>
            <a:off x="140251" y="657279"/>
            <a:ext cx="497981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11.8.2025: 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Έγκριση 1</a:t>
            </a:r>
            <a:r>
              <a:rPr kumimoji="0" lang="el-GR" sz="1600" b="0" i="1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ης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Αναθεώρησης</a:t>
            </a: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24.12.2025: 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Υποβολή πρότασης 2</a:t>
            </a:r>
            <a:r>
              <a:rPr kumimoji="0" lang="el-GR" sz="1600" b="0" i="1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ης 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Αναθεώρησης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.2026: 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Έγκριση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lang="el-GR" sz="1600" b="0" i="1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ης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Αναθεώρησης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Βασικά σημεία 2</a:t>
            </a:r>
            <a:r>
              <a:rPr kumimoji="0" lang="el-GR" sz="16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ης</a:t>
            </a: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αναθεώρησης:</a:t>
            </a: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Ενίσχυση πόρων προτεραιότητας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</a:t>
            </a: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κατά 10,4 εκ. κυρίως σε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skills</a:t>
            </a: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Αύξηση ποσοστού Ε.Σ. της Π.7 σε 100%</a:t>
            </a: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Ανάλογη μείωση πόρων Π.4</a:t>
            </a:r>
          </a:p>
          <a:p>
            <a:pPr marL="4524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Προσαρμογή συστήματος δεικτών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5" name="Google Shape;177;p3">
            <a:extLst>
              <a:ext uri="{FF2B5EF4-FFF2-40B4-BE49-F238E27FC236}">
                <a16:creationId xmlns:a16="http://schemas.microsoft.com/office/drawing/2014/main" id="{9DB30307-7E9F-3460-CE27-CF698177A05C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63576" y="4142001"/>
            <a:ext cx="540890" cy="42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178;p3">
            <a:extLst>
              <a:ext uri="{FF2B5EF4-FFF2-40B4-BE49-F238E27FC236}">
                <a16:creationId xmlns:a16="http://schemas.microsoft.com/office/drawing/2014/main" id="{B3C0D2FF-C54A-E650-6E49-6C3C6FFB1E2A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75391" y="5011321"/>
            <a:ext cx="540890" cy="420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179;p3">
            <a:extLst>
              <a:ext uri="{FF2B5EF4-FFF2-40B4-BE49-F238E27FC236}">
                <a16:creationId xmlns:a16="http://schemas.microsoft.com/office/drawing/2014/main" id="{A5389815-C774-0BAC-49C7-7770C8596877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225317" y="4497656"/>
            <a:ext cx="540890" cy="42129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180;p3">
            <a:extLst>
              <a:ext uri="{FF2B5EF4-FFF2-40B4-BE49-F238E27FC236}">
                <a16:creationId xmlns:a16="http://schemas.microsoft.com/office/drawing/2014/main" id="{403506CA-A3AD-7CA5-9AFE-853BE12F1563}"/>
              </a:ext>
            </a:extLst>
          </p:cNvPr>
          <p:cNvSpPr txBox="1"/>
          <p:nvPr/>
        </p:nvSpPr>
        <p:spPr>
          <a:xfrm>
            <a:off x="1196490" y="4132777"/>
            <a:ext cx="1063694" cy="416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Δυτική Μακεδονία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Google Shape;181;p3">
            <a:extLst>
              <a:ext uri="{FF2B5EF4-FFF2-40B4-BE49-F238E27FC236}">
                <a16:creationId xmlns:a16="http://schemas.microsoft.com/office/drawing/2014/main" id="{698F3815-8DBC-0728-FBAF-59F4D54A3B84}"/>
              </a:ext>
            </a:extLst>
          </p:cNvPr>
          <p:cNvSpPr txBox="1"/>
          <p:nvPr/>
        </p:nvSpPr>
        <p:spPr>
          <a:xfrm>
            <a:off x="1212685" y="5036046"/>
            <a:ext cx="1467020" cy="836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Μεγαλόπολη &amp; ευρύτερη περιοχή</a:t>
            </a: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5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41404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182;p3">
            <a:extLst>
              <a:ext uri="{FF2B5EF4-FFF2-40B4-BE49-F238E27FC236}">
                <a16:creationId xmlns:a16="http://schemas.microsoft.com/office/drawing/2014/main" id="{30ADD968-3F1E-C056-8E82-33FECB80C234}"/>
              </a:ext>
            </a:extLst>
          </p:cNvPr>
          <p:cNvSpPr txBox="1"/>
          <p:nvPr/>
        </p:nvSpPr>
        <p:spPr>
          <a:xfrm>
            <a:off x="3872590" y="4365825"/>
            <a:ext cx="1551496" cy="416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Νότιο-Βόρειο Αιγαίο &amp; Κρήτη</a:t>
            </a: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1895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EABBD-5166-2EA5-D6FB-787E2E274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F2E0FDED-119D-E832-9345-DECA34E3240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8" imgW="350" imgH="350" progId="TCLayout.ActiveDocument.1">
                  <p:embed/>
                </p:oleObj>
              </mc:Choice>
              <mc:Fallback>
                <p:oleObj name="think-cell Slide" r:id="rId18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2E0FDED-119D-E832-9345-DECA34E324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9CFE9171-EF1A-0ECD-87B2-A8A45BE32F3F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Πορεία Υλοποίησης Προγράμματος ΔΑΜ 2021-2027</a:t>
            </a:r>
          </a:p>
        </p:txBody>
      </p:sp>
      <p:grpSp>
        <p:nvGrpSpPr>
          <p:cNvPr id="17" name="object 17">
            <a:extLst>
              <a:ext uri="{FF2B5EF4-FFF2-40B4-BE49-F238E27FC236}">
                <a16:creationId xmlns:a16="http://schemas.microsoft.com/office/drawing/2014/main" id="{07F0308D-0D7D-4B73-BE5B-BCF0F13AC09D}"/>
              </a:ext>
            </a:extLst>
          </p:cNvPr>
          <p:cNvGrpSpPr/>
          <p:nvPr/>
        </p:nvGrpSpPr>
        <p:grpSpPr>
          <a:xfrm>
            <a:off x="0" y="6259067"/>
            <a:ext cx="3571240" cy="599440"/>
            <a:chOff x="0" y="6259067"/>
            <a:chExt cx="3571240" cy="599440"/>
          </a:xfrm>
        </p:grpSpPr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C707D6AB-1D85-6662-2728-4E0B1425F352}"/>
                </a:ext>
              </a:extLst>
            </p:cNvPr>
            <p:cNvSpPr/>
            <p:nvPr/>
          </p:nvSpPr>
          <p:spPr>
            <a:xfrm>
              <a:off x="0" y="6259067"/>
              <a:ext cx="3571240" cy="599440"/>
            </a:xfrm>
            <a:custGeom>
              <a:avLst/>
              <a:gdLst/>
              <a:ahLst/>
              <a:cxnLst/>
              <a:rect l="l" t="t" r="r" b="b"/>
              <a:pathLst>
                <a:path w="3571240" h="599440">
                  <a:moveTo>
                    <a:pt x="3570732" y="0"/>
                  </a:moveTo>
                  <a:lnTo>
                    <a:pt x="0" y="0"/>
                  </a:lnTo>
                  <a:lnTo>
                    <a:pt x="0" y="598932"/>
                  </a:lnTo>
                  <a:lnTo>
                    <a:pt x="3570732" y="598932"/>
                  </a:lnTo>
                  <a:lnTo>
                    <a:pt x="3570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>
              <a:extLst>
                <a:ext uri="{FF2B5EF4-FFF2-40B4-BE49-F238E27FC236}">
                  <a16:creationId xmlns:a16="http://schemas.microsoft.com/office/drawing/2014/main" id="{B8B2CFD5-6658-171F-64CF-34CE467FA0A5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0" y="6300214"/>
              <a:ext cx="1315211" cy="557782"/>
            </a:xfrm>
            <a:prstGeom prst="rect">
              <a:avLst/>
            </a:prstGeom>
          </p:spPr>
        </p:pic>
      </p:grpSp>
      <p:pic>
        <p:nvPicPr>
          <p:cNvPr id="124" name="Εικόνα 4">
            <a:extLst>
              <a:ext uri="{FF2B5EF4-FFF2-40B4-BE49-F238E27FC236}">
                <a16:creationId xmlns:a16="http://schemas.microsoft.com/office/drawing/2014/main" id="{C3C09273-4EC4-042D-A5E2-91C459B2B7F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3" name="Google Shape;3744;p13">
            <a:extLst>
              <a:ext uri="{FF2B5EF4-FFF2-40B4-BE49-F238E27FC236}">
                <a16:creationId xmlns:a16="http://schemas.microsoft.com/office/drawing/2014/main" id="{8E7B2C06-CEB1-A6C0-7347-D180B9284662}"/>
              </a:ext>
            </a:extLst>
          </p:cNvPr>
          <p:cNvSpPr/>
          <p:nvPr/>
        </p:nvSpPr>
        <p:spPr>
          <a:xfrm>
            <a:off x="8213758" y="718660"/>
            <a:ext cx="3967225" cy="521236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l-GR" sz="1539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 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48B30F-56DF-EC2F-65BB-696C20786A92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8390438" y="906950"/>
            <a:ext cx="216000" cy="180000"/>
          </a:xfrm>
          <a:prstGeom prst="rect">
            <a:avLst/>
          </a:prstGeom>
          <a:solidFill>
            <a:srgbClr val="104D8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l-GR" sz="140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9E0731-3D75-9C46-17C2-B0F1818A76EF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8523737" y="725463"/>
            <a:ext cx="368064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600" b="1" dirty="0">
                <a:solidFill>
                  <a:srgbClr val="155596"/>
                </a:solidFill>
                <a:latin typeface="Arial"/>
                <a:cs typeface="Arial"/>
              </a:rPr>
              <a:t>Προγραμματικοί Πόροι</a:t>
            </a:r>
            <a:r>
              <a:rPr lang="en-US" altLang="en-US" sz="1600" b="1" dirty="0">
                <a:solidFill>
                  <a:srgbClr val="155596"/>
                </a:solidFill>
                <a:latin typeface="Arial"/>
                <a:cs typeface="Arial"/>
              </a:rPr>
              <a:t> </a:t>
            </a:r>
            <a:r>
              <a:rPr lang="el-GR" altLang="en-US" sz="1600" b="1" dirty="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1.609 εκ. €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el-GR" altLang="en-US" sz="16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</a:t>
            </a:r>
            <a:r>
              <a:rPr lang="el-GR" alt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Αναθεώρηση)</a:t>
            </a:r>
            <a:endParaRPr lang="el-GR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8241A68-DC8F-F7FD-8C6A-80DEB44A5C95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8712700" y="1197058"/>
            <a:ext cx="3780337" cy="46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ts val="300"/>
              </a:spcAft>
              <a:buNone/>
            </a:pPr>
            <a:r>
              <a:rPr lang="el-GR" altLang="en-US" sz="1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Εξειδικεύσεις </a:t>
            </a:r>
            <a:r>
              <a:rPr lang="el-GR" altLang="en-US" sz="1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1.886</a:t>
            </a:r>
            <a:r>
              <a:rPr lang="en-US" altLang="en-US" sz="1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altLang="en-US" sz="1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εκ. € (117%)</a:t>
            </a:r>
            <a:endParaRPr lang="el-GR" sz="2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02A2F5-6D2A-D85E-5646-A2C84863DF84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786933" y="4391383"/>
            <a:ext cx="216000" cy="180000"/>
          </a:xfrm>
          <a:prstGeom prst="rect">
            <a:avLst/>
          </a:prstGeom>
          <a:solidFill>
            <a:srgbClr val="F4B1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l-GR" sz="14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C92518-BFBB-2B6E-4BB9-F441503F7263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8574023" y="4413559"/>
            <a:ext cx="67627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10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Προσκλήσεις</a:t>
            </a:r>
            <a:endParaRPr lang="el-GR" sz="1000">
              <a:solidFill>
                <a:srgbClr val="104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366806E-1FA0-77B8-4863-68FAB02011E4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9917610" y="4413559"/>
            <a:ext cx="4318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10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Εντάξεις</a:t>
            </a:r>
            <a:endParaRPr lang="el-GR" sz="1000">
              <a:solidFill>
                <a:srgbClr val="104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DF682E8-9DC6-4416-708A-A44307BDC832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1100844" y="4334283"/>
            <a:ext cx="71387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0" tIns="0" rIns="0" bIns="0" rtlCol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10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 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10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Δεσμεύσεις</a:t>
            </a:r>
            <a:endParaRPr lang="el-GR" sz="1000">
              <a:solidFill>
                <a:srgbClr val="104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441881-C81B-E72F-7E45-49B0EA7A7CA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8307737" y="4391384"/>
            <a:ext cx="216000" cy="180875"/>
          </a:xfrm>
          <a:prstGeom prst="rect">
            <a:avLst/>
          </a:prstGeom>
          <a:solidFill>
            <a:srgbClr val="97CA3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l-GR" sz="1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AB2B95-D1EE-C447-743A-0A64D772A6BE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9622477" y="4391383"/>
            <a:ext cx="216000" cy="180000"/>
          </a:xfrm>
          <a:prstGeom prst="rect">
            <a:avLst/>
          </a:prstGeom>
          <a:solidFill>
            <a:srgbClr val="0CA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l-GR" sz="140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BAA75EE-845E-A2F7-D26E-50DCD8C0EBA8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8287504" y="4778013"/>
            <a:ext cx="11906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800" b="1" dirty="0">
                <a:solidFill>
                  <a:srgbClr val="97CA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1.503εκ. €</a:t>
            </a:r>
            <a:endParaRPr lang="el-GR" sz="2000" b="1" dirty="0">
              <a:solidFill>
                <a:srgbClr val="97CA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88D8A15-FCDC-E349-FB96-64741D7F4CE7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9662968" y="4773972"/>
            <a:ext cx="11906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800" b="1" dirty="0">
                <a:solidFill>
                  <a:srgbClr val="0CACD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1.026 εκ. €</a:t>
            </a:r>
            <a:endParaRPr lang="el-GR" sz="2000" b="1" dirty="0">
              <a:solidFill>
                <a:srgbClr val="0CACD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79E13BD-638B-760C-9F4D-2B73887D7224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10939118" y="4778013"/>
            <a:ext cx="11906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800" b="1" dirty="0">
                <a:solidFill>
                  <a:srgbClr val="F4B1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665 εκ. €</a:t>
            </a:r>
            <a:endParaRPr lang="el-GR" sz="2000" b="1" dirty="0">
              <a:solidFill>
                <a:srgbClr val="F4B1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F9FA97-0886-48F8-EF8D-1077D7F43F1D}"/>
              </a:ext>
            </a:extLst>
          </p:cNvPr>
          <p:cNvSpPr txBox="1"/>
          <p:nvPr/>
        </p:nvSpPr>
        <p:spPr>
          <a:xfrm>
            <a:off x="10162054" y="5368759"/>
            <a:ext cx="2155795" cy="57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1446" indent="-171446">
              <a:buFontTx/>
              <a:buChar char="-"/>
            </a:pPr>
            <a:r>
              <a:rPr lang="el-GR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Ποσά σε εκ. €</a:t>
            </a:r>
          </a:p>
          <a:p>
            <a:pPr marL="171446" indent="-171446">
              <a:buFontTx/>
              <a:buChar char="-"/>
            </a:pPr>
            <a:r>
              <a:rPr lang="el-GR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Αναφορά ΟΠΣ </a:t>
            </a:r>
            <a:r>
              <a:rPr lang="en-US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el-GR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.2.2026</a:t>
            </a:r>
          </a:p>
          <a:p>
            <a:pPr marL="171446" indent="-171446">
              <a:buFontTx/>
              <a:buChar char="-"/>
            </a:pPr>
            <a:r>
              <a:rPr lang="el-GR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Στοιχεία 2</a:t>
            </a:r>
            <a:r>
              <a:rPr lang="el-GR" sz="1051" b="1" i="1" baseline="300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ης</a:t>
            </a:r>
            <a:r>
              <a:rPr lang="el-GR" sz="1051" b="1" i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Αναθεώρησης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5FBDDED-D441-AFAE-8653-B2F696A0BA4D}"/>
              </a:ext>
            </a:extLst>
          </p:cNvPr>
          <p:cNvGrpSpPr/>
          <p:nvPr/>
        </p:nvGrpSpPr>
        <p:grpSpPr>
          <a:xfrm>
            <a:off x="99851" y="660827"/>
            <a:ext cx="10118581" cy="5325140"/>
            <a:chOff x="153544" y="660391"/>
            <a:chExt cx="10118581" cy="544678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A4277BA-25C8-F308-331F-7EB4ACA0D645}"/>
                </a:ext>
              </a:extLst>
            </p:cNvPr>
            <p:cNvGrpSpPr/>
            <p:nvPr/>
          </p:nvGrpSpPr>
          <p:grpSpPr>
            <a:xfrm>
              <a:off x="153544" y="660391"/>
              <a:ext cx="10118581" cy="5446787"/>
              <a:chOff x="153544" y="660391"/>
              <a:chExt cx="10118581" cy="5446787"/>
            </a:xfrm>
          </p:grpSpPr>
          <p:graphicFrame>
            <p:nvGraphicFramePr>
              <p:cNvPr id="26" name="Chart 25">
                <a:extLst>
                  <a:ext uri="{FF2B5EF4-FFF2-40B4-BE49-F238E27FC236}">
                    <a16:creationId xmlns:a16="http://schemas.microsoft.com/office/drawing/2014/main" id="{875620AB-773D-622C-0B5D-C86CCF36D2CB}"/>
                  </a:ext>
                </a:extLst>
              </p:cNvPr>
              <p:cNvGraphicFramePr/>
              <p:nvPr/>
            </p:nvGraphicFramePr>
            <p:xfrm>
              <a:off x="3723011" y="3477954"/>
              <a:ext cx="3358305" cy="82325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2"/>
              </a:graphicData>
            </a:graphic>
          </p:graphicFrame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B600B626-3012-F075-B860-CE0CC1C34957}"/>
                  </a:ext>
                </a:extLst>
              </p:cNvPr>
              <p:cNvGrpSpPr/>
              <p:nvPr/>
            </p:nvGrpSpPr>
            <p:grpSpPr>
              <a:xfrm>
                <a:off x="153544" y="660391"/>
                <a:ext cx="10118581" cy="5446787"/>
                <a:chOff x="142806" y="988299"/>
                <a:chExt cx="10118581" cy="5446787"/>
              </a:xfrm>
            </p:grpSpPr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16920FE4-93DF-5B52-51C1-86DD3F5CF8C9}"/>
                    </a:ext>
                  </a:extLst>
                </p:cNvPr>
                <p:cNvGrpSpPr/>
                <p:nvPr/>
              </p:nvGrpSpPr>
              <p:grpSpPr>
                <a:xfrm>
                  <a:off x="142806" y="988299"/>
                  <a:ext cx="10118581" cy="5446787"/>
                  <a:chOff x="276662" y="692918"/>
                  <a:chExt cx="10118581" cy="5784261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C3D21E6D-2462-1067-C2DB-720C19820589}"/>
                      </a:ext>
                    </a:extLst>
                  </p:cNvPr>
                  <p:cNvGrpSpPr/>
                  <p:nvPr/>
                </p:nvGrpSpPr>
                <p:grpSpPr>
                  <a:xfrm>
                    <a:off x="276662" y="692918"/>
                    <a:ext cx="10118581" cy="5784261"/>
                    <a:chOff x="691849" y="505001"/>
                    <a:chExt cx="10118581" cy="5784261"/>
                  </a:xfrm>
                </p:grpSpPr>
                <p:grpSp>
                  <p:nvGrpSpPr>
                    <p:cNvPr id="32" name="Group 31">
                      <a:extLst>
                        <a:ext uri="{FF2B5EF4-FFF2-40B4-BE49-F238E27FC236}">
                          <a16:creationId xmlns:a16="http://schemas.microsoft.com/office/drawing/2014/main" id="{6E25915A-257B-DBA8-FE6F-CEEE6A064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11245" y="655881"/>
                      <a:ext cx="2722425" cy="482175"/>
                      <a:chOff x="948164" y="902346"/>
                      <a:chExt cx="2722425" cy="482175"/>
                    </a:xfrm>
                  </p:grpSpPr>
                  <p:sp>
                    <p:nvSpPr>
                      <p:cNvPr id="274" name="Google Shape;416;p5">
                        <a:extLst>
                          <a:ext uri="{FF2B5EF4-FFF2-40B4-BE49-F238E27FC236}">
                            <a16:creationId xmlns:a16="http://schemas.microsoft.com/office/drawing/2014/main" id="{A8660709-7B69-363E-A416-FE2B414770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8164" y="902346"/>
                        <a:ext cx="2722425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104D8C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l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75" name="Google Shape;417;p5">
                        <a:extLst>
                          <a:ext uri="{FF2B5EF4-FFF2-40B4-BE49-F238E27FC236}">
                            <a16:creationId xmlns:a16="http://schemas.microsoft.com/office/drawing/2014/main" id="{54E7FAF0-9DB6-983B-7D70-AAB2DA6560A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66748" y="922897"/>
                        <a:ext cx="2603841" cy="4616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200" b="1">
                            <a:solidFill>
                              <a:schemeClr val="bg1"/>
                            </a:solidFill>
                          </a:rPr>
                          <a:t>1. Ενίσχυση και προώθηση επιχειρηματικότητας</a:t>
                        </a:r>
                        <a:endParaRPr lang="en-US" sz="1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3" name="Group 32">
                      <a:extLst>
                        <a:ext uri="{FF2B5EF4-FFF2-40B4-BE49-F238E27FC236}">
                          <a16:creationId xmlns:a16="http://schemas.microsoft.com/office/drawing/2014/main" id="{A044E2B3-7273-ACDB-FAEF-A4E33F8729E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00415" y="1267611"/>
                      <a:ext cx="2722425" cy="460800"/>
                      <a:chOff x="937334" y="1521393"/>
                      <a:chExt cx="2722425" cy="460800"/>
                    </a:xfrm>
                  </p:grpSpPr>
                  <p:sp>
                    <p:nvSpPr>
                      <p:cNvPr id="272" name="Google Shape;421;p5">
                        <a:extLst>
                          <a:ext uri="{FF2B5EF4-FFF2-40B4-BE49-F238E27FC236}">
                            <a16:creationId xmlns:a16="http://schemas.microsoft.com/office/drawing/2014/main" id="{DC548097-DCB7-B249-FD63-A9CA110F2E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7334" y="1521393"/>
                        <a:ext cx="2722425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97CA3F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73" name="Google Shape;422;p5">
                        <a:extLst>
                          <a:ext uri="{FF2B5EF4-FFF2-40B4-BE49-F238E27FC236}">
                            <a16:creationId xmlns:a16="http://schemas.microsoft.com/office/drawing/2014/main" id="{47017983-5290-7BEC-7322-41264E4573C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68671" y="1536352"/>
                        <a:ext cx="2457715" cy="4308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100" b="1">
                            <a:solidFill>
                              <a:schemeClr val="bg1"/>
                            </a:solidFill>
                          </a:rPr>
                          <a:t>2. Ενεργειακή Μετάβαση - Κλιματική Ουδετερότητα</a:t>
                        </a:r>
                        <a:endParaRPr lang="en-US" sz="11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4" name="Group 33">
                      <a:extLst>
                        <a:ext uri="{FF2B5EF4-FFF2-40B4-BE49-F238E27FC236}">
                          <a16:creationId xmlns:a16="http://schemas.microsoft.com/office/drawing/2014/main" id="{D6A97EB8-9707-2744-1C96-2D662C2AA1F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11245" y="1868014"/>
                      <a:ext cx="2722425" cy="460800"/>
                      <a:chOff x="948164" y="2364318"/>
                      <a:chExt cx="2722425" cy="460800"/>
                    </a:xfrm>
                  </p:grpSpPr>
                  <p:sp>
                    <p:nvSpPr>
                      <p:cNvPr id="270" name="Google Shape;427;p5">
                        <a:extLst>
                          <a:ext uri="{FF2B5EF4-FFF2-40B4-BE49-F238E27FC236}">
                            <a16:creationId xmlns:a16="http://schemas.microsoft.com/office/drawing/2014/main" id="{3D508A7B-EAE5-0C80-3EC2-1C60A4193F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8164" y="2364318"/>
                        <a:ext cx="2722425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A5A5A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71" name="Google Shape;428;p5">
                        <a:extLst>
                          <a:ext uri="{FF2B5EF4-FFF2-40B4-BE49-F238E27FC236}">
                            <a16:creationId xmlns:a16="http://schemas.microsoft.com/office/drawing/2014/main" id="{A5C6FB05-8ABD-45E2-DADF-CD2FE030FB2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40382" y="2371793"/>
                        <a:ext cx="2478005" cy="4308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100" b="1">
                            <a:solidFill>
                              <a:schemeClr val="bg1"/>
                            </a:solidFill>
                          </a:rPr>
                          <a:t>3. Αναπροσαρμογή χρήσεων γης - κυκλική οικονομία</a:t>
                        </a:r>
                        <a:endParaRPr lang="en-US" sz="11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5" name="Group 34">
                      <a:extLst>
                        <a:ext uri="{FF2B5EF4-FFF2-40B4-BE49-F238E27FC236}">
                          <a16:creationId xmlns:a16="http://schemas.microsoft.com/office/drawing/2014/main" id="{0A820B6C-25E8-B4DA-D068-B5372D9612E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02174" y="2448322"/>
                      <a:ext cx="2972388" cy="460800"/>
                      <a:chOff x="948163" y="3127568"/>
                      <a:chExt cx="2972388" cy="460800"/>
                    </a:xfrm>
                  </p:grpSpPr>
                  <p:sp>
                    <p:nvSpPr>
                      <p:cNvPr id="268" name="Google Shape;433;p5">
                        <a:extLst>
                          <a:ext uri="{FF2B5EF4-FFF2-40B4-BE49-F238E27FC236}">
                            <a16:creationId xmlns:a16="http://schemas.microsoft.com/office/drawing/2014/main" id="{A99C14FD-85D8-5DFD-D92E-0EABAF4720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8163" y="3127568"/>
                        <a:ext cx="2742957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FFC000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69" name="Google Shape;434;p5">
                        <a:extLst>
                          <a:ext uri="{FF2B5EF4-FFF2-40B4-BE49-F238E27FC236}">
                            <a16:creationId xmlns:a16="http://schemas.microsoft.com/office/drawing/2014/main" id="{51EEE5E9-DA48-39BF-C756-24BE88724E2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8706" y="3218488"/>
                        <a:ext cx="2931845" cy="25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050" b="1">
                            <a:solidFill>
                              <a:schemeClr val="bg1"/>
                            </a:solidFill>
                          </a:rPr>
                          <a:t>4. Δίκαιη εργασιακή μετάβαση</a:t>
                        </a:r>
                        <a:endParaRPr lang="en-US" sz="105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6" name="Group 35">
                      <a:extLst>
                        <a:ext uri="{FF2B5EF4-FFF2-40B4-BE49-F238E27FC236}">
                          <a16:creationId xmlns:a16="http://schemas.microsoft.com/office/drawing/2014/main" id="{65FE659C-933E-6031-3677-CAC9008E694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30492" y="3088916"/>
                      <a:ext cx="2842987" cy="474414"/>
                      <a:chOff x="948163" y="3879432"/>
                      <a:chExt cx="2842987" cy="474414"/>
                    </a:xfrm>
                  </p:grpSpPr>
                  <p:sp>
                    <p:nvSpPr>
                      <p:cNvPr id="266" name="Google Shape;439;p5">
                        <a:extLst>
                          <a:ext uri="{FF2B5EF4-FFF2-40B4-BE49-F238E27FC236}">
                            <a16:creationId xmlns:a16="http://schemas.microsoft.com/office/drawing/2014/main" id="{C36889C5-18C4-2B4F-DB4D-C81820AD66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8163" y="3893046"/>
                        <a:ext cx="2742957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0CACDC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67" name="Google Shape;440;p5">
                        <a:extLst>
                          <a:ext uri="{FF2B5EF4-FFF2-40B4-BE49-F238E27FC236}">
                            <a16:creationId xmlns:a16="http://schemas.microsoft.com/office/drawing/2014/main" id="{6ED8225D-54E4-68E9-6588-70D3A60D2E5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14210" y="3879432"/>
                        <a:ext cx="2776940" cy="4308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100" b="1">
                            <a:solidFill>
                              <a:schemeClr val="bg1"/>
                            </a:solidFill>
                          </a:rPr>
                          <a:t>5. Ολοκληρωμένες παρεμβάσεις μικρής κλίμακας</a:t>
                        </a:r>
                        <a:endParaRPr lang="en-US" sz="11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7" name="Google Shape;439;p5">
                      <a:extLst>
                        <a:ext uri="{FF2B5EF4-FFF2-40B4-BE49-F238E27FC236}">
                          <a16:creationId xmlns:a16="http://schemas.microsoft.com/office/drawing/2014/main" id="{5F92B5C2-2E8B-5BCB-B5CA-63E9820548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39116" y="4419133"/>
                      <a:ext cx="2742957" cy="460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9pPr>
                    </a:lstStyle>
                    <a:p>
                      <a:r>
                        <a:rPr lang="el-GR" sz="1100" b="1">
                          <a:solidFill>
                            <a:schemeClr val="bg1"/>
                          </a:solidFill>
                        </a:rPr>
                        <a:t>6. Τεχνική Βοήθεια</a:t>
                      </a:r>
                      <a:endParaRPr lang="en-US" sz="1100">
                        <a:solidFill>
                          <a:schemeClr val="bg1"/>
                        </a:solidFill>
                      </a:endParaRPr>
                    </a:p>
                  </p:txBody>
                </p:sp>
                <p:graphicFrame>
                  <p:nvGraphicFramePr>
                    <p:cNvPr id="38" name="Chart 37">
                      <a:extLst>
                        <a:ext uri="{FF2B5EF4-FFF2-40B4-BE49-F238E27FC236}">
                          <a16:creationId xmlns:a16="http://schemas.microsoft.com/office/drawing/2014/main" id="{3DE84A93-E80C-3740-C26B-71237B0819FC}"/>
                        </a:ext>
                      </a:extLst>
                    </p:cNvPr>
                    <p:cNvGraphicFramePr/>
                    <p:nvPr/>
                  </p:nvGraphicFramePr>
                  <p:xfrm>
                    <a:off x="4275638" y="2221907"/>
                    <a:ext cx="4778588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3"/>
                    </a:graphicData>
                  </a:graphic>
                </p:graphicFrame>
                <p:graphicFrame>
                  <p:nvGraphicFramePr>
                    <p:cNvPr id="39" name="Chart 38">
                      <a:extLst>
                        <a:ext uri="{FF2B5EF4-FFF2-40B4-BE49-F238E27FC236}">
                          <a16:creationId xmlns:a16="http://schemas.microsoft.com/office/drawing/2014/main" id="{CC3A98F3-4E39-49FE-28EA-BF252F600ECA}"/>
                        </a:ext>
                      </a:extLst>
                    </p:cNvPr>
                    <p:cNvGraphicFramePr/>
                    <p:nvPr/>
                  </p:nvGraphicFramePr>
                  <p:xfrm>
                    <a:off x="4281829" y="505001"/>
                    <a:ext cx="6528601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4"/>
                    </a:graphicData>
                  </a:graphic>
                </p:graphicFrame>
                <p:graphicFrame>
                  <p:nvGraphicFramePr>
                    <p:cNvPr id="40" name="Chart 39">
                      <a:extLst>
                        <a:ext uri="{FF2B5EF4-FFF2-40B4-BE49-F238E27FC236}">
                          <a16:creationId xmlns:a16="http://schemas.microsoft.com/office/drawing/2014/main" id="{3E511CF4-12BE-2F87-EA45-C610D47A7FD4}"/>
                        </a:ext>
                      </a:extLst>
                    </p:cNvPr>
                    <p:cNvGraphicFramePr/>
                    <p:nvPr/>
                  </p:nvGraphicFramePr>
                  <p:xfrm>
                    <a:off x="4275638" y="1629509"/>
                    <a:ext cx="3447921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5"/>
                    </a:graphicData>
                  </a:graphic>
                </p:graphicFrame>
                <p:graphicFrame>
                  <p:nvGraphicFramePr>
                    <p:cNvPr id="41" name="Chart 40">
                      <a:extLst>
                        <a:ext uri="{FF2B5EF4-FFF2-40B4-BE49-F238E27FC236}">
                          <a16:creationId xmlns:a16="http://schemas.microsoft.com/office/drawing/2014/main" id="{AFD3C071-4B58-5FC6-9813-9337EF0F3B4E}"/>
                        </a:ext>
                      </a:extLst>
                    </p:cNvPr>
                    <p:cNvGraphicFramePr/>
                    <p:nvPr/>
                  </p:nvGraphicFramePr>
                  <p:xfrm>
                    <a:off x="4271682" y="2894691"/>
                    <a:ext cx="3358305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6"/>
                    </a:graphicData>
                  </a:graphic>
                </p:graphicFrame>
                <p:graphicFrame>
                  <p:nvGraphicFramePr>
                    <p:cNvPr id="42" name="Chart 41">
                      <a:extLst>
                        <a:ext uri="{FF2B5EF4-FFF2-40B4-BE49-F238E27FC236}">
                          <a16:creationId xmlns:a16="http://schemas.microsoft.com/office/drawing/2014/main" id="{DD8A6BBE-7D84-B7E6-ABD4-3E38C61407B1}"/>
                        </a:ext>
                      </a:extLst>
                    </p:cNvPr>
                    <p:cNvGraphicFramePr/>
                    <p:nvPr/>
                  </p:nvGraphicFramePr>
                  <p:xfrm>
                    <a:off x="4274966" y="4190013"/>
                    <a:ext cx="3443315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7"/>
                    </a:graphicData>
                  </a:graphic>
                </p:graphicFrame>
                <p:graphicFrame>
                  <p:nvGraphicFramePr>
                    <p:cNvPr id="43" name="Chart 42">
                      <a:extLst>
                        <a:ext uri="{FF2B5EF4-FFF2-40B4-BE49-F238E27FC236}">
                          <a16:creationId xmlns:a16="http://schemas.microsoft.com/office/drawing/2014/main" id="{99E51E87-A988-518B-69C9-745453C29686}"/>
                        </a:ext>
                      </a:extLst>
                    </p:cNvPr>
                    <p:cNvGraphicFramePr/>
                    <p:nvPr/>
                  </p:nvGraphicFramePr>
                  <p:xfrm>
                    <a:off x="4294647" y="4802507"/>
                    <a:ext cx="913778" cy="874263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8"/>
                    </a:graphicData>
                  </a:graphic>
                </p:graphicFrame>
                <p:graphicFrame>
                  <p:nvGraphicFramePr>
                    <p:cNvPr id="44" name="Chart 43">
                      <a:extLst>
                        <a:ext uri="{FF2B5EF4-FFF2-40B4-BE49-F238E27FC236}">
                          <a16:creationId xmlns:a16="http://schemas.microsoft.com/office/drawing/2014/main" id="{DAD4DD6C-7EC5-B7FE-334D-7B35EA6902D6}"/>
                        </a:ext>
                      </a:extLst>
                    </p:cNvPr>
                    <p:cNvGraphicFramePr/>
                    <p:nvPr/>
                  </p:nvGraphicFramePr>
                  <p:xfrm>
                    <a:off x="4281596" y="5414998"/>
                    <a:ext cx="4137375" cy="874264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29"/>
                    </a:graphicData>
                  </a:graphic>
                </p:graphicFrame>
                <p:grpSp>
                  <p:nvGrpSpPr>
                    <p:cNvPr id="45" name="Group 44">
                      <a:extLst>
                        <a:ext uri="{FF2B5EF4-FFF2-40B4-BE49-F238E27FC236}">
                          <a16:creationId xmlns:a16="http://schemas.microsoft.com/office/drawing/2014/main" id="{69251CAD-4456-47AB-52B3-A64ED09F27D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20126" y="3716844"/>
                      <a:ext cx="2742957" cy="508589"/>
                      <a:chOff x="948163" y="3893046"/>
                      <a:chExt cx="2742957" cy="460800"/>
                    </a:xfrm>
                  </p:grpSpPr>
                  <p:sp>
                    <p:nvSpPr>
                      <p:cNvPr id="234" name="Google Shape;439;p5">
                        <a:extLst>
                          <a:ext uri="{FF2B5EF4-FFF2-40B4-BE49-F238E27FC236}">
                            <a16:creationId xmlns:a16="http://schemas.microsoft.com/office/drawing/2014/main" id="{EE6665A1-9074-A403-948C-73A4F552A4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8163" y="3893046"/>
                        <a:ext cx="2742957" cy="46080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rgbClr val="A9D18E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chemeClr val="dk1"/>
                          </a:buClr>
                          <a:buSzPts val="1200"/>
                        </a:pPr>
                        <a:endParaRPr sz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65" name="Google Shape;440;p5">
                        <a:extLst>
                          <a:ext uri="{FF2B5EF4-FFF2-40B4-BE49-F238E27FC236}">
                            <a16:creationId xmlns:a16="http://schemas.microsoft.com/office/drawing/2014/main" id="{42CA5B93-23F4-D4EC-5B68-946CE58A875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21307" y="3917310"/>
                        <a:ext cx="2662408" cy="39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sp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r>
                          <a:rPr lang="el-GR" sz="1100" b="1">
                            <a:solidFill>
                              <a:schemeClr val="bg1"/>
                            </a:solidFill>
                          </a:rPr>
                          <a:t>5Α. Δράσεις Περιφέρειας Νοτίου Αιγαίου</a:t>
                        </a:r>
                        <a:endParaRPr lang="en-US" sz="11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46" name="Google Shape;439;p5">
                      <a:extLst>
                        <a:ext uri="{FF2B5EF4-FFF2-40B4-BE49-F238E27FC236}">
                          <a16:creationId xmlns:a16="http://schemas.microsoft.com/office/drawing/2014/main" id="{ACDC9502-1828-02B2-1E89-5E83FE7852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41715" y="4979344"/>
                      <a:ext cx="2742957" cy="460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9pPr>
                    </a:lstStyle>
                    <a:p>
                      <a:r>
                        <a:rPr lang="el-GR" sz="1100" b="1">
                          <a:solidFill>
                            <a:schemeClr val="bg1"/>
                          </a:solidFill>
                        </a:rPr>
                        <a:t>6A. Τεχνική Βοήθεια Περιφέρειας Νοτίου Αιγαίου</a:t>
                      </a:r>
                      <a:endParaRPr lang="en-US" sz="11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47" name="Google Shape;439;p5">
                      <a:extLst>
                        <a:ext uri="{FF2B5EF4-FFF2-40B4-BE49-F238E27FC236}">
                          <a16:creationId xmlns:a16="http://schemas.microsoft.com/office/drawing/2014/main" id="{D833E359-58B2-469D-4CB7-77D4948672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3753" y="5599841"/>
                      <a:ext cx="2742957" cy="460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9pPr>
                    </a:lstStyle>
                    <a:p>
                      <a:r>
                        <a:rPr lang="el-GR" sz="1100" b="1" dirty="0">
                          <a:solidFill>
                            <a:schemeClr val="bg1"/>
                          </a:solidFill>
                        </a:rPr>
                        <a:t>7. Στήριξη κρίσιμων τεχνολογιών σε στρατηγικούς τομείς (STEP)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48" name="Group 47">
                      <a:extLst>
                        <a:ext uri="{FF2B5EF4-FFF2-40B4-BE49-F238E27FC236}">
                          <a16:creationId xmlns:a16="http://schemas.microsoft.com/office/drawing/2014/main" id="{9E05EA99-9033-9084-0600-C03DF84EAFF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4147" y="648312"/>
                      <a:ext cx="576000" cy="540000"/>
                      <a:chOff x="167737" y="856106"/>
                      <a:chExt cx="684000" cy="558106"/>
                    </a:xfrm>
                  </p:grpSpPr>
                  <p:sp>
                    <p:nvSpPr>
                      <p:cNvPr id="232" name="Google Shape;441;p5">
                        <a:extLst>
                          <a:ext uri="{FF2B5EF4-FFF2-40B4-BE49-F238E27FC236}">
                            <a16:creationId xmlns:a16="http://schemas.microsoft.com/office/drawing/2014/main" id="{F3F352E4-48A0-3875-E68D-BAB9FDE463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737" y="856106"/>
                        <a:ext cx="684000" cy="558106"/>
                      </a:xfrm>
                      <a:prstGeom prst="flowChartConnector">
                        <a:avLst/>
                      </a:prstGeom>
                      <a:solidFill>
                        <a:srgbClr val="104D8C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33" name="Google Shape;446;p5">
                        <a:extLst>
                          <a:ext uri="{FF2B5EF4-FFF2-40B4-BE49-F238E27FC236}">
                            <a16:creationId xmlns:a16="http://schemas.microsoft.com/office/drawing/2014/main" id="{28A2F580-9976-F5EF-08F0-AAF6DE0D61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539" y="928323"/>
                        <a:ext cx="361523" cy="37083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24" h="262" extrusionOk="0">
                            <a:moveTo>
                              <a:pt x="0" y="212"/>
                            </a:moveTo>
                            <a:lnTo>
                              <a:pt x="0" y="136"/>
                            </a:lnTo>
                            <a:lnTo>
                              <a:pt x="0" y="136"/>
                            </a:lnTo>
                            <a:lnTo>
                              <a:pt x="0" y="132"/>
                            </a:lnTo>
                            <a:lnTo>
                              <a:pt x="2" y="128"/>
                            </a:lnTo>
                            <a:lnTo>
                              <a:pt x="6" y="126"/>
                            </a:lnTo>
                            <a:lnTo>
                              <a:pt x="10" y="126"/>
                            </a:lnTo>
                            <a:lnTo>
                              <a:pt x="46" y="126"/>
                            </a:lnTo>
                            <a:lnTo>
                              <a:pt x="46" y="126"/>
                            </a:lnTo>
                            <a:lnTo>
                              <a:pt x="50" y="126"/>
                            </a:lnTo>
                            <a:lnTo>
                              <a:pt x="54" y="128"/>
                            </a:lnTo>
                            <a:lnTo>
                              <a:pt x="56" y="132"/>
                            </a:lnTo>
                            <a:lnTo>
                              <a:pt x="56" y="136"/>
                            </a:lnTo>
                            <a:lnTo>
                              <a:pt x="56" y="212"/>
                            </a:lnTo>
                            <a:lnTo>
                              <a:pt x="56" y="212"/>
                            </a:lnTo>
                            <a:lnTo>
                              <a:pt x="56" y="216"/>
                            </a:lnTo>
                            <a:lnTo>
                              <a:pt x="54" y="218"/>
                            </a:lnTo>
                            <a:lnTo>
                              <a:pt x="50" y="220"/>
                            </a:lnTo>
                            <a:lnTo>
                              <a:pt x="46" y="222"/>
                            </a:lnTo>
                            <a:lnTo>
                              <a:pt x="10" y="222"/>
                            </a:lnTo>
                            <a:lnTo>
                              <a:pt x="10" y="222"/>
                            </a:lnTo>
                            <a:lnTo>
                              <a:pt x="6" y="220"/>
                            </a:lnTo>
                            <a:lnTo>
                              <a:pt x="2" y="218"/>
                            </a:lnTo>
                            <a:lnTo>
                              <a:pt x="0" y="216"/>
                            </a:lnTo>
                            <a:lnTo>
                              <a:pt x="0" y="212"/>
                            </a:lnTo>
                            <a:lnTo>
                              <a:pt x="0" y="212"/>
                            </a:lnTo>
                            <a:close/>
                            <a:moveTo>
                              <a:pt x="100" y="222"/>
                            </a:moveTo>
                            <a:lnTo>
                              <a:pt x="136" y="222"/>
                            </a:lnTo>
                            <a:lnTo>
                              <a:pt x="136" y="222"/>
                            </a:lnTo>
                            <a:lnTo>
                              <a:pt x="140" y="220"/>
                            </a:lnTo>
                            <a:lnTo>
                              <a:pt x="142" y="218"/>
                            </a:lnTo>
                            <a:lnTo>
                              <a:pt x="144" y="216"/>
                            </a:lnTo>
                            <a:lnTo>
                              <a:pt x="146" y="212"/>
                            </a:lnTo>
                            <a:lnTo>
                              <a:pt x="146" y="58"/>
                            </a:lnTo>
                            <a:lnTo>
                              <a:pt x="146" y="58"/>
                            </a:lnTo>
                            <a:lnTo>
                              <a:pt x="144" y="54"/>
                            </a:lnTo>
                            <a:lnTo>
                              <a:pt x="142" y="52"/>
                            </a:lnTo>
                            <a:lnTo>
                              <a:pt x="140" y="50"/>
                            </a:lnTo>
                            <a:lnTo>
                              <a:pt x="136" y="48"/>
                            </a:lnTo>
                            <a:lnTo>
                              <a:pt x="100" y="48"/>
                            </a:lnTo>
                            <a:lnTo>
                              <a:pt x="100" y="48"/>
                            </a:lnTo>
                            <a:lnTo>
                              <a:pt x="96" y="50"/>
                            </a:lnTo>
                            <a:lnTo>
                              <a:pt x="92" y="52"/>
                            </a:lnTo>
                            <a:lnTo>
                              <a:pt x="90" y="54"/>
                            </a:lnTo>
                            <a:lnTo>
                              <a:pt x="90" y="58"/>
                            </a:lnTo>
                            <a:lnTo>
                              <a:pt x="90" y="212"/>
                            </a:lnTo>
                            <a:lnTo>
                              <a:pt x="90" y="212"/>
                            </a:lnTo>
                            <a:lnTo>
                              <a:pt x="90" y="216"/>
                            </a:lnTo>
                            <a:lnTo>
                              <a:pt x="92" y="218"/>
                            </a:lnTo>
                            <a:lnTo>
                              <a:pt x="96" y="220"/>
                            </a:lnTo>
                            <a:lnTo>
                              <a:pt x="100" y="222"/>
                            </a:lnTo>
                            <a:lnTo>
                              <a:pt x="100" y="222"/>
                            </a:lnTo>
                            <a:close/>
                            <a:moveTo>
                              <a:pt x="188" y="222"/>
                            </a:moveTo>
                            <a:lnTo>
                              <a:pt x="224" y="222"/>
                            </a:lnTo>
                            <a:lnTo>
                              <a:pt x="224" y="222"/>
                            </a:lnTo>
                            <a:lnTo>
                              <a:pt x="228" y="220"/>
                            </a:lnTo>
                            <a:lnTo>
                              <a:pt x="232" y="218"/>
                            </a:lnTo>
                            <a:lnTo>
                              <a:pt x="234" y="216"/>
                            </a:lnTo>
                            <a:lnTo>
                              <a:pt x="234" y="212"/>
                            </a:lnTo>
                            <a:lnTo>
                              <a:pt x="234" y="86"/>
                            </a:lnTo>
                            <a:lnTo>
                              <a:pt x="234" y="86"/>
                            </a:lnTo>
                            <a:lnTo>
                              <a:pt x="234" y="82"/>
                            </a:lnTo>
                            <a:lnTo>
                              <a:pt x="232" y="78"/>
                            </a:lnTo>
                            <a:lnTo>
                              <a:pt x="228" y="76"/>
                            </a:lnTo>
                            <a:lnTo>
                              <a:pt x="224" y="76"/>
                            </a:lnTo>
                            <a:lnTo>
                              <a:pt x="188" y="76"/>
                            </a:lnTo>
                            <a:lnTo>
                              <a:pt x="188" y="76"/>
                            </a:lnTo>
                            <a:lnTo>
                              <a:pt x="184" y="76"/>
                            </a:lnTo>
                            <a:lnTo>
                              <a:pt x="182" y="78"/>
                            </a:lnTo>
                            <a:lnTo>
                              <a:pt x="180" y="82"/>
                            </a:lnTo>
                            <a:lnTo>
                              <a:pt x="178" y="86"/>
                            </a:lnTo>
                            <a:lnTo>
                              <a:pt x="178" y="212"/>
                            </a:lnTo>
                            <a:lnTo>
                              <a:pt x="178" y="212"/>
                            </a:lnTo>
                            <a:lnTo>
                              <a:pt x="180" y="216"/>
                            </a:lnTo>
                            <a:lnTo>
                              <a:pt x="182" y="218"/>
                            </a:lnTo>
                            <a:lnTo>
                              <a:pt x="184" y="220"/>
                            </a:lnTo>
                            <a:lnTo>
                              <a:pt x="188" y="222"/>
                            </a:lnTo>
                            <a:lnTo>
                              <a:pt x="188" y="222"/>
                            </a:lnTo>
                            <a:close/>
                            <a:moveTo>
                              <a:pt x="314" y="0"/>
                            </a:moveTo>
                            <a:lnTo>
                              <a:pt x="278" y="0"/>
                            </a:lnTo>
                            <a:lnTo>
                              <a:pt x="278" y="0"/>
                            </a:lnTo>
                            <a:lnTo>
                              <a:pt x="274" y="0"/>
                            </a:lnTo>
                            <a:lnTo>
                              <a:pt x="270" y="2"/>
                            </a:lnTo>
                            <a:lnTo>
                              <a:pt x="268" y="6"/>
                            </a:lnTo>
                            <a:lnTo>
                              <a:pt x="268" y="10"/>
                            </a:lnTo>
                            <a:lnTo>
                              <a:pt x="268" y="212"/>
                            </a:lnTo>
                            <a:lnTo>
                              <a:pt x="268" y="212"/>
                            </a:lnTo>
                            <a:lnTo>
                              <a:pt x="268" y="216"/>
                            </a:lnTo>
                            <a:lnTo>
                              <a:pt x="270" y="218"/>
                            </a:lnTo>
                            <a:lnTo>
                              <a:pt x="274" y="220"/>
                            </a:lnTo>
                            <a:lnTo>
                              <a:pt x="278" y="222"/>
                            </a:lnTo>
                            <a:lnTo>
                              <a:pt x="314" y="222"/>
                            </a:lnTo>
                            <a:lnTo>
                              <a:pt x="314" y="222"/>
                            </a:lnTo>
                            <a:lnTo>
                              <a:pt x="318" y="220"/>
                            </a:lnTo>
                            <a:lnTo>
                              <a:pt x="322" y="218"/>
                            </a:lnTo>
                            <a:lnTo>
                              <a:pt x="324" y="216"/>
                            </a:lnTo>
                            <a:lnTo>
                              <a:pt x="324" y="212"/>
                            </a:lnTo>
                            <a:lnTo>
                              <a:pt x="324" y="10"/>
                            </a:lnTo>
                            <a:lnTo>
                              <a:pt x="324" y="10"/>
                            </a:lnTo>
                            <a:lnTo>
                              <a:pt x="324" y="6"/>
                            </a:lnTo>
                            <a:lnTo>
                              <a:pt x="322" y="2"/>
                            </a:lnTo>
                            <a:lnTo>
                              <a:pt x="318" y="0"/>
                            </a:lnTo>
                            <a:lnTo>
                              <a:pt x="314" y="0"/>
                            </a:lnTo>
                            <a:lnTo>
                              <a:pt x="314" y="0"/>
                            </a:lnTo>
                            <a:close/>
                            <a:moveTo>
                              <a:pt x="324" y="242"/>
                            </a:moveTo>
                            <a:lnTo>
                              <a:pt x="0" y="242"/>
                            </a:lnTo>
                            <a:lnTo>
                              <a:pt x="0" y="262"/>
                            </a:lnTo>
                            <a:lnTo>
                              <a:pt x="324" y="262"/>
                            </a:lnTo>
                            <a:lnTo>
                              <a:pt x="324" y="242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l" rtl="0">
                          <a:buClr>
                            <a:schemeClr val="dk1"/>
                          </a:buClr>
                          <a:buSzPts val="1800"/>
                        </a:pPr>
                        <a:endParaRPr sz="1400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49" name="Group 48">
                      <a:extLst>
                        <a:ext uri="{FF2B5EF4-FFF2-40B4-BE49-F238E27FC236}">
                          <a16:creationId xmlns:a16="http://schemas.microsoft.com/office/drawing/2014/main" id="{16FA25F2-33A6-09CC-BDA8-27310D3E5A5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7016" y="1282620"/>
                      <a:ext cx="576000" cy="540000"/>
                      <a:chOff x="178321" y="1470443"/>
                      <a:chExt cx="684000" cy="558000"/>
                    </a:xfrm>
                  </p:grpSpPr>
                  <p:sp>
                    <p:nvSpPr>
                      <p:cNvPr id="230" name="Google Shape;442;p5">
                        <a:extLst>
                          <a:ext uri="{FF2B5EF4-FFF2-40B4-BE49-F238E27FC236}">
                            <a16:creationId xmlns:a16="http://schemas.microsoft.com/office/drawing/2014/main" id="{6DBAE937-63A3-15CC-F274-F2AD7F4C12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321" y="1470443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rgbClr val="97CA3F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231" name="Google Shape;447;p5">
                        <a:extLst>
                          <a:ext uri="{FF2B5EF4-FFF2-40B4-BE49-F238E27FC236}">
                            <a16:creationId xmlns:a16="http://schemas.microsoft.com/office/drawing/2014/main" id="{E023906A-8919-1979-F601-E9A6094606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0062" y="1565475"/>
                        <a:ext cx="396000" cy="3708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0" h="340" extrusionOk="0">
                            <a:moveTo>
                              <a:pt x="274" y="56"/>
                            </a:moveTo>
                            <a:lnTo>
                              <a:pt x="258" y="116"/>
                            </a:lnTo>
                            <a:lnTo>
                              <a:pt x="258" y="116"/>
                            </a:lnTo>
                            <a:lnTo>
                              <a:pt x="254" y="120"/>
                            </a:lnTo>
                            <a:lnTo>
                              <a:pt x="250" y="120"/>
                            </a:lnTo>
                            <a:lnTo>
                              <a:pt x="190" y="104"/>
                            </a:lnTo>
                            <a:lnTo>
                              <a:pt x="190" y="104"/>
                            </a:lnTo>
                            <a:lnTo>
                              <a:pt x="188" y="102"/>
                            </a:lnTo>
                            <a:lnTo>
                              <a:pt x="186" y="98"/>
                            </a:lnTo>
                            <a:lnTo>
                              <a:pt x="186" y="98"/>
                            </a:lnTo>
                            <a:lnTo>
                              <a:pt x="186" y="94"/>
                            </a:lnTo>
                            <a:lnTo>
                              <a:pt x="190" y="92"/>
                            </a:lnTo>
                            <a:lnTo>
                              <a:pt x="204" y="82"/>
                            </a:lnTo>
                            <a:lnTo>
                              <a:pt x="180" y="42"/>
                            </a:lnTo>
                            <a:lnTo>
                              <a:pt x="180" y="42"/>
                            </a:lnTo>
                            <a:lnTo>
                              <a:pt x="166" y="18"/>
                            </a:lnTo>
                            <a:lnTo>
                              <a:pt x="166" y="18"/>
                            </a:lnTo>
                            <a:lnTo>
                              <a:pt x="164" y="14"/>
                            </a:lnTo>
                            <a:lnTo>
                              <a:pt x="160" y="12"/>
                            </a:lnTo>
                            <a:lnTo>
                              <a:pt x="154" y="12"/>
                            </a:lnTo>
                            <a:lnTo>
                              <a:pt x="150" y="14"/>
                            </a:lnTo>
                            <a:lnTo>
                              <a:pt x="150" y="14"/>
                            </a:lnTo>
                            <a:lnTo>
                              <a:pt x="148" y="16"/>
                            </a:lnTo>
                            <a:lnTo>
                              <a:pt x="146" y="20"/>
                            </a:lnTo>
                            <a:lnTo>
                              <a:pt x="146" y="26"/>
                            </a:lnTo>
                            <a:lnTo>
                              <a:pt x="146" y="30"/>
                            </a:lnTo>
                            <a:lnTo>
                              <a:pt x="168" y="66"/>
                            </a:lnTo>
                            <a:lnTo>
                              <a:pt x="120" y="146"/>
                            </a:lnTo>
                            <a:lnTo>
                              <a:pt x="120" y="146"/>
                            </a:lnTo>
                            <a:lnTo>
                              <a:pt x="116" y="150"/>
                            </a:lnTo>
                            <a:lnTo>
                              <a:pt x="110" y="150"/>
                            </a:lnTo>
                            <a:lnTo>
                              <a:pt x="78" y="130"/>
                            </a:lnTo>
                            <a:lnTo>
                              <a:pt x="78" y="130"/>
                            </a:lnTo>
                            <a:lnTo>
                              <a:pt x="76" y="126"/>
                            </a:lnTo>
                            <a:lnTo>
                              <a:pt x="76" y="126"/>
                            </a:lnTo>
                            <a:lnTo>
                              <a:pt x="76" y="120"/>
                            </a:lnTo>
                            <a:lnTo>
                              <a:pt x="144" y="4"/>
                            </a:lnTo>
                            <a:lnTo>
                              <a:pt x="144" y="4"/>
                            </a:lnTo>
                            <a:lnTo>
                              <a:pt x="144" y="4"/>
                            </a:lnTo>
                            <a:lnTo>
                              <a:pt x="144" y="4"/>
                            </a:lnTo>
                            <a:lnTo>
                              <a:pt x="146" y="2"/>
                            </a:lnTo>
                            <a:lnTo>
                              <a:pt x="146" y="2"/>
                            </a:lnTo>
                            <a:lnTo>
                              <a:pt x="146" y="2"/>
                            </a:lnTo>
                            <a:lnTo>
                              <a:pt x="146" y="2"/>
                            </a:lnTo>
                            <a:lnTo>
                              <a:pt x="146" y="2"/>
                            </a:lnTo>
                            <a:lnTo>
                              <a:pt x="146" y="2"/>
                            </a:lnTo>
                            <a:lnTo>
                              <a:pt x="146" y="0"/>
                            </a:lnTo>
                            <a:lnTo>
                              <a:pt x="146" y="0"/>
                            </a:lnTo>
                            <a:lnTo>
                              <a:pt x="148" y="0"/>
                            </a:lnTo>
                            <a:lnTo>
                              <a:pt x="148" y="0"/>
                            </a:lnTo>
                            <a:lnTo>
                              <a:pt x="148" y="0"/>
                            </a:lnTo>
                            <a:lnTo>
                              <a:pt x="148" y="0"/>
                            </a:lnTo>
                            <a:lnTo>
                              <a:pt x="150" y="0"/>
                            </a:lnTo>
                            <a:lnTo>
                              <a:pt x="210" y="0"/>
                            </a:lnTo>
                            <a:lnTo>
                              <a:pt x="210" y="0"/>
                            </a:lnTo>
                            <a:lnTo>
                              <a:pt x="214" y="0"/>
                            </a:lnTo>
                            <a:lnTo>
                              <a:pt x="218" y="4"/>
                            </a:lnTo>
                            <a:lnTo>
                              <a:pt x="248" y="58"/>
                            </a:lnTo>
                            <a:lnTo>
                              <a:pt x="264" y="48"/>
                            </a:lnTo>
                            <a:lnTo>
                              <a:pt x="264" y="48"/>
                            </a:lnTo>
                            <a:lnTo>
                              <a:pt x="268" y="48"/>
                            </a:lnTo>
                            <a:lnTo>
                              <a:pt x="272" y="48"/>
                            </a:lnTo>
                            <a:lnTo>
                              <a:pt x="272" y="48"/>
                            </a:lnTo>
                            <a:lnTo>
                              <a:pt x="274" y="50"/>
                            </a:lnTo>
                            <a:lnTo>
                              <a:pt x="274" y="50"/>
                            </a:lnTo>
                            <a:lnTo>
                              <a:pt x="274" y="56"/>
                            </a:lnTo>
                            <a:lnTo>
                              <a:pt x="274" y="56"/>
                            </a:lnTo>
                            <a:close/>
                            <a:moveTo>
                              <a:pt x="360" y="254"/>
                            </a:moveTo>
                            <a:lnTo>
                              <a:pt x="360" y="254"/>
                            </a:lnTo>
                            <a:lnTo>
                              <a:pt x="360" y="254"/>
                            </a:lnTo>
                            <a:lnTo>
                              <a:pt x="360" y="254"/>
                            </a:lnTo>
                            <a:lnTo>
                              <a:pt x="360" y="252"/>
                            </a:lnTo>
                            <a:lnTo>
                              <a:pt x="360" y="252"/>
                            </a:lnTo>
                            <a:lnTo>
                              <a:pt x="360" y="252"/>
                            </a:lnTo>
                            <a:lnTo>
                              <a:pt x="292" y="134"/>
                            </a:lnTo>
                            <a:lnTo>
                              <a:pt x="292" y="134"/>
                            </a:lnTo>
                            <a:lnTo>
                              <a:pt x="286" y="132"/>
                            </a:lnTo>
                            <a:lnTo>
                              <a:pt x="286" y="132"/>
                            </a:lnTo>
                            <a:lnTo>
                              <a:pt x="282" y="132"/>
                            </a:lnTo>
                            <a:lnTo>
                              <a:pt x="250" y="150"/>
                            </a:lnTo>
                            <a:lnTo>
                              <a:pt x="250" y="150"/>
                            </a:lnTo>
                            <a:lnTo>
                              <a:pt x="246" y="154"/>
                            </a:lnTo>
                            <a:lnTo>
                              <a:pt x="246" y="160"/>
                            </a:lnTo>
                            <a:lnTo>
                              <a:pt x="294" y="240"/>
                            </a:lnTo>
                            <a:lnTo>
                              <a:pt x="336" y="240"/>
                            </a:lnTo>
                            <a:lnTo>
                              <a:pt x="336" y="240"/>
                            </a:lnTo>
                            <a:lnTo>
                              <a:pt x="340" y="242"/>
                            </a:lnTo>
                            <a:lnTo>
                              <a:pt x="344" y="244"/>
                            </a:lnTo>
                            <a:lnTo>
                              <a:pt x="346" y="248"/>
                            </a:lnTo>
                            <a:lnTo>
                              <a:pt x="346" y="252"/>
                            </a:lnTo>
                            <a:lnTo>
                              <a:pt x="346" y="252"/>
                            </a:lnTo>
                            <a:lnTo>
                              <a:pt x="346" y="256"/>
                            </a:lnTo>
                            <a:lnTo>
                              <a:pt x="344" y="260"/>
                            </a:lnTo>
                            <a:lnTo>
                              <a:pt x="340" y="262"/>
                            </a:lnTo>
                            <a:lnTo>
                              <a:pt x="336" y="264"/>
                            </a:lnTo>
                            <a:lnTo>
                              <a:pt x="306" y="264"/>
                            </a:lnTo>
                            <a:lnTo>
                              <a:pt x="306" y="264"/>
                            </a:lnTo>
                            <a:lnTo>
                              <a:pt x="260" y="264"/>
                            </a:lnTo>
                            <a:lnTo>
                              <a:pt x="260" y="248"/>
                            </a:lnTo>
                            <a:lnTo>
                              <a:pt x="260" y="248"/>
                            </a:lnTo>
                            <a:lnTo>
                              <a:pt x="260" y="242"/>
                            </a:lnTo>
                            <a:lnTo>
                              <a:pt x="256" y="240"/>
                            </a:lnTo>
                            <a:lnTo>
                              <a:pt x="256" y="240"/>
                            </a:lnTo>
                            <a:lnTo>
                              <a:pt x="252" y="240"/>
                            </a:lnTo>
                            <a:lnTo>
                              <a:pt x="248" y="242"/>
                            </a:lnTo>
                            <a:lnTo>
                              <a:pt x="206" y="284"/>
                            </a:lnTo>
                            <a:lnTo>
                              <a:pt x="206" y="284"/>
                            </a:lnTo>
                            <a:lnTo>
                              <a:pt x="204" y="290"/>
                            </a:lnTo>
                            <a:lnTo>
                              <a:pt x="206" y="296"/>
                            </a:lnTo>
                            <a:lnTo>
                              <a:pt x="248" y="338"/>
                            </a:lnTo>
                            <a:lnTo>
                              <a:pt x="248" y="338"/>
                            </a:lnTo>
                            <a:lnTo>
                              <a:pt x="254" y="340"/>
                            </a:lnTo>
                            <a:lnTo>
                              <a:pt x="254" y="340"/>
                            </a:lnTo>
                            <a:lnTo>
                              <a:pt x="256" y="340"/>
                            </a:lnTo>
                            <a:lnTo>
                              <a:pt x="256" y="340"/>
                            </a:lnTo>
                            <a:lnTo>
                              <a:pt x="260" y="336"/>
                            </a:lnTo>
                            <a:lnTo>
                              <a:pt x="260" y="332"/>
                            </a:lnTo>
                            <a:lnTo>
                              <a:pt x="260" y="316"/>
                            </a:lnTo>
                            <a:lnTo>
                              <a:pt x="322" y="316"/>
                            </a:lnTo>
                            <a:lnTo>
                              <a:pt x="322" y="316"/>
                            </a:lnTo>
                            <a:lnTo>
                              <a:pt x="326" y="314"/>
                            </a:lnTo>
                            <a:lnTo>
                              <a:pt x="328" y="312"/>
                            </a:lnTo>
                            <a:lnTo>
                              <a:pt x="360" y="260"/>
                            </a:lnTo>
                            <a:lnTo>
                              <a:pt x="360" y="260"/>
                            </a:lnTo>
                            <a:lnTo>
                              <a:pt x="360" y="258"/>
                            </a:lnTo>
                            <a:lnTo>
                              <a:pt x="360" y="258"/>
                            </a:lnTo>
                            <a:lnTo>
                              <a:pt x="360" y="256"/>
                            </a:lnTo>
                            <a:lnTo>
                              <a:pt x="360" y="256"/>
                            </a:lnTo>
                            <a:lnTo>
                              <a:pt x="360" y="256"/>
                            </a:lnTo>
                            <a:lnTo>
                              <a:pt x="360" y="256"/>
                            </a:lnTo>
                            <a:lnTo>
                              <a:pt x="360" y="256"/>
                            </a:lnTo>
                            <a:lnTo>
                              <a:pt x="360" y="256"/>
                            </a:lnTo>
                            <a:lnTo>
                              <a:pt x="360" y="254"/>
                            </a:lnTo>
                            <a:lnTo>
                              <a:pt x="360" y="254"/>
                            </a:lnTo>
                            <a:close/>
                            <a:moveTo>
                              <a:pt x="172" y="264"/>
                            </a:moveTo>
                            <a:lnTo>
                              <a:pt x="80" y="264"/>
                            </a:lnTo>
                            <a:lnTo>
                              <a:pt x="58" y="300"/>
                            </a:lnTo>
                            <a:lnTo>
                              <a:pt x="58" y="300"/>
                            </a:lnTo>
                            <a:lnTo>
                              <a:pt x="54" y="304"/>
                            </a:lnTo>
                            <a:lnTo>
                              <a:pt x="48" y="306"/>
                            </a:lnTo>
                            <a:lnTo>
                              <a:pt x="48" y="306"/>
                            </a:lnTo>
                            <a:lnTo>
                              <a:pt x="44" y="304"/>
                            </a:lnTo>
                            <a:lnTo>
                              <a:pt x="44" y="304"/>
                            </a:lnTo>
                            <a:lnTo>
                              <a:pt x="40" y="302"/>
                            </a:lnTo>
                            <a:lnTo>
                              <a:pt x="38" y="298"/>
                            </a:lnTo>
                            <a:lnTo>
                              <a:pt x="38" y="294"/>
                            </a:lnTo>
                            <a:lnTo>
                              <a:pt x="38" y="290"/>
                            </a:lnTo>
                            <a:lnTo>
                              <a:pt x="54" y="264"/>
                            </a:lnTo>
                            <a:lnTo>
                              <a:pt x="54" y="264"/>
                            </a:lnTo>
                            <a:lnTo>
                              <a:pt x="76" y="224"/>
                            </a:lnTo>
                            <a:lnTo>
                              <a:pt x="90" y="234"/>
                            </a:lnTo>
                            <a:lnTo>
                              <a:pt x="90" y="234"/>
                            </a:lnTo>
                            <a:lnTo>
                              <a:pt x="94" y="234"/>
                            </a:lnTo>
                            <a:lnTo>
                              <a:pt x="98" y="232"/>
                            </a:lnTo>
                            <a:lnTo>
                              <a:pt x="98" y="232"/>
                            </a:lnTo>
                            <a:lnTo>
                              <a:pt x="102" y="230"/>
                            </a:lnTo>
                            <a:lnTo>
                              <a:pt x="102" y="224"/>
                            </a:lnTo>
                            <a:lnTo>
                              <a:pt x="86" y="166"/>
                            </a:lnTo>
                            <a:lnTo>
                              <a:pt x="86" y="166"/>
                            </a:lnTo>
                            <a:lnTo>
                              <a:pt x="82" y="162"/>
                            </a:lnTo>
                            <a:lnTo>
                              <a:pt x="76" y="162"/>
                            </a:lnTo>
                            <a:lnTo>
                              <a:pt x="18" y="176"/>
                            </a:lnTo>
                            <a:lnTo>
                              <a:pt x="18" y="176"/>
                            </a:lnTo>
                            <a:lnTo>
                              <a:pt x="14" y="180"/>
                            </a:lnTo>
                            <a:lnTo>
                              <a:pt x="14" y="180"/>
                            </a:lnTo>
                            <a:lnTo>
                              <a:pt x="14" y="184"/>
                            </a:lnTo>
                            <a:lnTo>
                              <a:pt x="14" y="184"/>
                            </a:lnTo>
                            <a:lnTo>
                              <a:pt x="14" y="188"/>
                            </a:lnTo>
                            <a:lnTo>
                              <a:pt x="16" y="190"/>
                            </a:lnTo>
                            <a:lnTo>
                              <a:pt x="32" y="200"/>
                            </a:lnTo>
                            <a:lnTo>
                              <a:pt x="0" y="252"/>
                            </a:lnTo>
                            <a:lnTo>
                              <a:pt x="0" y="252"/>
                            </a:lnTo>
                            <a:lnTo>
                              <a:pt x="0" y="256"/>
                            </a:lnTo>
                            <a:lnTo>
                              <a:pt x="0" y="260"/>
                            </a:lnTo>
                            <a:lnTo>
                              <a:pt x="32" y="312"/>
                            </a:lnTo>
                            <a:lnTo>
                              <a:pt x="32" y="312"/>
                            </a:lnTo>
                            <a:lnTo>
                              <a:pt x="32" y="314"/>
                            </a:lnTo>
                            <a:lnTo>
                              <a:pt x="32" y="314"/>
                            </a:lnTo>
                            <a:lnTo>
                              <a:pt x="32" y="314"/>
                            </a:lnTo>
                            <a:lnTo>
                              <a:pt x="32" y="314"/>
                            </a:lnTo>
                            <a:lnTo>
                              <a:pt x="34" y="314"/>
                            </a:lnTo>
                            <a:lnTo>
                              <a:pt x="34" y="314"/>
                            </a:lnTo>
                            <a:lnTo>
                              <a:pt x="34" y="316"/>
                            </a:lnTo>
                            <a:lnTo>
                              <a:pt x="34" y="316"/>
                            </a:lnTo>
                            <a:lnTo>
                              <a:pt x="36" y="316"/>
                            </a:lnTo>
                            <a:lnTo>
                              <a:pt x="36" y="316"/>
                            </a:lnTo>
                            <a:lnTo>
                              <a:pt x="36" y="316"/>
                            </a:lnTo>
                            <a:lnTo>
                              <a:pt x="36" y="316"/>
                            </a:lnTo>
                            <a:lnTo>
                              <a:pt x="38" y="316"/>
                            </a:lnTo>
                            <a:lnTo>
                              <a:pt x="38" y="316"/>
                            </a:lnTo>
                            <a:lnTo>
                              <a:pt x="38" y="316"/>
                            </a:lnTo>
                            <a:lnTo>
                              <a:pt x="172" y="316"/>
                            </a:lnTo>
                            <a:lnTo>
                              <a:pt x="172" y="316"/>
                            </a:lnTo>
                            <a:lnTo>
                              <a:pt x="178" y="314"/>
                            </a:lnTo>
                            <a:lnTo>
                              <a:pt x="178" y="314"/>
                            </a:lnTo>
                            <a:lnTo>
                              <a:pt x="180" y="308"/>
                            </a:lnTo>
                            <a:lnTo>
                              <a:pt x="180" y="272"/>
                            </a:lnTo>
                            <a:lnTo>
                              <a:pt x="180" y="272"/>
                            </a:lnTo>
                            <a:lnTo>
                              <a:pt x="178" y="266"/>
                            </a:lnTo>
                            <a:lnTo>
                              <a:pt x="172" y="264"/>
                            </a:lnTo>
                            <a:lnTo>
                              <a:pt x="172" y="264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l" rtl="0">
                          <a:buClr>
                            <a:schemeClr val="dk1"/>
                          </a:buClr>
                          <a:buSzPts val="1800"/>
                        </a:pPr>
                        <a:endParaRPr sz="1400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0" name="Group 49">
                      <a:extLst>
                        <a:ext uri="{FF2B5EF4-FFF2-40B4-BE49-F238E27FC236}">
                          <a16:creationId xmlns:a16="http://schemas.microsoft.com/office/drawing/2014/main" id="{78E02238-639F-9353-18BE-66BF1E895F3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0570" y="1889157"/>
                      <a:ext cx="576000" cy="540000"/>
                      <a:chOff x="181875" y="2039918"/>
                      <a:chExt cx="684000" cy="558000"/>
                    </a:xfrm>
                  </p:grpSpPr>
                  <p:sp>
                    <p:nvSpPr>
                      <p:cNvPr id="83" name="Google Shape;443;p5">
                        <a:extLst>
                          <a:ext uri="{FF2B5EF4-FFF2-40B4-BE49-F238E27FC236}">
                            <a16:creationId xmlns:a16="http://schemas.microsoft.com/office/drawing/2014/main" id="{92B96BE8-7875-E09E-EF15-46142DE184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1875" y="2039918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rgbClr val="A5A5A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84" name="Google Shape;458;p5">
                        <a:extLst>
                          <a:ext uri="{FF2B5EF4-FFF2-40B4-BE49-F238E27FC236}">
                            <a16:creationId xmlns:a16="http://schemas.microsoft.com/office/drawing/2014/main" id="{EB0F8CF8-047C-0B9A-C1F4-655F64EF3B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8757" y="2157662"/>
                        <a:ext cx="324000" cy="36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41" h="162" extrusionOk="0">
                            <a:moveTo>
                              <a:pt x="60" y="92"/>
                            </a:moveTo>
                            <a:cubicBezTo>
                              <a:pt x="60" y="92"/>
                              <a:pt x="60" y="92"/>
                              <a:pt x="60" y="92"/>
                            </a:cubicBezTo>
                            <a:cubicBezTo>
                              <a:pt x="82" y="92"/>
                              <a:pt x="101" y="84"/>
                              <a:pt x="116" y="70"/>
                            </a:cubicBezTo>
                            <a:cubicBezTo>
                              <a:pt x="133" y="54"/>
                              <a:pt x="141" y="30"/>
                              <a:pt x="139" y="4"/>
                            </a:cubicBezTo>
                            <a:cubicBezTo>
                              <a:pt x="138" y="3"/>
                              <a:pt x="137" y="1"/>
                              <a:pt x="135" y="1"/>
                            </a:cubicBezTo>
                            <a:cubicBezTo>
                              <a:pt x="132" y="0"/>
                              <a:pt x="128" y="0"/>
                              <a:pt x="125" y="0"/>
                            </a:cubicBezTo>
                            <a:cubicBezTo>
                              <a:pt x="103" y="0"/>
                              <a:pt x="83" y="8"/>
                              <a:pt x="69" y="22"/>
                            </a:cubicBezTo>
                            <a:cubicBezTo>
                              <a:pt x="52" y="39"/>
                              <a:pt x="44" y="63"/>
                              <a:pt x="46" y="88"/>
                            </a:cubicBezTo>
                            <a:cubicBezTo>
                              <a:pt x="46" y="88"/>
                              <a:pt x="46" y="88"/>
                              <a:pt x="46" y="88"/>
                            </a:cubicBezTo>
                            <a:cubicBezTo>
                              <a:pt x="46" y="88"/>
                              <a:pt x="46" y="88"/>
                              <a:pt x="46" y="88"/>
                            </a:cubicBezTo>
                            <a:cubicBezTo>
                              <a:pt x="46" y="156"/>
                              <a:pt x="46" y="156"/>
                              <a:pt x="46" y="156"/>
                            </a:cubicBezTo>
                            <a:cubicBezTo>
                              <a:pt x="22" y="156"/>
                              <a:pt x="22" y="156"/>
                              <a:pt x="22" y="156"/>
                            </a:cubicBezTo>
                            <a:cubicBezTo>
                              <a:pt x="22" y="129"/>
                              <a:pt x="22" y="129"/>
                              <a:pt x="22" y="129"/>
                            </a:cubicBezTo>
                            <a:cubicBezTo>
                              <a:pt x="25" y="124"/>
                              <a:pt x="26" y="118"/>
                              <a:pt x="24" y="113"/>
                            </a:cubicBezTo>
                            <a:cubicBezTo>
                              <a:pt x="22" y="106"/>
                              <a:pt x="17" y="101"/>
                              <a:pt x="10" y="98"/>
                            </a:cubicBezTo>
                            <a:cubicBezTo>
                              <a:pt x="5" y="104"/>
                              <a:pt x="3" y="111"/>
                              <a:pt x="5" y="118"/>
                            </a:cubicBezTo>
                            <a:cubicBezTo>
                              <a:pt x="6" y="123"/>
                              <a:pt x="10" y="128"/>
                              <a:pt x="14" y="131"/>
                            </a:cubicBezTo>
                            <a:cubicBezTo>
                              <a:pt x="14" y="156"/>
                              <a:pt x="14" y="156"/>
                              <a:pt x="14" y="156"/>
                            </a:cubicBezTo>
                            <a:cubicBezTo>
                              <a:pt x="2" y="156"/>
                              <a:pt x="2" y="156"/>
                              <a:pt x="2" y="156"/>
                            </a:cubicBezTo>
                            <a:cubicBezTo>
                              <a:pt x="1" y="156"/>
                              <a:pt x="0" y="158"/>
                              <a:pt x="0" y="159"/>
                            </a:cubicBezTo>
                            <a:cubicBezTo>
                              <a:pt x="0" y="160"/>
                              <a:pt x="1" y="162"/>
                              <a:pt x="2" y="162"/>
                            </a:cubicBezTo>
                            <a:cubicBezTo>
                              <a:pt x="113" y="162"/>
                              <a:pt x="113" y="162"/>
                              <a:pt x="113" y="162"/>
                            </a:cubicBezTo>
                            <a:cubicBezTo>
                              <a:pt x="115" y="162"/>
                              <a:pt x="116" y="160"/>
                              <a:pt x="116" y="159"/>
                            </a:cubicBezTo>
                            <a:cubicBezTo>
                              <a:pt x="116" y="158"/>
                              <a:pt x="115" y="156"/>
                              <a:pt x="113" y="156"/>
                            </a:cubicBezTo>
                            <a:cubicBezTo>
                              <a:pt x="91" y="156"/>
                              <a:pt x="91" y="156"/>
                              <a:pt x="91" y="156"/>
                            </a:cubicBezTo>
                            <a:cubicBezTo>
                              <a:pt x="91" y="127"/>
                              <a:pt x="91" y="127"/>
                              <a:pt x="91" y="127"/>
                            </a:cubicBezTo>
                            <a:cubicBezTo>
                              <a:pt x="95" y="128"/>
                              <a:pt x="100" y="127"/>
                              <a:pt x="104" y="124"/>
                            </a:cubicBezTo>
                            <a:cubicBezTo>
                              <a:pt x="110" y="120"/>
                              <a:pt x="113" y="113"/>
                              <a:pt x="113" y="105"/>
                            </a:cubicBezTo>
                            <a:cubicBezTo>
                              <a:pt x="106" y="103"/>
                              <a:pt x="98" y="103"/>
                              <a:pt x="92" y="107"/>
                            </a:cubicBezTo>
                            <a:cubicBezTo>
                              <a:pt x="86" y="111"/>
                              <a:pt x="83" y="118"/>
                              <a:pt x="83" y="126"/>
                            </a:cubicBezTo>
                            <a:cubicBezTo>
                              <a:pt x="83" y="126"/>
                              <a:pt x="83" y="126"/>
                              <a:pt x="83" y="126"/>
                            </a:cubicBezTo>
                            <a:cubicBezTo>
                              <a:pt x="83" y="156"/>
                              <a:pt x="83" y="156"/>
                              <a:pt x="83" y="156"/>
                            </a:cubicBezTo>
                            <a:cubicBezTo>
                              <a:pt x="58" y="156"/>
                              <a:pt x="58" y="156"/>
                              <a:pt x="58" y="156"/>
                            </a:cubicBezTo>
                            <a:cubicBezTo>
                              <a:pt x="58" y="92"/>
                              <a:pt x="58" y="92"/>
                              <a:pt x="58" y="92"/>
                            </a:cubicBezTo>
                            <a:cubicBezTo>
                              <a:pt x="59" y="92"/>
                              <a:pt x="59" y="92"/>
                              <a:pt x="60" y="92"/>
                            </a:cubicBezTo>
                            <a:moveTo>
                              <a:pt x="74" y="28"/>
                            </a:moveTo>
                            <a:cubicBezTo>
                              <a:pt x="89" y="14"/>
                              <a:pt x="109" y="7"/>
                              <a:pt x="131" y="8"/>
                            </a:cubicBezTo>
                            <a:cubicBezTo>
                              <a:pt x="132" y="30"/>
                              <a:pt x="125" y="50"/>
                              <a:pt x="110" y="65"/>
                            </a:cubicBezTo>
                            <a:cubicBezTo>
                              <a:pt x="97" y="77"/>
                              <a:pt x="79" y="84"/>
                              <a:pt x="60" y="84"/>
                            </a:cubicBezTo>
                            <a:cubicBezTo>
                              <a:pt x="107" y="36"/>
                              <a:pt x="107" y="36"/>
                              <a:pt x="107" y="36"/>
                            </a:cubicBezTo>
                            <a:cubicBezTo>
                              <a:pt x="109" y="35"/>
                              <a:pt x="109" y="32"/>
                              <a:pt x="107" y="31"/>
                            </a:cubicBezTo>
                            <a:cubicBezTo>
                              <a:pt x="106" y="30"/>
                              <a:pt x="104" y="30"/>
                              <a:pt x="102" y="31"/>
                            </a:cubicBezTo>
                            <a:cubicBezTo>
                              <a:pt x="54" y="80"/>
                              <a:pt x="54" y="80"/>
                              <a:pt x="54" y="80"/>
                            </a:cubicBezTo>
                            <a:cubicBezTo>
                              <a:pt x="53" y="60"/>
                              <a:pt x="61" y="41"/>
                              <a:pt x="74" y="28"/>
                            </a:cubicBezTo>
                            <a:moveTo>
                              <a:pt x="16" y="59"/>
                            </a:moveTo>
                            <a:cubicBezTo>
                              <a:pt x="4" y="45"/>
                              <a:pt x="0" y="26"/>
                              <a:pt x="4" y="6"/>
                            </a:cubicBezTo>
                            <a:cubicBezTo>
                              <a:pt x="4" y="4"/>
                              <a:pt x="4" y="4"/>
                              <a:pt x="4" y="4"/>
                            </a:cubicBezTo>
                            <a:cubicBezTo>
                              <a:pt x="7" y="4"/>
                              <a:pt x="7" y="4"/>
                              <a:pt x="7" y="4"/>
                            </a:cubicBezTo>
                            <a:cubicBezTo>
                              <a:pt x="27" y="4"/>
                              <a:pt x="45" y="12"/>
                              <a:pt x="56" y="26"/>
                            </a:cubicBezTo>
                            <a:cubicBezTo>
                              <a:pt x="57" y="28"/>
                              <a:pt x="57" y="30"/>
                              <a:pt x="56" y="31"/>
                            </a:cubicBezTo>
                            <a:cubicBezTo>
                              <a:pt x="54" y="32"/>
                              <a:pt x="53" y="31"/>
                              <a:pt x="51" y="30"/>
                            </a:cubicBezTo>
                            <a:cubicBezTo>
                              <a:pt x="41" y="18"/>
                              <a:pt x="27" y="11"/>
                              <a:pt x="9" y="10"/>
                            </a:cubicBezTo>
                            <a:cubicBezTo>
                              <a:pt x="6" y="27"/>
                              <a:pt x="10" y="43"/>
                              <a:pt x="20" y="55"/>
                            </a:cubicBezTo>
                            <a:cubicBezTo>
                              <a:pt x="25" y="61"/>
                              <a:pt x="31" y="66"/>
                              <a:pt x="38" y="69"/>
                            </a:cubicBezTo>
                            <a:cubicBezTo>
                              <a:pt x="39" y="70"/>
                              <a:pt x="40" y="72"/>
                              <a:pt x="39" y="73"/>
                            </a:cubicBezTo>
                            <a:cubicBezTo>
                              <a:pt x="39" y="75"/>
                              <a:pt x="38" y="75"/>
                              <a:pt x="36" y="75"/>
                            </a:cubicBezTo>
                            <a:cubicBezTo>
                              <a:pt x="36" y="75"/>
                              <a:pt x="35" y="75"/>
                              <a:pt x="35" y="75"/>
                            </a:cubicBezTo>
                            <a:cubicBezTo>
                              <a:pt x="27" y="71"/>
                              <a:pt x="21" y="66"/>
                              <a:pt x="16" y="59"/>
                            </a:cubicBezTo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spcFirstLastPara="1" wrap="square" lIns="100800" tIns="50400" rIns="100800" bIns="50400" anchor="t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l" rtl="0">
                          <a:buClr>
                            <a:schemeClr val="dk1"/>
                          </a:buClr>
                          <a:buSzPts val="2205"/>
                        </a:pPr>
                        <a:endParaRPr sz="2205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FA0E2FC9-96A0-0E2B-EFCE-D10AF3005DD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4147" y="3132375"/>
                      <a:ext cx="576000" cy="540000"/>
                      <a:chOff x="-1331711" y="3175803"/>
                      <a:chExt cx="684000" cy="558000"/>
                    </a:xfrm>
                  </p:grpSpPr>
                  <p:sp>
                    <p:nvSpPr>
                      <p:cNvPr id="75" name="Google Shape;445;p5">
                        <a:extLst>
                          <a:ext uri="{FF2B5EF4-FFF2-40B4-BE49-F238E27FC236}">
                            <a16:creationId xmlns:a16="http://schemas.microsoft.com/office/drawing/2014/main" id="{468AECEB-32E1-8E7E-CDBF-4D507012AE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1331711" y="3175803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rgbClr val="0CACDC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grpSp>
                    <p:nvGrpSpPr>
                      <p:cNvPr id="76" name="Google Shape;459;p5">
                        <a:extLst>
                          <a:ext uri="{FF2B5EF4-FFF2-40B4-BE49-F238E27FC236}">
                            <a16:creationId xmlns:a16="http://schemas.microsoft.com/office/drawing/2014/main" id="{ABB8937D-42D8-414D-4A9C-966F076433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1229734" y="3252107"/>
                        <a:ext cx="468000" cy="395999"/>
                        <a:chOff x="4275375" y="4536410"/>
                        <a:chExt cx="1125132" cy="730945"/>
                      </a:xfrm>
                    </p:grpSpPr>
                    <p:sp>
                      <p:nvSpPr>
                        <p:cNvPr id="77" name="Google Shape;460;p5">
                          <a:extLst>
                            <a:ext uri="{FF2B5EF4-FFF2-40B4-BE49-F238E27FC236}">
                              <a16:creationId xmlns:a16="http://schemas.microsoft.com/office/drawing/2014/main" id="{7839E3C9-1B95-37C0-3327-6670F67788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72266" y="4541490"/>
                          <a:ext cx="135016" cy="11055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4" h="82" extrusionOk="0">
                              <a:moveTo>
                                <a:pt x="42" y="82"/>
                              </a:moveTo>
                              <a:lnTo>
                                <a:pt x="42" y="82"/>
                              </a:lnTo>
                              <a:lnTo>
                                <a:pt x="34" y="82"/>
                              </a:lnTo>
                              <a:lnTo>
                                <a:pt x="26" y="80"/>
                              </a:lnTo>
                              <a:lnTo>
                                <a:pt x="18" y="76"/>
                              </a:lnTo>
                              <a:lnTo>
                                <a:pt x="12" y="70"/>
                              </a:lnTo>
                              <a:lnTo>
                                <a:pt x="8" y="64"/>
                              </a:lnTo>
                              <a:lnTo>
                                <a:pt x="4" y="58"/>
                              </a:lnTo>
                              <a:lnTo>
                                <a:pt x="2" y="50"/>
                              </a:lnTo>
                              <a:lnTo>
                                <a:pt x="0" y="42"/>
                              </a:lnTo>
                              <a:lnTo>
                                <a:pt x="0" y="42"/>
                              </a:lnTo>
                              <a:lnTo>
                                <a:pt x="2" y="32"/>
                              </a:lnTo>
                              <a:lnTo>
                                <a:pt x="4" y="26"/>
                              </a:lnTo>
                              <a:lnTo>
                                <a:pt x="8" y="18"/>
                              </a:lnTo>
                              <a:lnTo>
                                <a:pt x="12" y="12"/>
                              </a:lnTo>
                              <a:lnTo>
                                <a:pt x="18" y="8"/>
                              </a:lnTo>
                              <a:lnTo>
                                <a:pt x="26" y="4"/>
                              </a:lnTo>
                              <a:lnTo>
                                <a:pt x="34" y="0"/>
                              </a:lnTo>
                              <a:lnTo>
                                <a:pt x="42" y="0"/>
                              </a:lnTo>
                              <a:lnTo>
                                <a:pt x="42" y="0"/>
                              </a:lnTo>
                              <a:lnTo>
                                <a:pt x="50" y="0"/>
                              </a:lnTo>
                              <a:lnTo>
                                <a:pt x="58" y="4"/>
                              </a:lnTo>
                              <a:lnTo>
                                <a:pt x="64" y="8"/>
                              </a:lnTo>
                              <a:lnTo>
                                <a:pt x="72" y="12"/>
                              </a:lnTo>
                              <a:lnTo>
                                <a:pt x="76" y="18"/>
                              </a:lnTo>
                              <a:lnTo>
                                <a:pt x="80" y="26"/>
                              </a:lnTo>
                              <a:lnTo>
                                <a:pt x="82" y="32"/>
                              </a:lnTo>
                              <a:lnTo>
                                <a:pt x="84" y="42"/>
                              </a:lnTo>
                              <a:lnTo>
                                <a:pt x="84" y="42"/>
                              </a:lnTo>
                              <a:lnTo>
                                <a:pt x="82" y="50"/>
                              </a:lnTo>
                              <a:lnTo>
                                <a:pt x="80" y="58"/>
                              </a:lnTo>
                              <a:lnTo>
                                <a:pt x="76" y="64"/>
                              </a:lnTo>
                              <a:lnTo>
                                <a:pt x="72" y="70"/>
                              </a:lnTo>
                              <a:lnTo>
                                <a:pt x="64" y="76"/>
                              </a:lnTo>
                              <a:lnTo>
                                <a:pt x="58" y="80"/>
                              </a:lnTo>
                              <a:lnTo>
                                <a:pt x="50" y="82"/>
                              </a:lnTo>
                              <a:lnTo>
                                <a:pt x="42" y="8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8" name="Google Shape;461;p5">
                          <a:extLst>
                            <a:ext uri="{FF2B5EF4-FFF2-40B4-BE49-F238E27FC236}">
                              <a16:creationId xmlns:a16="http://schemas.microsoft.com/office/drawing/2014/main" id="{8F63AC37-9855-FA22-D2F7-0361E2EEB19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82255" y="4686969"/>
                          <a:ext cx="318252" cy="5662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98" h="420" extrusionOk="0">
                              <a:moveTo>
                                <a:pt x="20" y="202"/>
                              </a:moveTo>
                              <a:lnTo>
                                <a:pt x="20" y="202"/>
                              </a:lnTo>
                              <a:lnTo>
                                <a:pt x="22" y="202"/>
                              </a:lnTo>
                              <a:lnTo>
                                <a:pt x="28" y="200"/>
                              </a:lnTo>
                              <a:lnTo>
                                <a:pt x="32" y="198"/>
                              </a:lnTo>
                              <a:lnTo>
                                <a:pt x="34" y="194"/>
                              </a:lnTo>
                              <a:lnTo>
                                <a:pt x="36" y="188"/>
                              </a:lnTo>
                              <a:lnTo>
                                <a:pt x="36" y="182"/>
                              </a:lnTo>
                              <a:lnTo>
                                <a:pt x="36" y="64"/>
                              </a:lnTo>
                              <a:lnTo>
                                <a:pt x="46" y="64"/>
                              </a:lnTo>
                              <a:lnTo>
                                <a:pt x="46" y="388"/>
                              </a:lnTo>
                              <a:lnTo>
                                <a:pt x="46" y="388"/>
                              </a:lnTo>
                              <a:lnTo>
                                <a:pt x="46" y="392"/>
                              </a:lnTo>
                              <a:lnTo>
                                <a:pt x="48" y="404"/>
                              </a:lnTo>
                              <a:lnTo>
                                <a:pt x="50" y="408"/>
                              </a:lnTo>
                              <a:lnTo>
                                <a:pt x="54" y="414"/>
                              </a:lnTo>
                              <a:lnTo>
                                <a:pt x="60" y="418"/>
                              </a:lnTo>
                              <a:lnTo>
                                <a:pt x="70" y="420"/>
                              </a:lnTo>
                              <a:lnTo>
                                <a:pt x="70" y="420"/>
                              </a:lnTo>
                              <a:lnTo>
                                <a:pt x="74" y="418"/>
                              </a:lnTo>
                              <a:lnTo>
                                <a:pt x="82" y="416"/>
                              </a:lnTo>
                              <a:lnTo>
                                <a:pt x="88" y="412"/>
                              </a:lnTo>
                              <a:lnTo>
                                <a:pt x="92" y="406"/>
                              </a:lnTo>
                              <a:lnTo>
                                <a:pt x="94" y="398"/>
                              </a:lnTo>
                              <a:lnTo>
                                <a:pt x="96" y="388"/>
                              </a:lnTo>
                              <a:lnTo>
                                <a:pt x="96" y="204"/>
                              </a:lnTo>
                              <a:lnTo>
                                <a:pt x="102" y="204"/>
                              </a:lnTo>
                              <a:lnTo>
                                <a:pt x="102" y="388"/>
                              </a:lnTo>
                              <a:lnTo>
                                <a:pt x="102" y="388"/>
                              </a:lnTo>
                              <a:lnTo>
                                <a:pt x="104" y="398"/>
                              </a:lnTo>
                              <a:lnTo>
                                <a:pt x="106" y="406"/>
                              </a:lnTo>
                              <a:lnTo>
                                <a:pt x="110" y="412"/>
                              </a:lnTo>
                              <a:lnTo>
                                <a:pt x="116" y="416"/>
                              </a:lnTo>
                              <a:lnTo>
                                <a:pt x="124" y="418"/>
                              </a:lnTo>
                              <a:lnTo>
                                <a:pt x="128" y="420"/>
                              </a:lnTo>
                              <a:lnTo>
                                <a:pt x="128" y="420"/>
                              </a:lnTo>
                              <a:lnTo>
                                <a:pt x="136" y="418"/>
                              </a:lnTo>
                              <a:lnTo>
                                <a:pt x="144" y="414"/>
                              </a:lnTo>
                              <a:lnTo>
                                <a:pt x="148" y="408"/>
                              </a:lnTo>
                              <a:lnTo>
                                <a:pt x="150" y="404"/>
                              </a:lnTo>
                              <a:lnTo>
                                <a:pt x="152" y="392"/>
                              </a:lnTo>
                              <a:lnTo>
                                <a:pt x="152" y="388"/>
                              </a:lnTo>
                              <a:lnTo>
                                <a:pt x="152" y="64"/>
                              </a:lnTo>
                              <a:lnTo>
                                <a:pt x="162" y="64"/>
                              </a:lnTo>
                              <a:lnTo>
                                <a:pt x="162" y="182"/>
                              </a:lnTo>
                              <a:lnTo>
                                <a:pt x="162" y="182"/>
                              </a:lnTo>
                              <a:lnTo>
                                <a:pt x="162" y="188"/>
                              </a:lnTo>
                              <a:lnTo>
                                <a:pt x="164" y="194"/>
                              </a:lnTo>
                              <a:lnTo>
                                <a:pt x="166" y="198"/>
                              </a:lnTo>
                              <a:lnTo>
                                <a:pt x="170" y="200"/>
                              </a:lnTo>
                              <a:lnTo>
                                <a:pt x="176" y="202"/>
                              </a:lnTo>
                              <a:lnTo>
                                <a:pt x="178" y="202"/>
                              </a:lnTo>
                              <a:lnTo>
                                <a:pt x="178" y="202"/>
                              </a:lnTo>
                              <a:lnTo>
                                <a:pt x="186" y="202"/>
                              </a:lnTo>
                              <a:lnTo>
                                <a:pt x="190" y="200"/>
                              </a:lnTo>
                              <a:lnTo>
                                <a:pt x="194" y="196"/>
                              </a:lnTo>
                              <a:lnTo>
                                <a:pt x="196" y="192"/>
                              </a:lnTo>
                              <a:lnTo>
                                <a:pt x="198" y="184"/>
                              </a:lnTo>
                              <a:lnTo>
                                <a:pt x="198" y="182"/>
                              </a:lnTo>
                              <a:lnTo>
                                <a:pt x="198" y="54"/>
                              </a:lnTo>
                              <a:lnTo>
                                <a:pt x="198" y="54"/>
                              </a:lnTo>
                              <a:lnTo>
                                <a:pt x="196" y="36"/>
                              </a:lnTo>
                              <a:lnTo>
                                <a:pt x="192" y="22"/>
                              </a:lnTo>
                              <a:lnTo>
                                <a:pt x="184" y="14"/>
                              </a:lnTo>
                              <a:lnTo>
                                <a:pt x="176" y="8"/>
                              </a:lnTo>
                              <a:lnTo>
                                <a:pt x="168" y="4"/>
                              </a:lnTo>
                              <a:lnTo>
                                <a:pt x="162" y="2"/>
                              </a:lnTo>
                              <a:lnTo>
                                <a:pt x="154" y="0"/>
                              </a:lnTo>
                              <a:lnTo>
                                <a:pt x="44" y="0"/>
                              </a:lnTo>
                              <a:lnTo>
                                <a:pt x="44" y="0"/>
                              </a:lnTo>
                              <a:lnTo>
                                <a:pt x="36" y="2"/>
                              </a:lnTo>
                              <a:lnTo>
                                <a:pt x="30" y="4"/>
                              </a:lnTo>
                              <a:lnTo>
                                <a:pt x="22" y="8"/>
                              </a:lnTo>
                              <a:lnTo>
                                <a:pt x="14" y="14"/>
                              </a:lnTo>
                              <a:lnTo>
                                <a:pt x="6" y="22"/>
                              </a:lnTo>
                              <a:lnTo>
                                <a:pt x="2" y="36"/>
                              </a:lnTo>
                              <a:lnTo>
                                <a:pt x="0" y="54"/>
                              </a:lnTo>
                              <a:lnTo>
                                <a:pt x="0" y="182"/>
                              </a:lnTo>
                              <a:lnTo>
                                <a:pt x="0" y="182"/>
                              </a:lnTo>
                              <a:lnTo>
                                <a:pt x="0" y="184"/>
                              </a:lnTo>
                              <a:lnTo>
                                <a:pt x="2" y="192"/>
                              </a:lnTo>
                              <a:lnTo>
                                <a:pt x="4" y="196"/>
                              </a:lnTo>
                              <a:lnTo>
                                <a:pt x="8" y="200"/>
                              </a:lnTo>
                              <a:lnTo>
                                <a:pt x="12" y="202"/>
                              </a:lnTo>
                              <a:lnTo>
                                <a:pt x="20" y="20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9" name="Google Shape;462;p5">
                          <a:extLst>
                            <a:ext uri="{FF2B5EF4-FFF2-40B4-BE49-F238E27FC236}">
                              <a16:creationId xmlns:a16="http://schemas.microsoft.com/office/drawing/2014/main" id="{41C7C1E8-EED5-4989-FCD0-DF1B90699C9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786509" y="4541490"/>
                          <a:ext cx="131801" cy="11055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2" h="82" extrusionOk="0">
                              <a:moveTo>
                                <a:pt x="42" y="82"/>
                              </a:moveTo>
                              <a:lnTo>
                                <a:pt x="42" y="82"/>
                              </a:lnTo>
                              <a:lnTo>
                                <a:pt x="34" y="82"/>
                              </a:lnTo>
                              <a:lnTo>
                                <a:pt x="26" y="80"/>
                              </a:lnTo>
                              <a:lnTo>
                                <a:pt x="18" y="76"/>
                              </a:lnTo>
                              <a:lnTo>
                                <a:pt x="12" y="70"/>
                              </a:lnTo>
                              <a:lnTo>
                                <a:pt x="8" y="64"/>
                              </a:lnTo>
                              <a:lnTo>
                                <a:pt x="4" y="58"/>
                              </a:lnTo>
                              <a:lnTo>
                                <a:pt x="2" y="50"/>
                              </a:lnTo>
                              <a:lnTo>
                                <a:pt x="0" y="42"/>
                              </a:lnTo>
                              <a:lnTo>
                                <a:pt x="0" y="42"/>
                              </a:lnTo>
                              <a:lnTo>
                                <a:pt x="2" y="32"/>
                              </a:lnTo>
                              <a:lnTo>
                                <a:pt x="4" y="26"/>
                              </a:lnTo>
                              <a:lnTo>
                                <a:pt x="8" y="18"/>
                              </a:lnTo>
                              <a:lnTo>
                                <a:pt x="12" y="12"/>
                              </a:lnTo>
                              <a:lnTo>
                                <a:pt x="18" y="8"/>
                              </a:lnTo>
                              <a:lnTo>
                                <a:pt x="26" y="4"/>
                              </a:lnTo>
                              <a:lnTo>
                                <a:pt x="34" y="0"/>
                              </a:lnTo>
                              <a:lnTo>
                                <a:pt x="42" y="0"/>
                              </a:lnTo>
                              <a:lnTo>
                                <a:pt x="42" y="0"/>
                              </a:lnTo>
                              <a:lnTo>
                                <a:pt x="50" y="0"/>
                              </a:lnTo>
                              <a:lnTo>
                                <a:pt x="58" y="4"/>
                              </a:lnTo>
                              <a:lnTo>
                                <a:pt x="64" y="8"/>
                              </a:lnTo>
                              <a:lnTo>
                                <a:pt x="70" y="12"/>
                              </a:lnTo>
                              <a:lnTo>
                                <a:pt x="76" y="18"/>
                              </a:lnTo>
                              <a:lnTo>
                                <a:pt x="80" y="26"/>
                              </a:lnTo>
                              <a:lnTo>
                                <a:pt x="82" y="32"/>
                              </a:lnTo>
                              <a:lnTo>
                                <a:pt x="82" y="42"/>
                              </a:lnTo>
                              <a:lnTo>
                                <a:pt x="82" y="42"/>
                              </a:lnTo>
                              <a:lnTo>
                                <a:pt x="82" y="50"/>
                              </a:lnTo>
                              <a:lnTo>
                                <a:pt x="80" y="58"/>
                              </a:lnTo>
                              <a:lnTo>
                                <a:pt x="76" y="64"/>
                              </a:lnTo>
                              <a:lnTo>
                                <a:pt x="70" y="70"/>
                              </a:lnTo>
                              <a:lnTo>
                                <a:pt x="64" y="76"/>
                              </a:lnTo>
                              <a:lnTo>
                                <a:pt x="58" y="80"/>
                              </a:lnTo>
                              <a:lnTo>
                                <a:pt x="50" y="82"/>
                              </a:lnTo>
                              <a:lnTo>
                                <a:pt x="42" y="8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0" name="Google Shape;463;p5">
                          <a:extLst>
                            <a:ext uri="{FF2B5EF4-FFF2-40B4-BE49-F238E27FC236}">
                              <a16:creationId xmlns:a16="http://schemas.microsoft.com/office/drawing/2014/main" id="{C5C701C4-E67B-1498-960F-788DEF8BB8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96496" y="4686969"/>
                          <a:ext cx="318252" cy="5662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98" h="420" extrusionOk="0">
                              <a:moveTo>
                                <a:pt x="18" y="202"/>
                              </a:moveTo>
                              <a:lnTo>
                                <a:pt x="18" y="202"/>
                              </a:lnTo>
                              <a:lnTo>
                                <a:pt x="22" y="202"/>
                              </a:lnTo>
                              <a:lnTo>
                                <a:pt x="28" y="200"/>
                              </a:lnTo>
                              <a:lnTo>
                                <a:pt x="30" y="198"/>
                              </a:lnTo>
                              <a:lnTo>
                                <a:pt x="34" y="194"/>
                              </a:lnTo>
                              <a:lnTo>
                                <a:pt x="36" y="188"/>
                              </a:lnTo>
                              <a:lnTo>
                                <a:pt x="36" y="182"/>
                              </a:lnTo>
                              <a:lnTo>
                                <a:pt x="36" y="64"/>
                              </a:lnTo>
                              <a:lnTo>
                                <a:pt x="46" y="64"/>
                              </a:lnTo>
                              <a:lnTo>
                                <a:pt x="46" y="388"/>
                              </a:lnTo>
                              <a:lnTo>
                                <a:pt x="46" y="388"/>
                              </a:lnTo>
                              <a:lnTo>
                                <a:pt x="46" y="392"/>
                              </a:lnTo>
                              <a:lnTo>
                                <a:pt x="48" y="404"/>
                              </a:lnTo>
                              <a:lnTo>
                                <a:pt x="50" y="408"/>
                              </a:lnTo>
                              <a:lnTo>
                                <a:pt x="54" y="414"/>
                              </a:lnTo>
                              <a:lnTo>
                                <a:pt x="60" y="418"/>
                              </a:lnTo>
                              <a:lnTo>
                                <a:pt x="70" y="420"/>
                              </a:lnTo>
                              <a:lnTo>
                                <a:pt x="70" y="420"/>
                              </a:lnTo>
                              <a:lnTo>
                                <a:pt x="74" y="418"/>
                              </a:lnTo>
                              <a:lnTo>
                                <a:pt x="82" y="416"/>
                              </a:lnTo>
                              <a:lnTo>
                                <a:pt x="86" y="412"/>
                              </a:lnTo>
                              <a:lnTo>
                                <a:pt x="90" y="406"/>
                              </a:lnTo>
                              <a:lnTo>
                                <a:pt x="94" y="398"/>
                              </a:lnTo>
                              <a:lnTo>
                                <a:pt x="96" y="388"/>
                              </a:lnTo>
                              <a:lnTo>
                                <a:pt x="96" y="204"/>
                              </a:lnTo>
                              <a:lnTo>
                                <a:pt x="102" y="204"/>
                              </a:lnTo>
                              <a:lnTo>
                                <a:pt x="102" y="388"/>
                              </a:lnTo>
                              <a:lnTo>
                                <a:pt x="102" y="388"/>
                              </a:lnTo>
                              <a:lnTo>
                                <a:pt x="104" y="398"/>
                              </a:lnTo>
                              <a:lnTo>
                                <a:pt x="106" y="406"/>
                              </a:lnTo>
                              <a:lnTo>
                                <a:pt x="110" y="412"/>
                              </a:lnTo>
                              <a:lnTo>
                                <a:pt x="116" y="416"/>
                              </a:lnTo>
                              <a:lnTo>
                                <a:pt x="124" y="418"/>
                              </a:lnTo>
                              <a:lnTo>
                                <a:pt x="128" y="420"/>
                              </a:lnTo>
                              <a:lnTo>
                                <a:pt x="128" y="420"/>
                              </a:lnTo>
                              <a:lnTo>
                                <a:pt x="136" y="418"/>
                              </a:lnTo>
                              <a:lnTo>
                                <a:pt x="142" y="414"/>
                              </a:lnTo>
                              <a:lnTo>
                                <a:pt x="148" y="408"/>
                              </a:lnTo>
                              <a:lnTo>
                                <a:pt x="150" y="404"/>
                              </a:lnTo>
                              <a:lnTo>
                                <a:pt x="152" y="392"/>
                              </a:lnTo>
                              <a:lnTo>
                                <a:pt x="152" y="388"/>
                              </a:lnTo>
                              <a:lnTo>
                                <a:pt x="152" y="64"/>
                              </a:lnTo>
                              <a:lnTo>
                                <a:pt x="160" y="64"/>
                              </a:lnTo>
                              <a:lnTo>
                                <a:pt x="160" y="182"/>
                              </a:lnTo>
                              <a:lnTo>
                                <a:pt x="160" y="182"/>
                              </a:lnTo>
                              <a:lnTo>
                                <a:pt x="162" y="188"/>
                              </a:lnTo>
                              <a:lnTo>
                                <a:pt x="164" y="194"/>
                              </a:lnTo>
                              <a:lnTo>
                                <a:pt x="166" y="198"/>
                              </a:lnTo>
                              <a:lnTo>
                                <a:pt x="170" y="200"/>
                              </a:lnTo>
                              <a:lnTo>
                                <a:pt x="176" y="202"/>
                              </a:lnTo>
                              <a:lnTo>
                                <a:pt x="178" y="202"/>
                              </a:lnTo>
                              <a:lnTo>
                                <a:pt x="178" y="202"/>
                              </a:lnTo>
                              <a:lnTo>
                                <a:pt x="186" y="202"/>
                              </a:lnTo>
                              <a:lnTo>
                                <a:pt x="190" y="200"/>
                              </a:lnTo>
                              <a:lnTo>
                                <a:pt x="194" y="196"/>
                              </a:lnTo>
                              <a:lnTo>
                                <a:pt x="196" y="192"/>
                              </a:lnTo>
                              <a:lnTo>
                                <a:pt x="198" y="184"/>
                              </a:lnTo>
                              <a:lnTo>
                                <a:pt x="198" y="182"/>
                              </a:lnTo>
                              <a:lnTo>
                                <a:pt x="198" y="54"/>
                              </a:lnTo>
                              <a:lnTo>
                                <a:pt x="198" y="54"/>
                              </a:lnTo>
                              <a:lnTo>
                                <a:pt x="196" y="36"/>
                              </a:lnTo>
                              <a:lnTo>
                                <a:pt x="192" y="22"/>
                              </a:lnTo>
                              <a:lnTo>
                                <a:pt x="184" y="14"/>
                              </a:lnTo>
                              <a:lnTo>
                                <a:pt x="176" y="8"/>
                              </a:lnTo>
                              <a:lnTo>
                                <a:pt x="168" y="4"/>
                              </a:lnTo>
                              <a:lnTo>
                                <a:pt x="160" y="2"/>
                              </a:lnTo>
                              <a:lnTo>
                                <a:pt x="154" y="0"/>
                              </a:lnTo>
                              <a:lnTo>
                                <a:pt x="44" y="0"/>
                              </a:lnTo>
                              <a:lnTo>
                                <a:pt x="44" y="0"/>
                              </a:lnTo>
                              <a:lnTo>
                                <a:pt x="36" y="2"/>
                              </a:lnTo>
                              <a:lnTo>
                                <a:pt x="30" y="4"/>
                              </a:lnTo>
                              <a:lnTo>
                                <a:pt x="22" y="8"/>
                              </a:lnTo>
                              <a:lnTo>
                                <a:pt x="14" y="14"/>
                              </a:lnTo>
                              <a:lnTo>
                                <a:pt x="6" y="22"/>
                              </a:lnTo>
                              <a:lnTo>
                                <a:pt x="2" y="36"/>
                              </a:lnTo>
                              <a:lnTo>
                                <a:pt x="0" y="54"/>
                              </a:lnTo>
                              <a:lnTo>
                                <a:pt x="0" y="182"/>
                              </a:lnTo>
                              <a:lnTo>
                                <a:pt x="0" y="182"/>
                              </a:lnTo>
                              <a:lnTo>
                                <a:pt x="0" y="184"/>
                              </a:lnTo>
                              <a:lnTo>
                                <a:pt x="2" y="192"/>
                              </a:lnTo>
                              <a:lnTo>
                                <a:pt x="4" y="196"/>
                              </a:lnTo>
                              <a:lnTo>
                                <a:pt x="8" y="200"/>
                              </a:lnTo>
                              <a:lnTo>
                                <a:pt x="12" y="202"/>
                              </a:lnTo>
                              <a:lnTo>
                                <a:pt x="18" y="20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1" name="Google Shape;464;p5">
                          <a:extLst>
                            <a:ext uri="{FF2B5EF4-FFF2-40B4-BE49-F238E27FC236}">
                              <a16:creationId xmlns:a16="http://schemas.microsoft.com/office/drawing/2014/main" id="{3ABC65ED-71A2-809F-BA67-8C1FB63262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15987" y="4536410"/>
                          <a:ext cx="135016" cy="11594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4" h="86" extrusionOk="0">
                              <a:moveTo>
                                <a:pt x="0" y="44"/>
                              </a:moveTo>
                              <a:lnTo>
                                <a:pt x="0" y="44"/>
                              </a:lnTo>
                              <a:lnTo>
                                <a:pt x="0" y="52"/>
                              </a:lnTo>
                              <a:lnTo>
                                <a:pt x="2" y="60"/>
                              </a:lnTo>
                              <a:lnTo>
                                <a:pt x="6" y="66"/>
                              </a:lnTo>
                              <a:lnTo>
                                <a:pt x="12" y="74"/>
                              </a:lnTo>
                              <a:lnTo>
                                <a:pt x="18" y="78"/>
                              </a:lnTo>
                              <a:lnTo>
                                <a:pt x="26" y="82"/>
                              </a:lnTo>
                              <a:lnTo>
                                <a:pt x="34" y="84"/>
                              </a:lnTo>
                              <a:lnTo>
                                <a:pt x="42" y="86"/>
                              </a:lnTo>
                              <a:lnTo>
                                <a:pt x="42" y="86"/>
                              </a:lnTo>
                              <a:lnTo>
                                <a:pt x="50" y="84"/>
                              </a:lnTo>
                              <a:lnTo>
                                <a:pt x="58" y="82"/>
                              </a:lnTo>
                              <a:lnTo>
                                <a:pt x="66" y="78"/>
                              </a:lnTo>
                              <a:lnTo>
                                <a:pt x="72" y="74"/>
                              </a:lnTo>
                              <a:lnTo>
                                <a:pt x="76" y="66"/>
                              </a:lnTo>
                              <a:lnTo>
                                <a:pt x="80" y="60"/>
                              </a:lnTo>
                              <a:lnTo>
                                <a:pt x="84" y="52"/>
                              </a:lnTo>
                              <a:lnTo>
                                <a:pt x="84" y="44"/>
                              </a:lnTo>
                              <a:lnTo>
                                <a:pt x="84" y="44"/>
                              </a:lnTo>
                              <a:lnTo>
                                <a:pt x="84" y="34"/>
                              </a:lnTo>
                              <a:lnTo>
                                <a:pt x="80" y="26"/>
                              </a:lnTo>
                              <a:lnTo>
                                <a:pt x="76" y="20"/>
                              </a:lnTo>
                              <a:lnTo>
                                <a:pt x="72" y="14"/>
                              </a:lnTo>
                              <a:lnTo>
                                <a:pt x="66" y="8"/>
                              </a:lnTo>
                              <a:lnTo>
                                <a:pt x="58" y="4"/>
                              </a:lnTo>
                              <a:lnTo>
                                <a:pt x="50" y="2"/>
                              </a:lnTo>
                              <a:lnTo>
                                <a:pt x="42" y="0"/>
                              </a:lnTo>
                              <a:lnTo>
                                <a:pt x="42" y="0"/>
                              </a:lnTo>
                              <a:lnTo>
                                <a:pt x="34" y="2"/>
                              </a:lnTo>
                              <a:lnTo>
                                <a:pt x="26" y="4"/>
                              </a:lnTo>
                              <a:lnTo>
                                <a:pt x="18" y="8"/>
                              </a:lnTo>
                              <a:lnTo>
                                <a:pt x="12" y="14"/>
                              </a:lnTo>
                              <a:lnTo>
                                <a:pt x="6" y="20"/>
                              </a:lnTo>
                              <a:lnTo>
                                <a:pt x="2" y="26"/>
                              </a:lnTo>
                              <a:lnTo>
                                <a:pt x="0" y="34"/>
                              </a:lnTo>
                              <a:lnTo>
                                <a:pt x="0" y="4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2" name="Google Shape;465;p5">
                          <a:extLst>
                            <a:ext uri="{FF2B5EF4-FFF2-40B4-BE49-F238E27FC236}">
                              <a16:creationId xmlns:a16="http://schemas.microsoft.com/office/drawing/2014/main" id="{163379BD-F1C5-FC5E-3341-4B528FD821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75375" y="4693030"/>
                          <a:ext cx="385760" cy="57432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40" h="426" extrusionOk="0">
                              <a:moveTo>
                                <a:pt x="238" y="156"/>
                              </a:moveTo>
                              <a:lnTo>
                                <a:pt x="202" y="36"/>
                              </a:lnTo>
                              <a:lnTo>
                                <a:pt x="202" y="36"/>
                              </a:lnTo>
                              <a:lnTo>
                                <a:pt x="198" y="30"/>
                              </a:lnTo>
                              <a:lnTo>
                                <a:pt x="190" y="18"/>
                              </a:lnTo>
                              <a:lnTo>
                                <a:pt x="184" y="12"/>
                              </a:lnTo>
                              <a:lnTo>
                                <a:pt x="176" y="6"/>
                              </a:lnTo>
                              <a:lnTo>
                                <a:pt x="166" y="2"/>
                              </a:lnTo>
                              <a:lnTo>
                                <a:pt x="154" y="0"/>
                              </a:lnTo>
                              <a:lnTo>
                                <a:pt x="80" y="0"/>
                              </a:lnTo>
                              <a:lnTo>
                                <a:pt x="80" y="0"/>
                              </a:lnTo>
                              <a:lnTo>
                                <a:pt x="74" y="0"/>
                              </a:lnTo>
                              <a:lnTo>
                                <a:pt x="68" y="2"/>
                              </a:lnTo>
                              <a:lnTo>
                                <a:pt x="62" y="6"/>
                              </a:lnTo>
                              <a:lnTo>
                                <a:pt x="54" y="12"/>
                              </a:lnTo>
                              <a:lnTo>
                                <a:pt x="48" y="20"/>
                              </a:lnTo>
                              <a:lnTo>
                                <a:pt x="40" y="32"/>
                              </a:lnTo>
                              <a:lnTo>
                                <a:pt x="36" y="48"/>
                              </a:lnTo>
                              <a:lnTo>
                                <a:pt x="4" y="158"/>
                              </a:lnTo>
                              <a:lnTo>
                                <a:pt x="4" y="158"/>
                              </a:lnTo>
                              <a:lnTo>
                                <a:pt x="2" y="162"/>
                              </a:lnTo>
                              <a:lnTo>
                                <a:pt x="0" y="170"/>
                              </a:lnTo>
                              <a:lnTo>
                                <a:pt x="0" y="174"/>
                              </a:lnTo>
                              <a:lnTo>
                                <a:pt x="2" y="180"/>
                              </a:lnTo>
                              <a:lnTo>
                                <a:pt x="6" y="184"/>
                              </a:lnTo>
                              <a:lnTo>
                                <a:pt x="14" y="186"/>
                              </a:lnTo>
                              <a:lnTo>
                                <a:pt x="14" y="186"/>
                              </a:lnTo>
                              <a:lnTo>
                                <a:pt x="16" y="186"/>
                              </a:lnTo>
                              <a:lnTo>
                                <a:pt x="24" y="184"/>
                              </a:lnTo>
                              <a:lnTo>
                                <a:pt x="28" y="182"/>
                              </a:lnTo>
                              <a:lnTo>
                                <a:pt x="32" y="178"/>
                              </a:lnTo>
                              <a:lnTo>
                                <a:pt x="34" y="172"/>
                              </a:lnTo>
                              <a:lnTo>
                                <a:pt x="38" y="162"/>
                              </a:lnTo>
                              <a:lnTo>
                                <a:pt x="68" y="60"/>
                              </a:lnTo>
                              <a:lnTo>
                                <a:pt x="78" y="60"/>
                              </a:lnTo>
                              <a:lnTo>
                                <a:pt x="20" y="256"/>
                              </a:lnTo>
                              <a:lnTo>
                                <a:pt x="76" y="256"/>
                              </a:lnTo>
                              <a:lnTo>
                                <a:pt x="76" y="408"/>
                              </a:lnTo>
                              <a:lnTo>
                                <a:pt x="76" y="408"/>
                              </a:lnTo>
                              <a:lnTo>
                                <a:pt x="76" y="412"/>
                              </a:lnTo>
                              <a:lnTo>
                                <a:pt x="78" y="418"/>
                              </a:lnTo>
                              <a:lnTo>
                                <a:pt x="80" y="420"/>
                              </a:lnTo>
                              <a:lnTo>
                                <a:pt x="84" y="424"/>
                              </a:lnTo>
                              <a:lnTo>
                                <a:pt x="88" y="426"/>
                              </a:lnTo>
                              <a:lnTo>
                                <a:pt x="94" y="426"/>
                              </a:lnTo>
                              <a:lnTo>
                                <a:pt x="94" y="426"/>
                              </a:lnTo>
                              <a:lnTo>
                                <a:pt x="98" y="426"/>
                              </a:lnTo>
                              <a:lnTo>
                                <a:pt x="104" y="424"/>
                              </a:lnTo>
                              <a:lnTo>
                                <a:pt x="108" y="422"/>
                              </a:lnTo>
                              <a:lnTo>
                                <a:pt x="112" y="418"/>
                              </a:lnTo>
                              <a:lnTo>
                                <a:pt x="114" y="414"/>
                              </a:lnTo>
                              <a:lnTo>
                                <a:pt x="114" y="408"/>
                              </a:lnTo>
                              <a:lnTo>
                                <a:pt x="114" y="258"/>
                              </a:lnTo>
                              <a:lnTo>
                                <a:pt x="126" y="258"/>
                              </a:lnTo>
                              <a:lnTo>
                                <a:pt x="126" y="412"/>
                              </a:lnTo>
                              <a:lnTo>
                                <a:pt x="126" y="412"/>
                              </a:lnTo>
                              <a:lnTo>
                                <a:pt x="126" y="414"/>
                              </a:lnTo>
                              <a:lnTo>
                                <a:pt x="130" y="418"/>
                              </a:lnTo>
                              <a:lnTo>
                                <a:pt x="136" y="424"/>
                              </a:lnTo>
                              <a:lnTo>
                                <a:pt x="140" y="426"/>
                              </a:lnTo>
                              <a:lnTo>
                                <a:pt x="146" y="426"/>
                              </a:lnTo>
                              <a:lnTo>
                                <a:pt x="146" y="426"/>
                              </a:lnTo>
                              <a:lnTo>
                                <a:pt x="150" y="426"/>
                              </a:lnTo>
                              <a:lnTo>
                                <a:pt x="156" y="424"/>
                              </a:lnTo>
                              <a:lnTo>
                                <a:pt x="160" y="422"/>
                              </a:lnTo>
                              <a:lnTo>
                                <a:pt x="164" y="418"/>
                              </a:lnTo>
                              <a:lnTo>
                                <a:pt x="166" y="412"/>
                              </a:lnTo>
                              <a:lnTo>
                                <a:pt x="166" y="406"/>
                              </a:lnTo>
                              <a:lnTo>
                                <a:pt x="166" y="260"/>
                              </a:lnTo>
                              <a:lnTo>
                                <a:pt x="220" y="260"/>
                              </a:lnTo>
                              <a:lnTo>
                                <a:pt x="164" y="62"/>
                              </a:lnTo>
                              <a:lnTo>
                                <a:pt x="174" y="62"/>
                              </a:lnTo>
                              <a:lnTo>
                                <a:pt x="204" y="172"/>
                              </a:lnTo>
                              <a:lnTo>
                                <a:pt x="204" y="172"/>
                              </a:lnTo>
                              <a:lnTo>
                                <a:pt x="206" y="176"/>
                              </a:lnTo>
                              <a:lnTo>
                                <a:pt x="210" y="180"/>
                              </a:lnTo>
                              <a:lnTo>
                                <a:pt x="218" y="184"/>
                              </a:lnTo>
                              <a:lnTo>
                                <a:pt x="222" y="186"/>
                              </a:lnTo>
                              <a:lnTo>
                                <a:pt x="228" y="184"/>
                              </a:lnTo>
                              <a:lnTo>
                                <a:pt x="228" y="184"/>
                              </a:lnTo>
                              <a:lnTo>
                                <a:pt x="230" y="184"/>
                              </a:lnTo>
                              <a:lnTo>
                                <a:pt x="236" y="180"/>
                              </a:lnTo>
                              <a:lnTo>
                                <a:pt x="238" y="176"/>
                              </a:lnTo>
                              <a:lnTo>
                                <a:pt x="240" y="172"/>
                              </a:lnTo>
                              <a:lnTo>
                                <a:pt x="240" y="164"/>
                              </a:lnTo>
                              <a:lnTo>
                                <a:pt x="238" y="156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1800"/>
                          </a:pPr>
                          <a:endParaRPr sz="1400">
                            <a:solidFill>
                              <a:schemeClr val="dk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2" name="Group 51">
                      <a:extLst>
                        <a:ext uri="{FF2B5EF4-FFF2-40B4-BE49-F238E27FC236}">
                          <a16:creationId xmlns:a16="http://schemas.microsoft.com/office/drawing/2014/main" id="{CA3BEBBF-1620-F212-A47D-6F6A1114E72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0570" y="2485646"/>
                      <a:ext cx="576000" cy="540000"/>
                      <a:chOff x="181875" y="2711273"/>
                      <a:chExt cx="684000" cy="558000"/>
                    </a:xfrm>
                  </p:grpSpPr>
                  <p:sp>
                    <p:nvSpPr>
                      <p:cNvPr id="64" name="Google Shape;444;p5">
                        <a:extLst>
                          <a:ext uri="{FF2B5EF4-FFF2-40B4-BE49-F238E27FC236}">
                            <a16:creationId xmlns:a16="http://schemas.microsoft.com/office/drawing/2014/main" id="{61ADB691-5A02-9A6B-6815-D161B4685B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1875" y="2711273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grpSp>
                    <p:nvGrpSpPr>
                      <p:cNvPr id="65" name="Google Shape;448;p5">
                        <a:extLst>
                          <a:ext uri="{FF2B5EF4-FFF2-40B4-BE49-F238E27FC236}">
                            <a16:creationId xmlns:a16="http://schemas.microsoft.com/office/drawing/2014/main" id="{27556739-DB3C-00B6-9A67-C33E601D4CD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12999" y="2809374"/>
                        <a:ext cx="432001" cy="396000"/>
                        <a:chOff x="3525" y="2005"/>
                        <a:chExt cx="446" cy="441"/>
                      </a:xfrm>
                    </p:grpSpPr>
                    <p:sp>
                      <p:nvSpPr>
                        <p:cNvPr id="66" name="Google Shape;449;p5">
                          <a:extLst>
                            <a:ext uri="{FF2B5EF4-FFF2-40B4-BE49-F238E27FC236}">
                              <a16:creationId xmlns:a16="http://schemas.microsoft.com/office/drawing/2014/main" id="{78E37528-5ADF-B1F2-01E5-673D28A9BF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25" y="2024"/>
                          <a:ext cx="178" cy="28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" h="123" extrusionOk="0">
                              <a:moveTo>
                                <a:pt x="8" y="123"/>
                              </a:moveTo>
                              <a:cubicBezTo>
                                <a:pt x="6" y="123"/>
                                <a:pt x="5" y="122"/>
                                <a:pt x="4" y="120"/>
                              </a:cubicBezTo>
                              <a:cubicBezTo>
                                <a:pt x="1" y="111"/>
                                <a:pt x="0" y="101"/>
                                <a:pt x="0" y="91"/>
                              </a:cubicBezTo>
                              <a:cubicBezTo>
                                <a:pt x="0" y="47"/>
                                <a:pt x="30" y="9"/>
                                <a:pt x="73" y="0"/>
                              </a:cubicBezTo>
                              <a:cubicBezTo>
                                <a:pt x="75" y="0"/>
                                <a:pt x="77" y="1"/>
                                <a:pt x="78" y="3"/>
                              </a:cubicBezTo>
                              <a:cubicBezTo>
                                <a:pt x="78" y="5"/>
                                <a:pt x="77" y="7"/>
                                <a:pt x="75" y="7"/>
                              </a:cubicBezTo>
                              <a:cubicBezTo>
                                <a:pt x="36" y="16"/>
                                <a:pt x="7" y="51"/>
                                <a:pt x="7" y="91"/>
                              </a:cubicBezTo>
                              <a:cubicBezTo>
                                <a:pt x="7" y="100"/>
                                <a:pt x="9" y="109"/>
                                <a:pt x="11" y="118"/>
                              </a:cubicBezTo>
                              <a:cubicBezTo>
                                <a:pt x="12" y="120"/>
                                <a:pt x="11" y="122"/>
                                <a:pt x="9" y="123"/>
                              </a:cubicBezTo>
                              <a:cubicBezTo>
                                <a:pt x="9" y="123"/>
                                <a:pt x="8" y="123"/>
                                <a:pt x="8" y="123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7" name="Google Shape;450;p5">
                          <a:extLst>
                            <a:ext uri="{FF2B5EF4-FFF2-40B4-BE49-F238E27FC236}">
                              <a16:creationId xmlns:a16="http://schemas.microsoft.com/office/drawing/2014/main" id="{D378A298-962A-B090-028F-FBC891468D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80" y="2005"/>
                          <a:ext cx="57" cy="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7" h="60" extrusionOk="0">
                              <a:moveTo>
                                <a:pt x="9" y="60"/>
                              </a:moveTo>
                              <a:lnTo>
                                <a:pt x="57" y="23"/>
                              </a:lnTo>
                              <a:lnTo>
                                <a:pt x="0" y="0"/>
                              </a:lnTo>
                              <a:lnTo>
                                <a:pt x="9" y="6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8" name="Google Shape;451;p5">
                          <a:extLst>
                            <a:ext uri="{FF2B5EF4-FFF2-40B4-BE49-F238E27FC236}">
                              <a16:creationId xmlns:a16="http://schemas.microsoft.com/office/drawing/2014/main" id="{5B53721C-33E9-6035-2415-D0706ACECB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80" y="2357"/>
                          <a:ext cx="322" cy="8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41" h="39" extrusionOk="0">
                              <a:moveTo>
                                <a:pt x="70" y="37"/>
                              </a:moveTo>
                              <a:cubicBezTo>
                                <a:pt x="44" y="37"/>
                                <a:pt x="19" y="27"/>
                                <a:pt x="1" y="7"/>
                              </a:cubicBezTo>
                              <a:cubicBezTo>
                                <a:pt x="0" y="5"/>
                                <a:pt x="0" y="3"/>
                                <a:pt x="1" y="2"/>
                              </a:cubicBezTo>
                              <a:cubicBezTo>
                                <a:pt x="3" y="0"/>
                                <a:pt x="5" y="0"/>
                                <a:pt x="7" y="2"/>
                              </a:cubicBezTo>
                              <a:cubicBezTo>
                                <a:pt x="33" y="32"/>
                                <a:pt x="78" y="39"/>
                                <a:pt x="113" y="18"/>
                              </a:cubicBezTo>
                              <a:cubicBezTo>
                                <a:pt x="121" y="14"/>
                                <a:pt x="128" y="8"/>
                                <a:pt x="134" y="1"/>
                              </a:cubicBezTo>
                              <a:cubicBezTo>
                                <a:pt x="135" y="0"/>
                                <a:pt x="138" y="0"/>
                                <a:pt x="139" y="1"/>
                              </a:cubicBezTo>
                              <a:cubicBezTo>
                                <a:pt x="141" y="2"/>
                                <a:pt x="141" y="5"/>
                                <a:pt x="140" y="6"/>
                              </a:cubicBezTo>
                              <a:cubicBezTo>
                                <a:pt x="133" y="14"/>
                                <a:pt x="125" y="20"/>
                                <a:pt x="117" y="25"/>
                              </a:cubicBezTo>
                              <a:cubicBezTo>
                                <a:pt x="102" y="33"/>
                                <a:pt x="86" y="37"/>
                                <a:pt x="70" y="37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9" name="Google Shape;452;p5">
                          <a:extLst>
                            <a:ext uri="{FF2B5EF4-FFF2-40B4-BE49-F238E27FC236}">
                              <a16:creationId xmlns:a16="http://schemas.microsoft.com/office/drawing/2014/main" id="{88DC6F39-18A7-7272-E1BE-BD01577AA3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64" y="2332"/>
                          <a:ext cx="55" cy="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5" h="60" extrusionOk="0">
                              <a:moveTo>
                                <a:pt x="55" y="23"/>
                              </a:moveTo>
                              <a:lnTo>
                                <a:pt x="0" y="0"/>
                              </a:lnTo>
                              <a:lnTo>
                                <a:pt x="7" y="60"/>
                              </a:lnTo>
                              <a:lnTo>
                                <a:pt x="55" y="2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0" name="Google Shape;453;p5">
                          <a:extLst>
                            <a:ext uri="{FF2B5EF4-FFF2-40B4-BE49-F238E27FC236}">
                              <a16:creationId xmlns:a16="http://schemas.microsoft.com/office/drawing/2014/main" id="{6618C8CD-1600-329D-B6ED-DD473C619B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769" y="2019"/>
                          <a:ext cx="202" cy="28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8" h="123" extrusionOk="0">
                              <a:moveTo>
                                <a:pt x="71" y="123"/>
                              </a:moveTo>
                              <a:cubicBezTo>
                                <a:pt x="70" y="123"/>
                                <a:pt x="70" y="123"/>
                                <a:pt x="70" y="123"/>
                              </a:cubicBezTo>
                              <a:cubicBezTo>
                                <a:pt x="68" y="122"/>
                                <a:pt x="67" y="120"/>
                                <a:pt x="67" y="118"/>
                              </a:cubicBezTo>
                              <a:cubicBezTo>
                                <a:pt x="80" y="80"/>
                                <a:pt x="63" y="37"/>
                                <a:pt x="28" y="17"/>
                              </a:cubicBezTo>
                              <a:cubicBezTo>
                                <a:pt x="21" y="13"/>
                                <a:pt x="12" y="10"/>
                                <a:pt x="3" y="8"/>
                              </a:cubicBezTo>
                              <a:cubicBezTo>
                                <a:pt x="1" y="7"/>
                                <a:pt x="0" y="5"/>
                                <a:pt x="0" y="3"/>
                              </a:cubicBezTo>
                              <a:cubicBezTo>
                                <a:pt x="1" y="1"/>
                                <a:pt x="2" y="0"/>
                                <a:pt x="5" y="0"/>
                              </a:cubicBezTo>
                              <a:cubicBezTo>
                                <a:pt x="14" y="2"/>
                                <a:pt x="24" y="6"/>
                                <a:pt x="32" y="11"/>
                              </a:cubicBezTo>
                              <a:cubicBezTo>
                                <a:pt x="70" y="33"/>
                                <a:pt x="88" y="79"/>
                                <a:pt x="74" y="120"/>
                              </a:cubicBezTo>
                              <a:cubicBezTo>
                                <a:pt x="74" y="122"/>
                                <a:pt x="72" y="123"/>
                                <a:pt x="71" y="123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1" name="Google Shape;454;p5">
                          <a:extLst>
                            <a:ext uri="{FF2B5EF4-FFF2-40B4-BE49-F238E27FC236}">
                              <a16:creationId xmlns:a16="http://schemas.microsoft.com/office/drawing/2014/main" id="{CBF85BEE-2BE5-8930-31FC-85E17B232B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07" y="2270"/>
                          <a:ext cx="54" cy="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4" h="60" extrusionOk="0">
                              <a:moveTo>
                                <a:pt x="0" y="0"/>
                              </a:moveTo>
                              <a:lnTo>
                                <a:pt x="6" y="60"/>
                              </a:lnTo>
                              <a:lnTo>
                                <a:pt x="54" y="23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2" name="Google Shape;455;p5">
                          <a:extLst>
                            <a:ext uri="{FF2B5EF4-FFF2-40B4-BE49-F238E27FC236}">
                              <a16:creationId xmlns:a16="http://schemas.microsoft.com/office/drawing/2014/main" id="{9AFD2545-2484-B7CA-F15C-986E758BFF9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14" y="2101"/>
                          <a:ext cx="251" cy="2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10" h="102" extrusionOk="0">
                              <a:moveTo>
                                <a:pt x="4" y="102"/>
                              </a:moveTo>
                              <a:cubicBezTo>
                                <a:pt x="4" y="102"/>
                                <a:pt x="3" y="102"/>
                                <a:pt x="3" y="102"/>
                              </a:cubicBezTo>
                              <a:cubicBezTo>
                                <a:pt x="2" y="102"/>
                                <a:pt x="0" y="101"/>
                                <a:pt x="1" y="99"/>
                              </a:cubicBezTo>
                              <a:cubicBezTo>
                                <a:pt x="1" y="97"/>
                                <a:pt x="2" y="80"/>
                                <a:pt x="9" y="74"/>
                              </a:cubicBezTo>
                              <a:cubicBezTo>
                                <a:pt x="12" y="72"/>
                                <a:pt x="18" y="69"/>
                                <a:pt x="27" y="66"/>
                              </a:cubicBezTo>
                              <a:cubicBezTo>
                                <a:pt x="31" y="65"/>
                                <a:pt x="35" y="63"/>
                                <a:pt x="36" y="63"/>
                              </a:cubicBezTo>
                              <a:cubicBezTo>
                                <a:pt x="37" y="61"/>
                                <a:pt x="39" y="58"/>
                                <a:pt x="39" y="57"/>
                              </a:cubicBezTo>
                              <a:cubicBezTo>
                                <a:pt x="39" y="57"/>
                                <a:pt x="40" y="57"/>
                                <a:pt x="40" y="56"/>
                              </a:cubicBezTo>
                              <a:cubicBezTo>
                                <a:pt x="39" y="55"/>
                                <a:pt x="39" y="52"/>
                                <a:pt x="38" y="49"/>
                              </a:cubicBezTo>
                              <a:cubicBezTo>
                                <a:pt x="38" y="48"/>
                                <a:pt x="38" y="48"/>
                                <a:pt x="38" y="47"/>
                              </a:cubicBezTo>
                              <a:cubicBezTo>
                                <a:pt x="38" y="47"/>
                                <a:pt x="38" y="47"/>
                                <a:pt x="38" y="47"/>
                              </a:cubicBezTo>
                              <a:cubicBezTo>
                                <a:pt x="36" y="46"/>
                                <a:pt x="35" y="45"/>
                                <a:pt x="34" y="42"/>
                              </a:cubicBezTo>
                              <a:cubicBezTo>
                                <a:pt x="34" y="41"/>
                                <a:pt x="34" y="41"/>
                                <a:pt x="34" y="41"/>
                              </a:cubicBezTo>
                              <a:cubicBezTo>
                                <a:pt x="34" y="38"/>
                                <a:pt x="33" y="36"/>
                                <a:pt x="33" y="34"/>
                              </a:cubicBezTo>
                              <a:cubicBezTo>
                                <a:pt x="34" y="32"/>
                                <a:pt x="34" y="32"/>
                                <a:pt x="35" y="31"/>
                              </a:cubicBezTo>
                              <a:cubicBezTo>
                                <a:pt x="34" y="27"/>
                                <a:pt x="33" y="22"/>
                                <a:pt x="33" y="20"/>
                              </a:cubicBezTo>
                              <a:cubicBezTo>
                                <a:pt x="34" y="12"/>
                                <a:pt x="40" y="4"/>
                                <a:pt x="46" y="2"/>
                              </a:cubicBezTo>
                              <a:cubicBezTo>
                                <a:pt x="51" y="0"/>
                                <a:pt x="54" y="0"/>
                                <a:pt x="55" y="0"/>
                              </a:cubicBezTo>
                              <a:cubicBezTo>
                                <a:pt x="55" y="0"/>
                                <a:pt x="59" y="0"/>
                                <a:pt x="64" y="2"/>
                              </a:cubicBezTo>
                              <a:cubicBezTo>
                                <a:pt x="70" y="4"/>
                                <a:pt x="76" y="12"/>
                                <a:pt x="76" y="20"/>
                              </a:cubicBezTo>
                              <a:cubicBezTo>
                                <a:pt x="76" y="22"/>
                                <a:pt x="76" y="27"/>
                                <a:pt x="75" y="31"/>
                              </a:cubicBezTo>
                              <a:cubicBezTo>
                                <a:pt x="75" y="32"/>
                                <a:pt x="76" y="32"/>
                                <a:pt x="76" y="34"/>
                              </a:cubicBezTo>
                              <a:cubicBezTo>
                                <a:pt x="76" y="36"/>
                                <a:pt x="76" y="38"/>
                                <a:pt x="75" y="41"/>
                              </a:cubicBezTo>
                              <a:cubicBezTo>
                                <a:pt x="75" y="42"/>
                                <a:pt x="75" y="42"/>
                                <a:pt x="75" y="42"/>
                              </a:cubicBezTo>
                              <a:cubicBezTo>
                                <a:pt x="75" y="45"/>
                                <a:pt x="73" y="46"/>
                                <a:pt x="72" y="47"/>
                              </a:cubicBezTo>
                              <a:cubicBezTo>
                                <a:pt x="72" y="47"/>
                                <a:pt x="72" y="47"/>
                                <a:pt x="72" y="47"/>
                              </a:cubicBezTo>
                              <a:cubicBezTo>
                                <a:pt x="71" y="48"/>
                                <a:pt x="71" y="49"/>
                                <a:pt x="71" y="50"/>
                              </a:cubicBezTo>
                              <a:cubicBezTo>
                                <a:pt x="71" y="52"/>
                                <a:pt x="71" y="55"/>
                                <a:pt x="70" y="57"/>
                              </a:cubicBezTo>
                              <a:cubicBezTo>
                                <a:pt x="70" y="57"/>
                                <a:pt x="70" y="57"/>
                                <a:pt x="70" y="57"/>
                              </a:cubicBezTo>
                              <a:cubicBezTo>
                                <a:pt x="71" y="58"/>
                                <a:pt x="72" y="61"/>
                                <a:pt x="73" y="63"/>
                              </a:cubicBezTo>
                              <a:cubicBezTo>
                                <a:pt x="75" y="63"/>
                                <a:pt x="79" y="65"/>
                                <a:pt x="83" y="66"/>
                              </a:cubicBezTo>
                              <a:cubicBezTo>
                                <a:pt x="91" y="69"/>
                                <a:pt x="98" y="72"/>
                                <a:pt x="100" y="74"/>
                              </a:cubicBezTo>
                              <a:cubicBezTo>
                                <a:pt x="109" y="80"/>
                                <a:pt x="110" y="97"/>
                                <a:pt x="110" y="99"/>
                              </a:cubicBezTo>
                              <a:cubicBezTo>
                                <a:pt x="110" y="101"/>
                                <a:pt x="109" y="102"/>
                                <a:pt x="107" y="102"/>
                              </a:cubicBezTo>
                              <a:cubicBezTo>
                                <a:pt x="105" y="102"/>
                                <a:pt x="104" y="101"/>
                                <a:pt x="104" y="99"/>
                              </a:cubicBezTo>
                              <a:cubicBezTo>
                                <a:pt x="104" y="95"/>
                                <a:pt x="102" y="82"/>
                                <a:pt x="97" y="79"/>
                              </a:cubicBezTo>
                              <a:cubicBezTo>
                                <a:pt x="95" y="77"/>
                                <a:pt x="87" y="74"/>
                                <a:pt x="81" y="72"/>
                              </a:cubicBezTo>
                              <a:cubicBezTo>
                                <a:pt x="72" y="69"/>
                                <a:pt x="70" y="68"/>
                                <a:pt x="69" y="66"/>
                              </a:cubicBezTo>
                              <a:cubicBezTo>
                                <a:pt x="68" y="65"/>
                                <a:pt x="66" y="62"/>
                                <a:pt x="66" y="61"/>
                              </a:cubicBezTo>
                              <a:cubicBezTo>
                                <a:pt x="64" y="60"/>
                                <a:pt x="62" y="59"/>
                                <a:pt x="62" y="57"/>
                              </a:cubicBezTo>
                              <a:cubicBezTo>
                                <a:pt x="62" y="56"/>
                                <a:pt x="63" y="55"/>
                                <a:pt x="64" y="54"/>
                              </a:cubicBezTo>
                              <a:cubicBezTo>
                                <a:pt x="65" y="53"/>
                                <a:pt x="65" y="50"/>
                                <a:pt x="65" y="49"/>
                              </a:cubicBezTo>
                              <a:cubicBezTo>
                                <a:pt x="65" y="48"/>
                                <a:pt x="65" y="47"/>
                                <a:pt x="66" y="46"/>
                              </a:cubicBezTo>
                              <a:cubicBezTo>
                                <a:pt x="66" y="43"/>
                                <a:pt x="68" y="42"/>
                                <a:pt x="69" y="41"/>
                              </a:cubicBezTo>
                              <a:cubicBezTo>
                                <a:pt x="69" y="41"/>
                                <a:pt x="69" y="41"/>
                                <a:pt x="69" y="41"/>
                              </a:cubicBezTo>
                              <a:cubicBezTo>
                                <a:pt x="69" y="40"/>
                                <a:pt x="69" y="40"/>
                                <a:pt x="70" y="39"/>
                              </a:cubicBezTo>
                              <a:cubicBezTo>
                                <a:pt x="70" y="38"/>
                                <a:pt x="70" y="36"/>
                                <a:pt x="70" y="35"/>
                              </a:cubicBezTo>
                              <a:cubicBezTo>
                                <a:pt x="70" y="35"/>
                                <a:pt x="70" y="35"/>
                                <a:pt x="70" y="34"/>
                              </a:cubicBezTo>
                              <a:cubicBezTo>
                                <a:pt x="69" y="34"/>
                                <a:pt x="68" y="32"/>
                                <a:pt x="69" y="30"/>
                              </a:cubicBezTo>
                              <a:cubicBezTo>
                                <a:pt x="69" y="28"/>
                                <a:pt x="70" y="23"/>
                                <a:pt x="70" y="20"/>
                              </a:cubicBezTo>
                              <a:cubicBezTo>
                                <a:pt x="70" y="15"/>
                                <a:pt x="65" y="9"/>
                                <a:pt x="62" y="7"/>
                              </a:cubicBezTo>
                              <a:cubicBezTo>
                                <a:pt x="57" y="6"/>
                                <a:pt x="55" y="6"/>
                                <a:pt x="55" y="6"/>
                              </a:cubicBezTo>
                              <a:cubicBezTo>
                                <a:pt x="55" y="6"/>
                                <a:pt x="55" y="6"/>
                                <a:pt x="55" y="6"/>
                              </a:cubicBezTo>
                              <a:cubicBezTo>
                                <a:pt x="55" y="6"/>
                                <a:pt x="55" y="6"/>
                                <a:pt x="55" y="6"/>
                              </a:cubicBezTo>
                              <a:cubicBezTo>
                                <a:pt x="54" y="6"/>
                                <a:pt x="52" y="6"/>
                                <a:pt x="48" y="7"/>
                              </a:cubicBezTo>
                              <a:cubicBezTo>
                                <a:pt x="44" y="9"/>
                                <a:pt x="40" y="15"/>
                                <a:pt x="39" y="20"/>
                              </a:cubicBezTo>
                              <a:cubicBezTo>
                                <a:pt x="39" y="23"/>
                                <a:pt x="40" y="28"/>
                                <a:pt x="41" y="30"/>
                              </a:cubicBezTo>
                              <a:cubicBezTo>
                                <a:pt x="41" y="30"/>
                                <a:pt x="41" y="30"/>
                                <a:pt x="41" y="30"/>
                              </a:cubicBezTo>
                              <a:cubicBezTo>
                                <a:pt x="41" y="32"/>
                                <a:pt x="40" y="34"/>
                                <a:pt x="40" y="34"/>
                              </a:cubicBezTo>
                              <a:cubicBezTo>
                                <a:pt x="40" y="35"/>
                                <a:pt x="39" y="35"/>
                                <a:pt x="39" y="35"/>
                              </a:cubicBezTo>
                              <a:cubicBezTo>
                                <a:pt x="39" y="36"/>
                                <a:pt x="40" y="38"/>
                                <a:pt x="40" y="39"/>
                              </a:cubicBezTo>
                              <a:cubicBezTo>
                                <a:pt x="40" y="40"/>
                                <a:pt x="40" y="40"/>
                                <a:pt x="40" y="41"/>
                              </a:cubicBezTo>
                              <a:cubicBezTo>
                                <a:pt x="40" y="41"/>
                                <a:pt x="40" y="41"/>
                                <a:pt x="40" y="41"/>
                              </a:cubicBezTo>
                              <a:cubicBezTo>
                                <a:pt x="42" y="42"/>
                                <a:pt x="43" y="43"/>
                                <a:pt x="44" y="46"/>
                              </a:cubicBezTo>
                              <a:cubicBezTo>
                                <a:pt x="44" y="47"/>
                                <a:pt x="44" y="47"/>
                                <a:pt x="44" y="48"/>
                              </a:cubicBezTo>
                              <a:cubicBezTo>
                                <a:pt x="45" y="50"/>
                                <a:pt x="45" y="53"/>
                                <a:pt x="46" y="54"/>
                              </a:cubicBezTo>
                              <a:cubicBezTo>
                                <a:pt x="46" y="55"/>
                                <a:pt x="47" y="56"/>
                                <a:pt x="47" y="56"/>
                              </a:cubicBezTo>
                              <a:cubicBezTo>
                                <a:pt x="47" y="58"/>
                                <a:pt x="46" y="60"/>
                                <a:pt x="44" y="61"/>
                              </a:cubicBezTo>
                              <a:cubicBezTo>
                                <a:pt x="43" y="62"/>
                                <a:pt x="42" y="65"/>
                                <a:pt x="41" y="66"/>
                              </a:cubicBezTo>
                              <a:cubicBezTo>
                                <a:pt x="40" y="68"/>
                                <a:pt x="38" y="69"/>
                                <a:pt x="29" y="72"/>
                              </a:cubicBezTo>
                              <a:cubicBezTo>
                                <a:pt x="24" y="74"/>
                                <a:pt x="15" y="77"/>
                                <a:pt x="13" y="78"/>
                              </a:cubicBezTo>
                              <a:cubicBezTo>
                                <a:pt x="9" y="82"/>
                                <a:pt x="7" y="93"/>
                                <a:pt x="7" y="100"/>
                              </a:cubicBezTo>
                              <a:cubicBezTo>
                                <a:pt x="6" y="101"/>
                                <a:pt x="5" y="102"/>
                                <a:pt x="4" y="102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3" name="Google Shape;456;p5">
                          <a:extLst>
                            <a:ext uri="{FF2B5EF4-FFF2-40B4-BE49-F238E27FC236}">
                              <a16:creationId xmlns:a16="http://schemas.microsoft.com/office/drawing/2014/main" id="{382F88A8-B147-D858-3387-45FA4B5E9EA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66" y="2133"/>
                          <a:ext cx="126" cy="14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5" h="62" extrusionOk="0">
                              <a:moveTo>
                                <a:pt x="44" y="37"/>
                              </a:moveTo>
                              <a:cubicBezTo>
                                <a:pt x="44" y="37"/>
                                <a:pt x="42" y="37"/>
                                <a:pt x="42" y="37"/>
                              </a:cubicBezTo>
                              <a:cubicBezTo>
                                <a:pt x="41" y="36"/>
                                <a:pt x="41" y="35"/>
                                <a:pt x="41" y="35"/>
                              </a:cubicBezTo>
                              <a:cubicBezTo>
                                <a:pt x="41" y="35"/>
                                <a:pt x="41" y="34"/>
                                <a:pt x="41" y="34"/>
                              </a:cubicBezTo>
                              <a:cubicBezTo>
                                <a:pt x="42" y="34"/>
                                <a:pt x="42" y="34"/>
                                <a:pt x="42" y="33"/>
                              </a:cubicBezTo>
                              <a:cubicBezTo>
                                <a:pt x="43" y="32"/>
                                <a:pt x="44" y="31"/>
                                <a:pt x="44" y="29"/>
                              </a:cubicBezTo>
                              <a:cubicBezTo>
                                <a:pt x="45" y="29"/>
                                <a:pt x="46" y="28"/>
                                <a:pt x="47" y="26"/>
                              </a:cubicBezTo>
                              <a:cubicBezTo>
                                <a:pt x="47" y="26"/>
                                <a:pt x="47" y="26"/>
                                <a:pt x="47" y="26"/>
                              </a:cubicBezTo>
                              <a:cubicBezTo>
                                <a:pt x="47" y="23"/>
                                <a:pt x="48" y="19"/>
                                <a:pt x="46" y="17"/>
                              </a:cubicBezTo>
                              <a:cubicBezTo>
                                <a:pt x="46" y="17"/>
                                <a:pt x="45" y="17"/>
                                <a:pt x="45" y="17"/>
                              </a:cubicBezTo>
                              <a:cubicBezTo>
                                <a:pt x="45" y="14"/>
                                <a:pt x="45" y="9"/>
                                <a:pt x="43" y="6"/>
                              </a:cubicBezTo>
                              <a:cubicBezTo>
                                <a:pt x="41" y="3"/>
                                <a:pt x="37" y="1"/>
                                <a:pt x="33" y="1"/>
                              </a:cubicBezTo>
                              <a:cubicBezTo>
                                <a:pt x="33" y="1"/>
                                <a:pt x="33" y="1"/>
                                <a:pt x="32" y="1"/>
                              </a:cubicBezTo>
                              <a:cubicBezTo>
                                <a:pt x="31" y="1"/>
                                <a:pt x="31" y="1"/>
                                <a:pt x="31" y="1"/>
                              </a:cubicBezTo>
                              <a:cubicBezTo>
                                <a:pt x="27" y="0"/>
                                <a:pt x="23" y="2"/>
                                <a:pt x="20" y="6"/>
                              </a:cubicBezTo>
                              <a:cubicBezTo>
                                <a:pt x="18" y="9"/>
                                <a:pt x="18" y="14"/>
                                <a:pt x="19" y="17"/>
                              </a:cubicBezTo>
                              <a:cubicBezTo>
                                <a:pt x="18" y="17"/>
                                <a:pt x="18" y="17"/>
                                <a:pt x="18" y="17"/>
                              </a:cubicBezTo>
                              <a:cubicBezTo>
                                <a:pt x="16" y="19"/>
                                <a:pt x="16" y="22"/>
                                <a:pt x="17" y="25"/>
                              </a:cubicBezTo>
                              <a:cubicBezTo>
                                <a:pt x="17" y="26"/>
                                <a:pt x="17" y="26"/>
                                <a:pt x="17" y="26"/>
                              </a:cubicBezTo>
                              <a:cubicBezTo>
                                <a:pt x="17" y="28"/>
                                <a:pt x="18" y="29"/>
                                <a:pt x="19" y="29"/>
                              </a:cubicBezTo>
                              <a:cubicBezTo>
                                <a:pt x="19" y="31"/>
                                <a:pt x="20" y="32"/>
                                <a:pt x="22" y="33"/>
                              </a:cubicBezTo>
                              <a:cubicBezTo>
                                <a:pt x="22" y="34"/>
                                <a:pt x="22" y="34"/>
                                <a:pt x="22" y="34"/>
                              </a:cubicBezTo>
                              <a:cubicBezTo>
                                <a:pt x="22" y="34"/>
                                <a:pt x="22" y="35"/>
                                <a:pt x="22" y="35"/>
                              </a:cubicBezTo>
                              <a:cubicBezTo>
                                <a:pt x="22" y="35"/>
                                <a:pt x="22" y="36"/>
                                <a:pt x="22" y="37"/>
                              </a:cubicBezTo>
                              <a:cubicBezTo>
                                <a:pt x="22" y="37"/>
                                <a:pt x="20" y="38"/>
                                <a:pt x="19" y="38"/>
                              </a:cubicBezTo>
                              <a:cubicBezTo>
                                <a:pt x="15" y="39"/>
                                <a:pt x="11" y="40"/>
                                <a:pt x="8" y="43"/>
                              </a:cubicBezTo>
                              <a:cubicBezTo>
                                <a:pt x="4" y="48"/>
                                <a:pt x="1" y="59"/>
                                <a:pt x="1" y="60"/>
                              </a:cubicBezTo>
                              <a:cubicBezTo>
                                <a:pt x="0" y="61"/>
                                <a:pt x="1" y="62"/>
                                <a:pt x="2" y="62"/>
                              </a:cubicBezTo>
                              <a:cubicBezTo>
                                <a:pt x="2" y="62"/>
                                <a:pt x="2" y="62"/>
                                <a:pt x="3" y="62"/>
                              </a:cubicBezTo>
                              <a:cubicBezTo>
                                <a:pt x="3" y="62"/>
                                <a:pt x="4" y="62"/>
                                <a:pt x="5" y="61"/>
                              </a:cubicBezTo>
                              <a:cubicBezTo>
                                <a:pt x="5" y="58"/>
                                <a:pt x="8" y="49"/>
                                <a:pt x="11" y="46"/>
                              </a:cubicBezTo>
                              <a:cubicBezTo>
                                <a:pt x="13" y="43"/>
                                <a:pt x="17" y="43"/>
                                <a:pt x="20" y="42"/>
                              </a:cubicBezTo>
                              <a:cubicBezTo>
                                <a:pt x="22" y="41"/>
                                <a:pt x="24" y="41"/>
                                <a:pt x="25" y="39"/>
                              </a:cubicBezTo>
                              <a:cubicBezTo>
                                <a:pt x="27" y="37"/>
                                <a:pt x="26" y="35"/>
                                <a:pt x="26" y="34"/>
                              </a:cubicBezTo>
                              <a:cubicBezTo>
                                <a:pt x="26" y="34"/>
                                <a:pt x="26" y="34"/>
                                <a:pt x="26" y="34"/>
                              </a:cubicBezTo>
                              <a:cubicBezTo>
                                <a:pt x="27" y="33"/>
                                <a:pt x="26" y="32"/>
                                <a:pt x="25" y="31"/>
                              </a:cubicBezTo>
                              <a:cubicBezTo>
                                <a:pt x="24" y="30"/>
                                <a:pt x="23" y="29"/>
                                <a:pt x="23" y="28"/>
                              </a:cubicBezTo>
                              <a:cubicBezTo>
                                <a:pt x="23" y="26"/>
                                <a:pt x="22" y="26"/>
                                <a:pt x="21" y="26"/>
                              </a:cubicBezTo>
                              <a:cubicBezTo>
                                <a:pt x="21" y="25"/>
                                <a:pt x="21" y="25"/>
                                <a:pt x="21" y="24"/>
                              </a:cubicBezTo>
                              <a:cubicBezTo>
                                <a:pt x="20" y="23"/>
                                <a:pt x="20" y="21"/>
                                <a:pt x="20" y="21"/>
                              </a:cubicBezTo>
                              <a:cubicBezTo>
                                <a:pt x="21" y="21"/>
                                <a:pt x="21" y="21"/>
                                <a:pt x="22" y="21"/>
                              </a:cubicBezTo>
                              <a:cubicBezTo>
                                <a:pt x="23" y="20"/>
                                <a:pt x="23" y="19"/>
                                <a:pt x="23" y="19"/>
                              </a:cubicBezTo>
                              <a:cubicBezTo>
                                <a:pt x="22" y="15"/>
                                <a:pt x="22" y="10"/>
                                <a:pt x="23" y="9"/>
                              </a:cubicBezTo>
                              <a:cubicBezTo>
                                <a:pt x="25" y="7"/>
                                <a:pt x="27" y="5"/>
                                <a:pt x="30" y="5"/>
                              </a:cubicBezTo>
                              <a:cubicBezTo>
                                <a:pt x="31" y="5"/>
                                <a:pt x="31" y="5"/>
                                <a:pt x="31" y="5"/>
                              </a:cubicBezTo>
                              <a:cubicBezTo>
                                <a:pt x="33" y="5"/>
                                <a:pt x="33" y="5"/>
                                <a:pt x="33" y="5"/>
                              </a:cubicBezTo>
                              <a:cubicBezTo>
                                <a:pt x="36" y="4"/>
                                <a:pt x="39" y="7"/>
                                <a:pt x="40" y="9"/>
                              </a:cubicBezTo>
                              <a:cubicBezTo>
                                <a:pt x="41" y="10"/>
                                <a:pt x="41" y="15"/>
                                <a:pt x="41" y="19"/>
                              </a:cubicBezTo>
                              <a:cubicBezTo>
                                <a:pt x="41" y="19"/>
                                <a:pt x="41" y="20"/>
                                <a:pt x="42" y="21"/>
                              </a:cubicBezTo>
                              <a:cubicBezTo>
                                <a:pt x="42" y="21"/>
                                <a:pt x="43" y="21"/>
                                <a:pt x="43" y="21"/>
                              </a:cubicBezTo>
                              <a:cubicBezTo>
                                <a:pt x="43" y="22"/>
                                <a:pt x="43" y="23"/>
                                <a:pt x="43" y="25"/>
                              </a:cubicBezTo>
                              <a:cubicBezTo>
                                <a:pt x="43" y="25"/>
                                <a:pt x="43" y="25"/>
                                <a:pt x="43" y="26"/>
                              </a:cubicBezTo>
                              <a:cubicBezTo>
                                <a:pt x="42" y="26"/>
                                <a:pt x="41" y="26"/>
                                <a:pt x="40" y="28"/>
                              </a:cubicBezTo>
                              <a:cubicBezTo>
                                <a:pt x="40" y="29"/>
                                <a:pt x="39" y="30"/>
                                <a:pt x="39" y="31"/>
                              </a:cubicBezTo>
                              <a:cubicBezTo>
                                <a:pt x="38" y="32"/>
                                <a:pt x="37" y="33"/>
                                <a:pt x="37" y="34"/>
                              </a:cubicBezTo>
                              <a:cubicBezTo>
                                <a:pt x="37" y="35"/>
                                <a:pt x="37" y="35"/>
                                <a:pt x="37" y="35"/>
                              </a:cubicBezTo>
                              <a:cubicBezTo>
                                <a:pt x="37" y="35"/>
                                <a:pt x="37" y="37"/>
                                <a:pt x="38" y="39"/>
                              </a:cubicBezTo>
                              <a:cubicBezTo>
                                <a:pt x="40" y="41"/>
                                <a:pt x="41" y="41"/>
                                <a:pt x="44" y="41"/>
                              </a:cubicBezTo>
                              <a:cubicBezTo>
                                <a:pt x="46" y="42"/>
                                <a:pt x="49" y="42"/>
                                <a:pt x="51" y="44"/>
                              </a:cubicBezTo>
                              <a:cubicBezTo>
                                <a:pt x="52" y="45"/>
                                <a:pt x="53" y="45"/>
                                <a:pt x="54" y="45"/>
                              </a:cubicBezTo>
                              <a:cubicBezTo>
                                <a:pt x="55" y="44"/>
                                <a:pt x="55" y="42"/>
                                <a:pt x="54" y="42"/>
                              </a:cubicBezTo>
                              <a:cubicBezTo>
                                <a:pt x="51" y="38"/>
                                <a:pt x="47" y="38"/>
                                <a:pt x="44" y="37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4" name="Google Shape;457;p5">
                          <a:extLst>
                            <a:ext uri="{FF2B5EF4-FFF2-40B4-BE49-F238E27FC236}">
                              <a16:creationId xmlns:a16="http://schemas.microsoft.com/office/drawing/2014/main" id="{C74148AC-488E-80F2-B304-EF7C48D2A99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788" y="2131"/>
                          <a:ext cx="121" cy="12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3" h="56" extrusionOk="0">
                              <a:moveTo>
                                <a:pt x="53" y="53"/>
                              </a:moveTo>
                              <a:cubicBezTo>
                                <a:pt x="53" y="53"/>
                                <a:pt x="50" y="49"/>
                                <a:pt x="49" y="45"/>
                              </a:cubicBezTo>
                              <a:cubicBezTo>
                                <a:pt x="47" y="41"/>
                                <a:pt x="40" y="38"/>
                                <a:pt x="38" y="37"/>
                              </a:cubicBezTo>
                              <a:cubicBezTo>
                                <a:pt x="37" y="37"/>
                                <a:pt x="35" y="36"/>
                                <a:pt x="33" y="35"/>
                              </a:cubicBezTo>
                              <a:cubicBezTo>
                                <a:pt x="34" y="34"/>
                                <a:pt x="36" y="34"/>
                                <a:pt x="37" y="34"/>
                              </a:cubicBezTo>
                              <a:cubicBezTo>
                                <a:pt x="41" y="34"/>
                                <a:pt x="43" y="29"/>
                                <a:pt x="43" y="29"/>
                              </a:cubicBezTo>
                              <a:cubicBezTo>
                                <a:pt x="43" y="28"/>
                                <a:pt x="43" y="26"/>
                                <a:pt x="42" y="26"/>
                              </a:cubicBezTo>
                              <a:cubicBezTo>
                                <a:pt x="42" y="26"/>
                                <a:pt x="40" y="25"/>
                                <a:pt x="39" y="23"/>
                              </a:cubicBezTo>
                              <a:cubicBezTo>
                                <a:pt x="39" y="22"/>
                                <a:pt x="39" y="21"/>
                                <a:pt x="39" y="19"/>
                              </a:cubicBezTo>
                              <a:cubicBezTo>
                                <a:pt x="39" y="18"/>
                                <a:pt x="39" y="17"/>
                                <a:pt x="39" y="14"/>
                              </a:cubicBezTo>
                              <a:cubicBezTo>
                                <a:pt x="38" y="5"/>
                                <a:pt x="29" y="0"/>
                                <a:pt x="25" y="0"/>
                              </a:cubicBezTo>
                              <a:cubicBezTo>
                                <a:pt x="23" y="0"/>
                                <a:pt x="23" y="0"/>
                                <a:pt x="23" y="0"/>
                              </a:cubicBezTo>
                              <a:cubicBezTo>
                                <a:pt x="18" y="0"/>
                                <a:pt x="9" y="5"/>
                                <a:pt x="9" y="14"/>
                              </a:cubicBezTo>
                              <a:cubicBezTo>
                                <a:pt x="9" y="17"/>
                                <a:pt x="9" y="18"/>
                                <a:pt x="9" y="19"/>
                              </a:cubicBezTo>
                              <a:cubicBezTo>
                                <a:pt x="9" y="21"/>
                                <a:pt x="9" y="22"/>
                                <a:pt x="8" y="23"/>
                              </a:cubicBezTo>
                              <a:cubicBezTo>
                                <a:pt x="7" y="25"/>
                                <a:pt x="6" y="26"/>
                                <a:pt x="6" y="26"/>
                              </a:cubicBezTo>
                              <a:cubicBezTo>
                                <a:pt x="5" y="26"/>
                                <a:pt x="4" y="28"/>
                                <a:pt x="5" y="29"/>
                              </a:cubicBezTo>
                              <a:cubicBezTo>
                                <a:pt x="5" y="29"/>
                                <a:pt x="6" y="34"/>
                                <a:pt x="11" y="34"/>
                              </a:cubicBezTo>
                              <a:cubicBezTo>
                                <a:pt x="12" y="34"/>
                                <a:pt x="13" y="34"/>
                                <a:pt x="14" y="35"/>
                              </a:cubicBezTo>
                              <a:cubicBezTo>
                                <a:pt x="13" y="36"/>
                                <a:pt x="11" y="37"/>
                                <a:pt x="10" y="37"/>
                              </a:cubicBezTo>
                              <a:cubicBezTo>
                                <a:pt x="9" y="37"/>
                                <a:pt x="9" y="37"/>
                                <a:pt x="9" y="37"/>
                              </a:cubicBezTo>
                              <a:cubicBezTo>
                                <a:pt x="7" y="38"/>
                                <a:pt x="3" y="39"/>
                                <a:pt x="1" y="43"/>
                              </a:cubicBezTo>
                              <a:cubicBezTo>
                                <a:pt x="1" y="44"/>
                                <a:pt x="1" y="44"/>
                                <a:pt x="1" y="45"/>
                              </a:cubicBezTo>
                              <a:cubicBezTo>
                                <a:pt x="0" y="45"/>
                                <a:pt x="1" y="46"/>
                                <a:pt x="1" y="47"/>
                              </a:cubicBezTo>
                              <a:cubicBezTo>
                                <a:pt x="1" y="47"/>
                                <a:pt x="1" y="47"/>
                                <a:pt x="2" y="48"/>
                              </a:cubicBezTo>
                              <a:cubicBezTo>
                                <a:pt x="3" y="48"/>
                                <a:pt x="4" y="47"/>
                                <a:pt x="5" y="46"/>
                              </a:cubicBezTo>
                              <a:cubicBezTo>
                                <a:pt x="5" y="46"/>
                                <a:pt x="5" y="45"/>
                                <a:pt x="5" y="45"/>
                              </a:cubicBezTo>
                              <a:cubicBezTo>
                                <a:pt x="6" y="43"/>
                                <a:pt x="9" y="42"/>
                                <a:pt x="11" y="41"/>
                              </a:cubicBezTo>
                              <a:cubicBezTo>
                                <a:pt x="11" y="41"/>
                                <a:pt x="11" y="41"/>
                                <a:pt x="11" y="41"/>
                              </a:cubicBezTo>
                              <a:cubicBezTo>
                                <a:pt x="13" y="40"/>
                                <a:pt x="18" y="37"/>
                                <a:pt x="18" y="37"/>
                              </a:cubicBezTo>
                              <a:cubicBezTo>
                                <a:pt x="19" y="37"/>
                                <a:pt x="19" y="35"/>
                                <a:pt x="19" y="32"/>
                              </a:cubicBezTo>
                              <a:cubicBezTo>
                                <a:pt x="19" y="32"/>
                                <a:pt x="18" y="31"/>
                                <a:pt x="17" y="31"/>
                              </a:cubicBezTo>
                              <a:cubicBezTo>
                                <a:pt x="17" y="31"/>
                                <a:pt x="14" y="30"/>
                                <a:pt x="11" y="30"/>
                              </a:cubicBezTo>
                              <a:cubicBezTo>
                                <a:pt x="10" y="30"/>
                                <a:pt x="10" y="29"/>
                                <a:pt x="9" y="29"/>
                              </a:cubicBezTo>
                              <a:cubicBezTo>
                                <a:pt x="10" y="28"/>
                                <a:pt x="11" y="26"/>
                                <a:pt x="12" y="25"/>
                              </a:cubicBezTo>
                              <a:cubicBezTo>
                                <a:pt x="13" y="23"/>
                                <a:pt x="13" y="22"/>
                                <a:pt x="13" y="19"/>
                              </a:cubicBezTo>
                              <a:cubicBezTo>
                                <a:pt x="13" y="18"/>
                                <a:pt x="13" y="17"/>
                                <a:pt x="13" y="14"/>
                              </a:cubicBezTo>
                              <a:cubicBezTo>
                                <a:pt x="13" y="8"/>
                                <a:pt x="20" y="4"/>
                                <a:pt x="23" y="4"/>
                              </a:cubicBezTo>
                              <a:cubicBezTo>
                                <a:pt x="25" y="4"/>
                                <a:pt x="25" y="4"/>
                                <a:pt x="25" y="4"/>
                              </a:cubicBezTo>
                              <a:cubicBezTo>
                                <a:pt x="27" y="4"/>
                                <a:pt x="34" y="8"/>
                                <a:pt x="35" y="14"/>
                              </a:cubicBezTo>
                              <a:cubicBezTo>
                                <a:pt x="35" y="17"/>
                                <a:pt x="35" y="18"/>
                                <a:pt x="35" y="19"/>
                              </a:cubicBezTo>
                              <a:cubicBezTo>
                                <a:pt x="34" y="22"/>
                                <a:pt x="35" y="23"/>
                                <a:pt x="36" y="25"/>
                              </a:cubicBezTo>
                              <a:cubicBezTo>
                                <a:pt x="36" y="26"/>
                                <a:pt x="37" y="28"/>
                                <a:pt x="38" y="29"/>
                              </a:cubicBezTo>
                              <a:cubicBezTo>
                                <a:pt x="38" y="29"/>
                                <a:pt x="37" y="30"/>
                                <a:pt x="36" y="30"/>
                              </a:cubicBezTo>
                              <a:cubicBezTo>
                                <a:pt x="34" y="30"/>
                                <a:pt x="30" y="31"/>
                                <a:pt x="30" y="31"/>
                              </a:cubicBezTo>
                              <a:cubicBezTo>
                                <a:pt x="30" y="31"/>
                                <a:pt x="29" y="32"/>
                                <a:pt x="29" y="32"/>
                              </a:cubicBezTo>
                              <a:cubicBezTo>
                                <a:pt x="28" y="36"/>
                                <a:pt x="29" y="37"/>
                                <a:pt x="29" y="37"/>
                              </a:cubicBezTo>
                              <a:cubicBezTo>
                                <a:pt x="30" y="37"/>
                                <a:pt x="34" y="40"/>
                                <a:pt x="37" y="41"/>
                              </a:cubicBezTo>
                              <a:cubicBezTo>
                                <a:pt x="39" y="42"/>
                                <a:pt x="44" y="44"/>
                                <a:pt x="45" y="47"/>
                              </a:cubicBezTo>
                              <a:cubicBezTo>
                                <a:pt x="46" y="50"/>
                                <a:pt x="49" y="55"/>
                                <a:pt x="49" y="55"/>
                              </a:cubicBezTo>
                              <a:cubicBezTo>
                                <a:pt x="49" y="56"/>
                                <a:pt x="50" y="56"/>
                                <a:pt x="51" y="56"/>
                              </a:cubicBezTo>
                              <a:cubicBezTo>
                                <a:pt x="51" y="56"/>
                                <a:pt x="51" y="56"/>
                                <a:pt x="52" y="56"/>
                              </a:cubicBezTo>
                              <a:cubicBezTo>
                                <a:pt x="53" y="55"/>
                                <a:pt x="53" y="54"/>
                                <a:pt x="53" y="53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100800" tIns="50400" rIns="100800" bIns="50400" anchor="t" anchorCtr="0">
                          <a:noAutofit/>
                        </a:bodyPr>
                        <a:lstStyle>
                          <a:def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defPPr>
                          <a:lvl1pPr marR="0" lvl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1pPr>
                          <a:lvl2pPr marR="0" lvl="1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2pPr>
                          <a:lvl3pPr marR="0" lvl="2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3pPr>
                          <a:lvl4pPr marR="0" lvl="3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4pPr>
                          <a:lvl5pPr marR="0" lvl="4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5pPr>
                          <a:lvl6pPr marR="0" lvl="5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6pPr>
                          <a:lvl7pPr marR="0" lvl="6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7pPr>
                          <a:lvl8pPr marR="0" lvl="7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8pPr>
                          <a:lvl9pPr marR="0" lvl="8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Font typeface="Arial"/>
                            <a:defRPr sz="1867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lvl9pPr>
                        </a:lstStyle>
                        <a:p>
                          <a:pPr algn="l" rtl="0">
                            <a:buClr>
                              <a:schemeClr val="dk1"/>
                            </a:buClr>
                            <a:buSzPts val="2205"/>
                          </a:pPr>
                          <a:endParaRPr sz="2205">
                            <a:solidFill>
                              <a:srgbClr val="7FCD55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53" name="Google Shape;445;p5">
                      <a:extLst>
                        <a:ext uri="{FF2B5EF4-FFF2-40B4-BE49-F238E27FC236}">
                          <a16:creationId xmlns:a16="http://schemas.microsoft.com/office/drawing/2014/main" id="{D9F8F312-4B2C-7AEE-E685-08FC496D71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4744" y="4378621"/>
                      <a:ext cx="576000" cy="540000"/>
                    </a:xfrm>
                    <a:prstGeom prst="flowChartConnector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lvl9pPr>
                    </a:lstStyle>
                    <a:p>
                      <a:pPr algn="ctr" rtl="0">
                        <a:buClr>
                          <a:srgbClr val="000000"/>
                        </a:buClr>
                        <a:buSzPts val="1400"/>
                      </a:pPr>
                      <a:endParaRPr sz="1400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grpSp>
                  <p:nvGrpSpPr>
                    <p:cNvPr id="54" name="Group 53">
                      <a:extLst>
                        <a:ext uri="{FF2B5EF4-FFF2-40B4-BE49-F238E27FC236}">
                          <a16:creationId xmlns:a16="http://schemas.microsoft.com/office/drawing/2014/main" id="{2A2CF000-9C0B-E0A1-5CCD-943ACBCF63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8128" y="5564180"/>
                      <a:ext cx="576000" cy="540000"/>
                      <a:chOff x="190738" y="5724946"/>
                      <a:chExt cx="684000" cy="558000"/>
                    </a:xfrm>
                  </p:grpSpPr>
                  <p:sp>
                    <p:nvSpPr>
                      <p:cNvPr id="62" name="Google Shape;445;p5">
                        <a:extLst>
                          <a:ext uri="{FF2B5EF4-FFF2-40B4-BE49-F238E27FC236}">
                            <a16:creationId xmlns:a16="http://schemas.microsoft.com/office/drawing/2014/main" id="{00808C21-0607-B485-013F-807F6BF6C3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0738" y="5724946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pic>
                    <p:nvPicPr>
                      <p:cNvPr id="63" name="Graphic 62">
                        <a:extLst>
                          <a:ext uri="{FF2B5EF4-FFF2-40B4-BE49-F238E27FC236}">
                            <a16:creationId xmlns:a16="http://schemas.microsoft.com/office/drawing/2014/main" id="{CF3D8F63-F1C1-2DCB-4E64-DDF39A6AEE65}"/>
                          </a:ext>
                        </a:extLst>
                      </p:cNvPr>
                      <p:cNvPicPr>
                        <a:picLocks/>
                      </p:cNvPicPr>
                      <p:nvPr/>
                    </p:nvPicPr>
                    <p:blipFill>
                      <a:blip r:embed="rId30">
                        <a:extLst>
                          <a:ext uri="{96DAC541-7B7A-43D3-8B79-37D633B846F1}">
                            <asvg:svgBlip xmlns:asvg="http://schemas.microsoft.com/office/drawing/2016/SVG/main" r:embed="rId31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98738" y="5757231"/>
                        <a:ext cx="468000" cy="504000"/>
                      </a:xfrm>
                      <a:prstGeom prst="rect">
                        <a:avLst/>
                      </a:prstGeom>
                    </p:spPr>
                  </p:pic>
                </p:grpSp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C1C58B1E-4FBF-7A78-EF2C-901DF157B21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7391" y="4970850"/>
                      <a:ext cx="576000" cy="540000"/>
                      <a:chOff x="198792" y="5191171"/>
                      <a:chExt cx="684000" cy="558000"/>
                    </a:xfrm>
                  </p:grpSpPr>
                  <p:sp>
                    <p:nvSpPr>
                      <p:cNvPr id="60" name="Google Shape;445;p5">
                        <a:extLst>
                          <a:ext uri="{FF2B5EF4-FFF2-40B4-BE49-F238E27FC236}">
                            <a16:creationId xmlns:a16="http://schemas.microsoft.com/office/drawing/2014/main" id="{1D8A4577-4A44-5618-AB1B-58EB0E4647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792" y="5191171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sp>
                    <p:nvSpPr>
                      <p:cNvPr id="61" name="Freeform 5">
                        <a:extLst>
                          <a:ext uri="{FF2B5EF4-FFF2-40B4-BE49-F238E27FC236}">
                            <a16:creationId xmlns:a16="http://schemas.microsoft.com/office/drawing/2014/main" id="{2D385326-6A10-ABCB-352E-01965121117A}"/>
                          </a:ext>
                        </a:extLst>
                      </p:cNvPr>
                      <p:cNvSpPr>
                        <a:spLocks noChangeAspect="1" noEditPoints="1"/>
                      </p:cNvSpPr>
                      <p:nvPr/>
                    </p:nvSpPr>
                    <p:spPr bwMode="auto">
                      <a:xfrm>
                        <a:off x="314338" y="5299181"/>
                        <a:ext cx="427500" cy="372000"/>
                      </a:xfrm>
                      <a:custGeom>
                        <a:avLst/>
                        <a:gdLst>
                          <a:gd name="T0" fmla="*/ 124 w 200"/>
                          <a:gd name="T1" fmla="*/ 2 h 194"/>
                          <a:gd name="T2" fmla="*/ 100 w 200"/>
                          <a:gd name="T3" fmla="*/ 15 h 194"/>
                          <a:gd name="T4" fmla="*/ 76 w 200"/>
                          <a:gd name="T5" fmla="*/ 2 h 194"/>
                          <a:gd name="T6" fmla="*/ 66 w 200"/>
                          <a:gd name="T7" fmla="*/ 1 h 194"/>
                          <a:gd name="T8" fmla="*/ 30 w 200"/>
                          <a:gd name="T9" fmla="*/ 29 h 194"/>
                          <a:gd name="T10" fmla="*/ 25 w 200"/>
                          <a:gd name="T11" fmla="*/ 65 h 194"/>
                          <a:gd name="T12" fmla="*/ 0 w 200"/>
                          <a:gd name="T13" fmla="*/ 78 h 194"/>
                          <a:gd name="T14" fmla="*/ 6 w 200"/>
                          <a:gd name="T15" fmla="*/ 123 h 194"/>
                          <a:gd name="T16" fmla="*/ 35 w 200"/>
                          <a:gd name="T17" fmla="*/ 146 h 194"/>
                          <a:gd name="T18" fmla="*/ 34 w 200"/>
                          <a:gd name="T19" fmla="*/ 174 h 194"/>
                          <a:gd name="T20" fmla="*/ 70 w 200"/>
                          <a:gd name="T21" fmla="*/ 194 h 194"/>
                          <a:gd name="T22" fmla="*/ 90 w 200"/>
                          <a:gd name="T23" fmla="*/ 177 h 194"/>
                          <a:gd name="T24" fmla="*/ 110 w 200"/>
                          <a:gd name="T25" fmla="*/ 177 h 194"/>
                          <a:gd name="T26" fmla="*/ 130 w 200"/>
                          <a:gd name="T27" fmla="*/ 194 h 194"/>
                          <a:gd name="T28" fmla="*/ 166 w 200"/>
                          <a:gd name="T29" fmla="*/ 174 h 194"/>
                          <a:gd name="T30" fmla="*/ 165 w 200"/>
                          <a:gd name="T31" fmla="*/ 146 h 194"/>
                          <a:gd name="T32" fmla="*/ 194 w 200"/>
                          <a:gd name="T33" fmla="*/ 123 h 194"/>
                          <a:gd name="T34" fmla="*/ 200 w 200"/>
                          <a:gd name="T35" fmla="*/ 78 h 194"/>
                          <a:gd name="T36" fmla="*/ 175 w 200"/>
                          <a:gd name="T37" fmla="*/ 65 h 194"/>
                          <a:gd name="T38" fmla="*/ 170 w 200"/>
                          <a:gd name="T39" fmla="*/ 29 h 194"/>
                          <a:gd name="T40" fmla="*/ 134 w 200"/>
                          <a:gd name="T41" fmla="*/ 1 h 194"/>
                          <a:gd name="T42" fmla="*/ 131 w 200"/>
                          <a:gd name="T43" fmla="*/ 13 h 194"/>
                          <a:gd name="T44" fmla="*/ 152 w 200"/>
                          <a:gd name="T45" fmla="*/ 44 h 194"/>
                          <a:gd name="T46" fmla="*/ 155 w 200"/>
                          <a:gd name="T47" fmla="*/ 55 h 194"/>
                          <a:gd name="T48" fmla="*/ 166 w 200"/>
                          <a:gd name="T49" fmla="*/ 76 h 194"/>
                          <a:gd name="T50" fmla="*/ 188 w 200"/>
                          <a:gd name="T51" fmla="*/ 81 h 194"/>
                          <a:gd name="T52" fmla="*/ 172 w 200"/>
                          <a:gd name="T53" fmla="*/ 116 h 194"/>
                          <a:gd name="T54" fmla="*/ 163 w 200"/>
                          <a:gd name="T55" fmla="*/ 123 h 194"/>
                          <a:gd name="T56" fmla="*/ 151 w 200"/>
                          <a:gd name="T57" fmla="*/ 143 h 194"/>
                          <a:gd name="T58" fmla="*/ 157 w 200"/>
                          <a:gd name="T59" fmla="*/ 165 h 194"/>
                          <a:gd name="T60" fmla="*/ 119 w 200"/>
                          <a:gd name="T61" fmla="*/ 168 h 194"/>
                          <a:gd name="T62" fmla="*/ 109 w 200"/>
                          <a:gd name="T63" fmla="*/ 165 h 194"/>
                          <a:gd name="T64" fmla="*/ 91 w 200"/>
                          <a:gd name="T65" fmla="*/ 165 h 194"/>
                          <a:gd name="T66" fmla="*/ 81 w 200"/>
                          <a:gd name="T67" fmla="*/ 168 h 194"/>
                          <a:gd name="T68" fmla="*/ 43 w 200"/>
                          <a:gd name="T69" fmla="*/ 165 h 194"/>
                          <a:gd name="T70" fmla="*/ 49 w 200"/>
                          <a:gd name="T71" fmla="*/ 143 h 194"/>
                          <a:gd name="T72" fmla="*/ 37 w 200"/>
                          <a:gd name="T73" fmla="*/ 123 h 194"/>
                          <a:gd name="T74" fmla="*/ 28 w 200"/>
                          <a:gd name="T75" fmla="*/ 116 h 194"/>
                          <a:gd name="T76" fmla="*/ 12 w 200"/>
                          <a:gd name="T77" fmla="*/ 81 h 194"/>
                          <a:gd name="T78" fmla="*/ 34 w 200"/>
                          <a:gd name="T79" fmla="*/ 76 h 194"/>
                          <a:gd name="T80" fmla="*/ 45 w 200"/>
                          <a:gd name="T81" fmla="*/ 55 h 194"/>
                          <a:gd name="T82" fmla="*/ 47 w 200"/>
                          <a:gd name="T83" fmla="*/ 44 h 194"/>
                          <a:gd name="T84" fmla="*/ 69 w 200"/>
                          <a:gd name="T85" fmla="*/ 13 h 194"/>
                          <a:gd name="T86" fmla="*/ 85 w 200"/>
                          <a:gd name="T87" fmla="*/ 29 h 194"/>
                          <a:gd name="T88" fmla="*/ 100 w 200"/>
                          <a:gd name="T89" fmla="*/ 28 h 194"/>
                          <a:gd name="T90" fmla="*/ 115 w 200"/>
                          <a:gd name="T91" fmla="*/ 29 h 194"/>
                          <a:gd name="T92" fmla="*/ 131 w 200"/>
                          <a:gd name="T93" fmla="*/ 13 h 194"/>
                          <a:gd name="T94" fmla="*/ 69 w 200"/>
                          <a:gd name="T95" fmla="*/ 97 h 194"/>
                          <a:gd name="T96" fmla="*/ 131 w 200"/>
                          <a:gd name="T97" fmla="*/ 97 h 194"/>
                          <a:gd name="T98" fmla="*/ 100 w 200"/>
                          <a:gd name="T99" fmla="*/ 78 h 194"/>
                          <a:gd name="T100" fmla="*/ 100 w 200"/>
                          <a:gd name="T101" fmla="*/ 115 h 194"/>
                          <a:gd name="T102" fmla="*/ 100 w 200"/>
                          <a:gd name="T103" fmla="*/ 78 h 19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</a:cxnLst>
                        <a:rect l="0" t="0" r="r" b="b"/>
                        <a:pathLst>
                          <a:path w="200" h="194">
                            <a:moveTo>
                              <a:pt x="130" y="0"/>
                            </a:moveTo>
                            <a:cubicBezTo>
                              <a:pt x="128" y="0"/>
                              <a:pt x="125" y="0"/>
                              <a:pt x="124" y="2"/>
                            </a:cubicBezTo>
                            <a:cubicBezTo>
                              <a:pt x="110" y="16"/>
                              <a:pt x="110" y="16"/>
                              <a:pt x="110" y="16"/>
                            </a:cubicBezTo>
                            <a:cubicBezTo>
                              <a:pt x="107" y="16"/>
                              <a:pt x="104" y="15"/>
                              <a:pt x="100" y="15"/>
                            </a:cubicBezTo>
                            <a:cubicBezTo>
                              <a:pt x="96" y="15"/>
                              <a:pt x="93" y="16"/>
                              <a:pt x="90" y="16"/>
                            </a:cubicBezTo>
                            <a:cubicBezTo>
                              <a:pt x="76" y="2"/>
                              <a:pt x="76" y="2"/>
                              <a:pt x="76" y="2"/>
                            </a:cubicBezTo>
                            <a:cubicBezTo>
                              <a:pt x="75" y="0"/>
                              <a:pt x="72" y="0"/>
                              <a:pt x="70" y="0"/>
                            </a:cubicBezTo>
                            <a:cubicBezTo>
                              <a:pt x="69" y="0"/>
                              <a:pt x="67" y="0"/>
                              <a:pt x="66" y="1"/>
                            </a:cubicBezTo>
                            <a:cubicBezTo>
                              <a:pt x="34" y="19"/>
                              <a:pt x="34" y="19"/>
                              <a:pt x="34" y="19"/>
                            </a:cubicBezTo>
                            <a:cubicBezTo>
                              <a:pt x="31" y="21"/>
                              <a:pt x="29" y="25"/>
                              <a:pt x="30" y="29"/>
                            </a:cubicBezTo>
                            <a:cubicBezTo>
                              <a:pt x="35" y="47"/>
                              <a:pt x="35" y="47"/>
                              <a:pt x="35" y="47"/>
                            </a:cubicBezTo>
                            <a:cubicBezTo>
                              <a:pt x="31" y="53"/>
                              <a:pt x="28" y="59"/>
                              <a:pt x="25" y="65"/>
                            </a:cubicBezTo>
                            <a:cubicBezTo>
                              <a:pt x="6" y="70"/>
                              <a:pt x="6" y="70"/>
                              <a:pt x="6" y="70"/>
                            </a:cubicBezTo>
                            <a:cubicBezTo>
                              <a:pt x="3" y="71"/>
                              <a:pt x="0" y="74"/>
                              <a:pt x="0" y="78"/>
                            </a:cubicBezTo>
                            <a:cubicBezTo>
                              <a:pt x="0" y="115"/>
                              <a:pt x="0" y="115"/>
                              <a:pt x="0" y="115"/>
                            </a:cubicBezTo>
                            <a:cubicBezTo>
                              <a:pt x="0" y="119"/>
                              <a:pt x="3" y="122"/>
                              <a:pt x="6" y="123"/>
                            </a:cubicBezTo>
                            <a:cubicBezTo>
                              <a:pt x="25" y="128"/>
                              <a:pt x="25" y="128"/>
                              <a:pt x="25" y="128"/>
                            </a:cubicBezTo>
                            <a:cubicBezTo>
                              <a:pt x="28" y="134"/>
                              <a:pt x="31" y="140"/>
                              <a:pt x="35" y="146"/>
                            </a:cubicBezTo>
                            <a:cubicBezTo>
                              <a:pt x="30" y="164"/>
                              <a:pt x="30" y="164"/>
                              <a:pt x="30" y="164"/>
                            </a:cubicBezTo>
                            <a:cubicBezTo>
                              <a:pt x="29" y="168"/>
                              <a:pt x="31" y="172"/>
                              <a:pt x="34" y="174"/>
                            </a:cubicBezTo>
                            <a:cubicBezTo>
                              <a:pt x="66" y="192"/>
                              <a:pt x="66" y="192"/>
                              <a:pt x="66" y="192"/>
                            </a:cubicBezTo>
                            <a:cubicBezTo>
                              <a:pt x="67" y="193"/>
                              <a:pt x="69" y="194"/>
                              <a:pt x="70" y="194"/>
                            </a:cubicBezTo>
                            <a:cubicBezTo>
                              <a:pt x="72" y="194"/>
                              <a:pt x="75" y="193"/>
                              <a:pt x="76" y="191"/>
                            </a:cubicBezTo>
                            <a:cubicBezTo>
                              <a:pt x="90" y="177"/>
                              <a:pt x="90" y="177"/>
                              <a:pt x="90" y="177"/>
                            </a:cubicBezTo>
                            <a:cubicBezTo>
                              <a:pt x="93" y="177"/>
                              <a:pt x="96" y="178"/>
                              <a:pt x="100" y="178"/>
                            </a:cubicBezTo>
                            <a:cubicBezTo>
                              <a:pt x="104" y="178"/>
                              <a:pt x="107" y="177"/>
                              <a:pt x="110" y="177"/>
                            </a:cubicBezTo>
                            <a:cubicBezTo>
                              <a:pt x="124" y="191"/>
                              <a:pt x="124" y="191"/>
                              <a:pt x="124" y="191"/>
                            </a:cubicBezTo>
                            <a:cubicBezTo>
                              <a:pt x="125" y="193"/>
                              <a:pt x="128" y="194"/>
                              <a:pt x="130" y="194"/>
                            </a:cubicBezTo>
                            <a:cubicBezTo>
                              <a:pt x="131" y="194"/>
                              <a:pt x="133" y="193"/>
                              <a:pt x="134" y="192"/>
                            </a:cubicBezTo>
                            <a:cubicBezTo>
                              <a:pt x="166" y="174"/>
                              <a:pt x="166" y="174"/>
                              <a:pt x="166" y="174"/>
                            </a:cubicBezTo>
                            <a:cubicBezTo>
                              <a:pt x="169" y="172"/>
                              <a:pt x="171" y="168"/>
                              <a:pt x="170" y="164"/>
                            </a:cubicBezTo>
                            <a:cubicBezTo>
                              <a:pt x="165" y="146"/>
                              <a:pt x="165" y="146"/>
                              <a:pt x="165" y="146"/>
                            </a:cubicBezTo>
                            <a:cubicBezTo>
                              <a:pt x="169" y="140"/>
                              <a:pt x="172" y="134"/>
                              <a:pt x="175" y="128"/>
                            </a:cubicBezTo>
                            <a:cubicBezTo>
                              <a:pt x="194" y="123"/>
                              <a:pt x="194" y="123"/>
                              <a:pt x="194" y="123"/>
                            </a:cubicBezTo>
                            <a:cubicBezTo>
                              <a:pt x="197" y="122"/>
                              <a:pt x="200" y="119"/>
                              <a:pt x="200" y="115"/>
                            </a:cubicBezTo>
                            <a:cubicBezTo>
                              <a:pt x="200" y="78"/>
                              <a:pt x="200" y="78"/>
                              <a:pt x="200" y="78"/>
                            </a:cubicBezTo>
                            <a:cubicBezTo>
                              <a:pt x="200" y="74"/>
                              <a:pt x="197" y="71"/>
                              <a:pt x="194" y="70"/>
                            </a:cubicBezTo>
                            <a:cubicBezTo>
                              <a:pt x="175" y="65"/>
                              <a:pt x="175" y="65"/>
                              <a:pt x="175" y="65"/>
                            </a:cubicBezTo>
                            <a:cubicBezTo>
                              <a:pt x="172" y="59"/>
                              <a:pt x="169" y="53"/>
                              <a:pt x="165" y="47"/>
                            </a:cubicBezTo>
                            <a:cubicBezTo>
                              <a:pt x="170" y="29"/>
                              <a:pt x="170" y="29"/>
                              <a:pt x="170" y="29"/>
                            </a:cubicBezTo>
                            <a:cubicBezTo>
                              <a:pt x="171" y="25"/>
                              <a:pt x="169" y="21"/>
                              <a:pt x="166" y="19"/>
                            </a:cubicBezTo>
                            <a:cubicBezTo>
                              <a:pt x="134" y="1"/>
                              <a:pt x="134" y="1"/>
                              <a:pt x="134" y="1"/>
                            </a:cubicBezTo>
                            <a:cubicBezTo>
                              <a:pt x="133" y="0"/>
                              <a:pt x="131" y="0"/>
                              <a:pt x="130" y="0"/>
                            </a:cubicBezTo>
                            <a:close/>
                            <a:moveTo>
                              <a:pt x="131" y="13"/>
                            </a:moveTo>
                            <a:cubicBezTo>
                              <a:pt x="157" y="28"/>
                              <a:pt x="157" y="28"/>
                              <a:pt x="157" y="28"/>
                            </a:cubicBezTo>
                            <a:cubicBezTo>
                              <a:pt x="152" y="44"/>
                              <a:pt x="152" y="44"/>
                              <a:pt x="152" y="44"/>
                            </a:cubicBezTo>
                            <a:cubicBezTo>
                              <a:pt x="151" y="50"/>
                              <a:pt x="151" y="50"/>
                              <a:pt x="151" y="50"/>
                            </a:cubicBezTo>
                            <a:cubicBezTo>
                              <a:pt x="155" y="55"/>
                              <a:pt x="155" y="55"/>
                              <a:pt x="155" y="55"/>
                            </a:cubicBezTo>
                            <a:cubicBezTo>
                              <a:pt x="158" y="60"/>
                              <a:pt x="161" y="65"/>
                              <a:pt x="163" y="70"/>
                            </a:cubicBezTo>
                            <a:cubicBezTo>
                              <a:pt x="166" y="76"/>
                              <a:pt x="166" y="76"/>
                              <a:pt x="166" y="76"/>
                            </a:cubicBezTo>
                            <a:cubicBezTo>
                              <a:pt x="172" y="77"/>
                              <a:pt x="172" y="77"/>
                              <a:pt x="172" y="77"/>
                            </a:cubicBezTo>
                            <a:cubicBezTo>
                              <a:pt x="188" y="81"/>
                              <a:pt x="188" y="81"/>
                              <a:pt x="188" y="81"/>
                            </a:cubicBezTo>
                            <a:cubicBezTo>
                              <a:pt x="188" y="112"/>
                              <a:pt x="188" y="112"/>
                              <a:pt x="188" y="112"/>
                            </a:cubicBezTo>
                            <a:cubicBezTo>
                              <a:pt x="172" y="116"/>
                              <a:pt x="172" y="116"/>
                              <a:pt x="172" y="116"/>
                            </a:cubicBezTo>
                            <a:cubicBezTo>
                              <a:pt x="166" y="117"/>
                              <a:pt x="166" y="117"/>
                              <a:pt x="166" y="117"/>
                            </a:cubicBezTo>
                            <a:cubicBezTo>
                              <a:pt x="163" y="123"/>
                              <a:pt x="163" y="123"/>
                              <a:pt x="163" y="123"/>
                            </a:cubicBezTo>
                            <a:cubicBezTo>
                              <a:pt x="161" y="128"/>
                              <a:pt x="158" y="133"/>
                              <a:pt x="155" y="138"/>
                            </a:cubicBezTo>
                            <a:cubicBezTo>
                              <a:pt x="151" y="143"/>
                              <a:pt x="151" y="143"/>
                              <a:pt x="151" y="143"/>
                            </a:cubicBezTo>
                            <a:cubicBezTo>
                              <a:pt x="152" y="149"/>
                              <a:pt x="152" y="149"/>
                              <a:pt x="152" y="149"/>
                            </a:cubicBezTo>
                            <a:cubicBezTo>
                              <a:pt x="157" y="165"/>
                              <a:pt x="157" y="165"/>
                              <a:pt x="157" y="165"/>
                            </a:cubicBezTo>
                            <a:cubicBezTo>
                              <a:pt x="131" y="180"/>
                              <a:pt x="131" y="180"/>
                              <a:pt x="131" y="180"/>
                            </a:cubicBezTo>
                            <a:cubicBezTo>
                              <a:pt x="119" y="168"/>
                              <a:pt x="119" y="168"/>
                              <a:pt x="119" y="168"/>
                            </a:cubicBezTo>
                            <a:cubicBezTo>
                              <a:pt x="115" y="164"/>
                              <a:pt x="115" y="164"/>
                              <a:pt x="115" y="164"/>
                            </a:cubicBezTo>
                            <a:cubicBezTo>
                              <a:pt x="109" y="165"/>
                              <a:pt x="109" y="165"/>
                              <a:pt x="109" y="165"/>
                            </a:cubicBezTo>
                            <a:cubicBezTo>
                              <a:pt x="105" y="165"/>
                              <a:pt x="103" y="165"/>
                              <a:pt x="100" y="165"/>
                            </a:cubicBezTo>
                            <a:cubicBezTo>
                              <a:pt x="97" y="165"/>
                              <a:pt x="95" y="165"/>
                              <a:pt x="91" y="165"/>
                            </a:cubicBezTo>
                            <a:cubicBezTo>
                              <a:pt x="85" y="164"/>
                              <a:pt x="85" y="164"/>
                              <a:pt x="85" y="164"/>
                            </a:cubicBezTo>
                            <a:cubicBezTo>
                              <a:pt x="81" y="168"/>
                              <a:pt x="81" y="168"/>
                              <a:pt x="81" y="168"/>
                            </a:cubicBezTo>
                            <a:cubicBezTo>
                              <a:pt x="69" y="180"/>
                              <a:pt x="69" y="180"/>
                              <a:pt x="69" y="180"/>
                            </a:cubicBezTo>
                            <a:cubicBezTo>
                              <a:pt x="43" y="165"/>
                              <a:pt x="43" y="165"/>
                              <a:pt x="43" y="165"/>
                            </a:cubicBezTo>
                            <a:cubicBezTo>
                              <a:pt x="47" y="149"/>
                              <a:pt x="47" y="149"/>
                              <a:pt x="47" y="149"/>
                            </a:cubicBezTo>
                            <a:cubicBezTo>
                              <a:pt x="49" y="143"/>
                              <a:pt x="49" y="143"/>
                              <a:pt x="49" y="143"/>
                            </a:cubicBezTo>
                            <a:cubicBezTo>
                              <a:pt x="45" y="138"/>
                              <a:pt x="45" y="138"/>
                              <a:pt x="45" y="138"/>
                            </a:cubicBezTo>
                            <a:cubicBezTo>
                              <a:pt x="42" y="133"/>
                              <a:pt x="39" y="128"/>
                              <a:pt x="37" y="123"/>
                            </a:cubicBezTo>
                            <a:cubicBezTo>
                              <a:pt x="34" y="117"/>
                              <a:pt x="34" y="117"/>
                              <a:pt x="34" y="117"/>
                            </a:cubicBezTo>
                            <a:cubicBezTo>
                              <a:pt x="28" y="116"/>
                              <a:pt x="28" y="116"/>
                              <a:pt x="28" y="116"/>
                            </a:cubicBezTo>
                            <a:cubicBezTo>
                              <a:pt x="12" y="112"/>
                              <a:pt x="12" y="112"/>
                              <a:pt x="12" y="112"/>
                            </a:cubicBezTo>
                            <a:cubicBezTo>
                              <a:pt x="12" y="81"/>
                              <a:pt x="12" y="81"/>
                              <a:pt x="12" y="81"/>
                            </a:cubicBezTo>
                            <a:cubicBezTo>
                              <a:pt x="28" y="77"/>
                              <a:pt x="28" y="77"/>
                              <a:pt x="28" y="77"/>
                            </a:cubicBezTo>
                            <a:cubicBezTo>
                              <a:pt x="34" y="76"/>
                              <a:pt x="34" y="76"/>
                              <a:pt x="34" y="76"/>
                            </a:cubicBezTo>
                            <a:cubicBezTo>
                              <a:pt x="37" y="70"/>
                              <a:pt x="37" y="70"/>
                              <a:pt x="37" y="70"/>
                            </a:cubicBezTo>
                            <a:cubicBezTo>
                              <a:pt x="39" y="65"/>
                              <a:pt x="42" y="60"/>
                              <a:pt x="45" y="55"/>
                            </a:cubicBezTo>
                            <a:cubicBezTo>
                              <a:pt x="49" y="50"/>
                              <a:pt x="49" y="50"/>
                              <a:pt x="49" y="50"/>
                            </a:cubicBezTo>
                            <a:cubicBezTo>
                              <a:pt x="47" y="44"/>
                              <a:pt x="47" y="44"/>
                              <a:pt x="47" y="44"/>
                            </a:cubicBezTo>
                            <a:cubicBezTo>
                              <a:pt x="43" y="28"/>
                              <a:pt x="43" y="28"/>
                              <a:pt x="43" y="28"/>
                            </a:cubicBezTo>
                            <a:cubicBezTo>
                              <a:pt x="69" y="13"/>
                              <a:pt x="69" y="13"/>
                              <a:pt x="69" y="13"/>
                            </a:cubicBezTo>
                            <a:cubicBezTo>
                              <a:pt x="81" y="25"/>
                              <a:pt x="81" y="25"/>
                              <a:pt x="81" y="25"/>
                            </a:cubicBezTo>
                            <a:cubicBezTo>
                              <a:pt x="85" y="29"/>
                              <a:pt x="85" y="29"/>
                              <a:pt x="85" y="29"/>
                            </a:cubicBezTo>
                            <a:cubicBezTo>
                              <a:pt x="91" y="28"/>
                              <a:pt x="91" y="28"/>
                              <a:pt x="91" y="28"/>
                            </a:cubicBezTo>
                            <a:cubicBezTo>
                              <a:pt x="95" y="28"/>
                              <a:pt x="97" y="28"/>
                              <a:pt x="100" y="28"/>
                            </a:cubicBezTo>
                            <a:cubicBezTo>
                              <a:pt x="103" y="28"/>
                              <a:pt x="105" y="28"/>
                              <a:pt x="109" y="28"/>
                            </a:cubicBezTo>
                            <a:cubicBezTo>
                              <a:pt x="115" y="29"/>
                              <a:pt x="115" y="29"/>
                              <a:pt x="115" y="29"/>
                            </a:cubicBezTo>
                            <a:cubicBezTo>
                              <a:pt x="119" y="25"/>
                              <a:pt x="119" y="25"/>
                              <a:pt x="119" y="25"/>
                            </a:cubicBezTo>
                            <a:lnTo>
                              <a:pt x="131" y="13"/>
                            </a:lnTo>
                            <a:close/>
                            <a:moveTo>
                              <a:pt x="100" y="128"/>
                            </a:moveTo>
                            <a:cubicBezTo>
                              <a:pt x="83" y="128"/>
                              <a:pt x="69" y="114"/>
                              <a:pt x="69" y="97"/>
                            </a:cubicBezTo>
                            <a:cubicBezTo>
                              <a:pt x="69" y="79"/>
                              <a:pt x="83" y="65"/>
                              <a:pt x="100" y="65"/>
                            </a:cubicBezTo>
                            <a:cubicBezTo>
                              <a:pt x="117" y="65"/>
                              <a:pt x="131" y="79"/>
                              <a:pt x="131" y="97"/>
                            </a:cubicBezTo>
                            <a:cubicBezTo>
                              <a:pt x="131" y="114"/>
                              <a:pt x="117" y="128"/>
                              <a:pt x="100" y="128"/>
                            </a:cubicBezTo>
                            <a:close/>
                            <a:moveTo>
                              <a:pt x="100" y="78"/>
                            </a:moveTo>
                            <a:cubicBezTo>
                              <a:pt x="90" y="78"/>
                              <a:pt x="81" y="86"/>
                              <a:pt x="81" y="97"/>
                            </a:cubicBezTo>
                            <a:cubicBezTo>
                              <a:pt x="81" y="107"/>
                              <a:pt x="90" y="115"/>
                              <a:pt x="100" y="115"/>
                            </a:cubicBezTo>
                            <a:cubicBezTo>
                              <a:pt x="110" y="115"/>
                              <a:pt x="119" y="107"/>
                              <a:pt x="119" y="97"/>
                            </a:cubicBezTo>
                            <a:cubicBezTo>
                              <a:pt x="119" y="86"/>
                              <a:pt x="110" y="78"/>
                              <a:pt x="100" y="78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endParaRPr lang="en-US" sz="1400"/>
                      </a:p>
                    </p:txBody>
                  </p:sp>
                </p:grpSp>
                <p:grpSp>
                  <p:nvGrpSpPr>
                    <p:cNvPr id="56" name="Group 55">
                      <a:extLst>
                        <a:ext uri="{FF2B5EF4-FFF2-40B4-BE49-F238E27FC236}">
                          <a16:creationId xmlns:a16="http://schemas.microsoft.com/office/drawing/2014/main" id="{39982AF9-B646-AB5E-76A0-ECE8387FA3C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1849" y="3738051"/>
                      <a:ext cx="576000" cy="540000"/>
                      <a:chOff x="163154" y="3988516"/>
                      <a:chExt cx="684000" cy="558000"/>
                    </a:xfrm>
                  </p:grpSpPr>
                  <p:sp>
                    <p:nvSpPr>
                      <p:cNvPr id="58" name="Google Shape;443;p5">
                        <a:extLst>
                          <a:ext uri="{FF2B5EF4-FFF2-40B4-BE49-F238E27FC236}">
                            <a16:creationId xmlns:a16="http://schemas.microsoft.com/office/drawing/2014/main" id="{51F2C6ED-03A3-4045-430C-5C29DCA134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3154" y="3988516"/>
                        <a:ext cx="684000" cy="558000"/>
                      </a:xfrm>
                      <a:prstGeom prst="flowChartConnector">
                        <a:avLst/>
                      </a:prstGeom>
                      <a:solidFill>
                        <a:srgbClr val="A9D18E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ctr" anchorCtr="0">
                        <a:noAutofit/>
                      </a:bodyPr>
                      <a:lstStyle>
                        <a:def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defPPr>
                        <a:lvl1pPr marR="0" lvl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1pPr>
                        <a:lvl2pPr marR="0" lvl="1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2pPr>
                        <a:lvl3pPr marR="0" lvl="2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3pPr>
                        <a:lvl4pPr marR="0" lvl="3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4pPr>
                        <a:lvl5pPr marR="0" lvl="4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5pPr>
                        <a:lvl6pPr marR="0" lvl="5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6pPr>
                        <a:lvl7pPr marR="0" lvl="6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7pPr>
                        <a:lvl8pPr marR="0" lvl="7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8pPr>
                        <a:lvl9pPr marR="0" lvl="8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867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defRPr>
                        </a:lvl9pPr>
                      </a:lstStyle>
                      <a:p>
                        <a:pPr algn="ctr" rtl="0">
                          <a:buClr>
                            <a:srgbClr val="000000"/>
                          </a:buClr>
                          <a:buSzPts val="1400"/>
                        </a:pPr>
                        <a:endParaRPr sz="14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endParaRPr>
                      </a:p>
                    </p:txBody>
                  </p:sp>
                  <p:pic>
                    <p:nvPicPr>
                      <p:cNvPr id="59" name="Graphic 58">
                        <a:extLst>
                          <a:ext uri="{FF2B5EF4-FFF2-40B4-BE49-F238E27FC236}">
                            <a16:creationId xmlns:a16="http://schemas.microsoft.com/office/drawing/2014/main" id="{5968BBFE-7C19-9C3C-0E44-A57FFC52B9FF}"/>
                          </a:ext>
                        </a:extLst>
                      </p:cNvPr>
                      <p:cNvPicPr>
                        <a:picLocks/>
                      </p:cNvPicPr>
                      <p:nvPr/>
                    </p:nvPicPr>
                    <p:blipFill>
                      <a:blip r:embed="rId32">
                        <a:extLst>
                          <a:ext uri="{96DAC541-7B7A-43D3-8B79-37D633B846F1}">
                            <asvg:svgBlip xmlns:asvg="http://schemas.microsoft.com/office/drawing/2016/SVG/main" r:embed="rId33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86582" y="4049454"/>
                        <a:ext cx="432000" cy="432000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57" name="TextBox 56">
                      <a:extLst>
                        <a:ext uri="{FF2B5EF4-FFF2-40B4-BE49-F238E27FC236}">
                          <a16:creationId xmlns:a16="http://schemas.microsoft.com/office/drawing/2014/main" id="{9FE29CEC-755F-4DF2-C53E-589DE4CEA65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294647" y="1087351"/>
                      <a:ext cx="443681" cy="27781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100" b="1" dirty="0">
                          <a:solidFill>
                            <a:srgbClr val="C55A11"/>
                          </a:solidFill>
                        </a:rPr>
                        <a:t>0,</a:t>
                      </a:r>
                      <a:r>
                        <a:rPr lang="el-GR" sz="1100" b="1" dirty="0">
                          <a:solidFill>
                            <a:srgbClr val="C55A11"/>
                          </a:solidFill>
                        </a:rPr>
                        <a:t>7</a:t>
                      </a:r>
                      <a:r>
                        <a:rPr lang="en-US" sz="1100" b="1" dirty="0">
                          <a:solidFill>
                            <a:srgbClr val="C55A11"/>
                          </a:solidFill>
                        </a:rPr>
                        <a:t>5</a:t>
                      </a:r>
                      <a:endParaRPr lang="el-GR" sz="1100" b="1" dirty="0">
                        <a:solidFill>
                          <a:srgbClr val="C55A11"/>
                        </a:solidFill>
                      </a:endParaRPr>
                    </a:p>
                  </p:txBody>
                </p:sp>
              </p:grpSp>
              <p:sp>
                <p:nvSpPr>
                  <p:cNvPr id="31" name="Freeform 5">
                    <a:extLst>
                      <a:ext uri="{FF2B5EF4-FFF2-40B4-BE49-F238E27FC236}">
                        <a16:creationId xmlns:a16="http://schemas.microsoft.com/office/drawing/2014/main" id="{AA9E9422-4DD7-ABDA-E045-CF1D3F8A0ED6}"/>
                      </a:ext>
                    </a:extLst>
                  </p:cNvPr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375046" y="4656538"/>
                    <a:ext cx="360000" cy="360000"/>
                  </a:xfrm>
                  <a:custGeom>
                    <a:avLst/>
                    <a:gdLst>
                      <a:gd name="T0" fmla="*/ 124 w 200"/>
                      <a:gd name="T1" fmla="*/ 2 h 194"/>
                      <a:gd name="T2" fmla="*/ 100 w 200"/>
                      <a:gd name="T3" fmla="*/ 15 h 194"/>
                      <a:gd name="T4" fmla="*/ 76 w 200"/>
                      <a:gd name="T5" fmla="*/ 2 h 194"/>
                      <a:gd name="T6" fmla="*/ 66 w 200"/>
                      <a:gd name="T7" fmla="*/ 1 h 194"/>
                      <a:gd name="T8" fmla="*/ 30 w 200"/>
                      <a:gd name="T9" fmla="*/ 29 h 194"/>
                      <a:gd name="T10" fmla="*/ 25 w 200"/>
                      <a:gd name="T11" fmla="*/ 65 h 194"/>
                      <a:gd name="T12" fmla="*/ 0 w 200"/>
                      <a:gd name="T13" fmla="*/ 78 h 194"/>
                      <a:gd name="T14" fmla="*/ 6 w 200"/>
                      <a:gd name="T15" fmla="*/ 123 h 194"/>
                      <a:gd name="T16" fmla="*/ 35 w 200"/>
                      <a:gd name="T17" fmla="*/ 146 h 194"/>
                      <a:gd name="T18" fmla="*/ 34 w 200"/>
                      <a:gd name="T19" fmla="*/ 174 h 194"/>
                      <a:gd name="T20" fmla="*/ 70 w 200"/>
                      <a:gd name="T21" fmla="*/ 194 h 194"/>
                      <a:gd name="T22" fmla="*/ 90 w 200"/>
                      <a:gd name="T23" fmla="*/ 177 h 194"/>
                      <a:gd name="T24" fmla="*/ 110 w 200"/>
                      <a:gd name="T25" fmla="*/ 177 h 194"/>
                      <a:gd name="T26" fmla="*/ 130 w 200"/>
                      <a:gd name="T27" fmla="*/ 194 h 194"/>
                      <a:gd name="T28" fmla="*/ 166 w 200"/>
                      <a:gd name="T29" fmla="*/ 174 h 194"/>
                      <a:gd name="T30" fmla="*/ 165 w 200"/>
                      <a:gd name="T31" fmla="*/ 146 h 194"/>
                      <a:gd name="T32" fmla="*/ 194 w 200"/>
                      <a:gd name="T33" fmla="*/ 123 h 194"/>
                      <a:gd name="T34" fmla="*/ 200 w 200"/>
                      <a:gd name="T35" fmla="*/ 78 h 194"/>
                      <a:gd name="T36" fmla="*/ 175 w 200"/>
                      <a:gd name="T37" fmla="*/ 65 h 194"/>
                      <a:gd name="T38" fmla="*/ 170 w 200"/>
                      <a:gd name="T39" fmla="*/ 29 h 194"/>
                      <a:gd name="T40" fmla="*/ 134 w 200"/>
                      <a:gd name="T41" fmla="*/ 1 h 194"/>
                      <a:gd name="T42" fmla="*/ 131 w 200"/>
                      <a:gd name="T43" fmla="*/ 13 h 194"/>
                      <a:gd name="T44" fmla="*/ 152 w 200"/>
                      <a:gd name="T45" fmla="*/ 44 h 194"/>
                      <a:gd name="T46" fmla="*/ 155 w 200"/>
                      <a:gd name="T47" fmla="*/ 55 h 194"/>
                      <a:gd name="T48" fmla="*/ 166 w 200"/>
                      <a:gd name="T49" fmla="*/ 76 h 194"/>
                      <a:gd name="T50" fmla="*/ 188 w 200"/>
                      <a:gd name="T51" fmla="*/ 81 h 194"/>
                      <a:gd name="T52" fmla="*/ 172 w 200"/>
                      <a:gd name="T53" fmla="*/ 116 h 194"/>
                      <a:gd name="T54" fmla="*/ 163 w 200"/>
                      <a:gd name="T55" fmla="*/ 123 h 194"/>
                      <a:gd name="T56" fmla="*/ 151 w 200"/>
                      <a:gd name="T57" fmla="*/ 143 h 194"/>
                      <a:gd name="T58" fmla="*/ 157 w 200"/>
                      <a:gd name="T59" fmla="*/ 165 h 194"/>
                      <a:gd name="T60" fmla="*/ 119 w 200"/>
                      <a:gd name="T61" fmla="*/ 168 h 194"/>
                      <a:gd name="T62" fmla="*/ 109 w 200"/>
                      <a:gd name="T63" fmla="*/ 165 h 194"/>
                      <a:gd name="T64" fmla="*/ 91 w 200"/>
                      <a:gd name="T65" fmla="*/ 165 h 194"/>
                      <a:gd name="T66" fmla="*/ 81 w 200"/>
                      <a:gd name="T67" fmla="*/ 168 h 194"/>
                      <a:gd name="T68" fmla="*/ 43 w 200"/>
                      <a:gd name="T69" fmla="*/ 165 h 194"/>
                      <a:gd name="T70" fmla="*/ 49 w 200"/>
                      <a:gd name="T71" fmla="*/ 143 h 194"/>
                      <a:gd name="T72" fmla="*/ 37 w 200"/>
                      <a:gd name="T73" fmla="*/ 123 h 194"/>
                      <a:gd name="T74" fmla="*/ 28 w 200"/>
                      <a:gd name="T75" fmla="*/ 116 h 194"/>
                      <a:gd name="T76" fmla="*/ 12 w 200"/>
                      <a:gd name="T77" fmla="*/ 81 h 194"/>
                      <a:gd name="T78" fmla="*/ 34 w 200"/>
                      <a:gd name="T79" fmla="*/ 76 h 194"/>
                      <a:gd name="T80" fmla="*/ 45 w 200"/>
                      <a:gd name="T81" fmla="*/ 55 h 194"/>
                      <a:gd name="T82" fmla="*/ 47 w 200"/>
                      <a:gd name="T83" fmla="*/ 44 h 194"/>
                      <a:gd name="T84" fmla="*/ 69 w 200"/>
                      <a:gd name="T85" fmla="*/ 13 h 194"/>
                      <a:gd name="T86" fmla="*/ 85 w 200"/>
                      <a:gd name="T87" fmla="*/ 29 h 194"/>
                      <a:gd name="T88" fmla="*/ 100 w 200"/>
                      <a:gd name="T89" fmla="*/ 28 h 194"/>
                      <a:gd name="T90" fmla="*/ 115 w 200"/>
                      <a:gd name="T91" fmla="*/ 29 h 194"/>
                      <a:gd name="T92" fmla="*/ 131 w 200"/>
                      <a:gd name="T93" fmla="*/ 13 h 194"/>
                      <a:gd name="T94" fmla="*/ 69 w 200"/>
                      <a:gd name="T95" fmla="*/ 97 h 194"/>
                      <a:gd name="T96" fmla="*/ 131 w 200"/>
                      <a:gd name="T97" fmla="*/ 97 h 194"/>
                      <a:gd name="T98" fmla="*/ 100 w 200"/>
                      <a:gd name="T99" fmla="*/ 78 h 194"/>
                      <a:gd name="T100" fmla="*/ 100 w 200"/>
                      <a:gd name="T101" fmla="*/ 115 h 194"/>
                      <a:gd name="T102" fmla="*/ 100 w 200"/>
                      <a:gd name="T103" fmla="*/ 78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00" h="194">
                        <a:moveTo>
                          <a:pt x="130" y="0"/>
                        </a:moveTo>
                        <a:cubicBezTo>
                          <a:pt x="128" y="0"/>
                          <a:pt x="125" y="0"/>
                          <a:pt x="124" y="2"/>
                        </a:cubicBezTo>
                        <a:cubicBezTo>
                          <a:pt x="110" y="16"/>
                          <a:pt x="110" y="16"/>
                          <a:pt x="110" y="16"/>
                        </a:cubicBezTo>
                        <a:cubicBezTo>
                          <a:pt x="107" y="16"/>
                          <a:pt x="104" y="15"/>
                          <a:pt x="100" y="15"/>
                        </a:cubicBezTo>
                        <a:cubicBezTo>
                          <a:pt x="96" y="15"/>
                          <a:pt x="93" y="16"/>
                          <a:pt x="90" y="16"/>
                        </a:cubicBezTo>
                        <a:cubicBezTo>
                          <a:pt x="76" y="2"/>
                          <a:pt x="76" y="2"/>
                          <a:pt x="76" y="2"/>
                        </a:cubicBezTo>
                        <a:cubicBezTo>
                          <a:pt x="75" y="0"/>
                          <a:pt x="72" y="0"/>
                          <a:pt x="70" y="0"/>
                        </a:cubicBezTo>
                        <a:cubicBezTo>
                          <a:pt x="69" y="0"/>
                          <a:pt x="67" y="0"/>
                          <a:pt x="66" y="1"/>
                        </a:cubicBezTo>
                        <a:cubicBezTo>
                          <a:pt x="34" y="19"/>
                          <a:pt x="34" y="19"/>
                          <a:pt x="34" y="19"/>
                        </a:cubicBezTo>
                        <a:cubicBezTo>
                          <a:pt x="31" y="21"/>
                          <a:pt x="29" y="25"/>
                          <a:pt x="30" y="29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1" y="53"/>
                          <a:pt x="28" y="59"/>
                          <a:pt x="25" y="65"/>
                        </a:cubicBezTo>
                        <a:cubicBezTo>
                          <a:pt x="6" y="70"/>
                          <a:pt x="6" y="70"/>
                          <a:pt x="6" y="70"/>
                        </a:cubicBezTo>
                        <a:cubicBezTo>
                          <a:pt x="3" y="71"/>
                          <a:pt x="0" y="74"/>
                          <a:pt x="0" y="78"/>
                        </a:cubicBezTo>
                        <a:cubicBezTo>
                          <a:pt x="0" y="115"/>
                          <a:pt x="0" y="115"/>
                          <a:pt x="0" y="115"/>
                        </a:cubicBezTo>
                        <a:cubicBezTo>
                          <a:pt x="0" y="119"/>
                          <a:pt x="3" y="122"/>
                          <a:pt x="6" y="123"/>
                        </a:cubicBezTo>
                        <a:cubicBezTo>
                          <a:pt x="25" y="128"/>
                          <a:pt x="25" y="128"/>
                          <a:pt x="25" y="128"/>
                        </a:cubicBezTo>
                        <a:cubicBezTo>
                          <a:pt x="28" y="134"/>
                          <a:pt x="31" y="140"/>
                          <a:pt x="35" y="146"/>
                        </a:cubicBezTo>
                        <a:cubicBezTo>
                          <a:pt x="30" y="164"/>
                          <a:pt x="30" y="164"/>
                          <a:pt x="30" y="164"/>
                        </a:cubicBezTo>
                        <a:cubicBezTo>
                          <a:pt x="29" y="168"/>
                          <a:pt x="31" y="172"/>
                          <a:pt x="34" y="174"/>
                        </a:cubicBezTo>
                        <a:cubicBezTo>
                          <a:pt x="66" y="192"/>
                          <a:pt x="66" y="192"/>
                          <a:pt x="66" y="192"/>
                        </a:cubicBezTo>
                        <a:cubicBezTo>
                          <a:pt x="67" y="193"/>
                          <a:pt x="69" y="194"/>
                          <a:pt x="70" y="194"/>
                        </a:cubicBezTo>
                        <a:cubicBezTo>
                          <a:pt x="72" y="194"/>
                          <a:pt x="75" y="193"/>
                          <a:pt x="76" y="191"/>
                        </a:cubicBezTo>
                        <a:cubicBezTo>
                          <a:pt x="90" y="177"/>
                          <a:pt x="90" y="177"/>
                          <a:pt x="90" y="177"/>
                        </a:cubicBezTo>
                        <a:cubicBezTo>
                          <a:pt x="93" y="177"/>
                          <a:pt x="96" y="178"/>
                          <a:pt x="100" y="178"/>
                        </a:cubicBezTo>
                        <a:cubicBezTo>
                          <a:pt x="104" y="178"/>
                          <a:pt x="107" y="177"/>
                          <a:pt x="110" y="177"/>
                        </a:cubicBezTo>
                        <a:cubicBezTo>
                          <a:pt x="124" y="191"/>
                          <a:pt x="124" y="191"/>
                          <a:pt x="124" y="191"/>
                        </a:cubicBezTo>
                        <a:cubicBezTo>
                          <a:pt x="125" y="193"/>
                          <a:pt x="128" y="194"/>
                          <a:pt x="130" y="194"/>
                        </a:cubicBezTo>
                        <a:cubicBezTo>
                          <a:pt x="131" y="194"/>
                          <a:pt x="133" y="193"/>
                          <a:pt x="134" y="192"/>
                        </a:cubicBezTo>
                        <a:cubicBezTo>
                          <a:pt x="166" y="174"/>
                          <a:pt x="166" y="174"/>
                          <a:pt x="166" y="174"/>
                        </a:cubicBezTo>
                        <a:cubicBezTo>
                          <a:pt x="169" y="172"/>
                          <a:pt x="171" y="168"/>
                          <a:pt x="170" y="164"/>
                        </a:cubicBezTo>
                        <a:cubicBezTo>
                          <a:pt x="165" y="146"/>
                          <a:pt x="165" y="146"/>
                          <a:pt x="165" y="146"/>
                        </a:cubicBezTo>
                        <a:cubicBezTo>
                          <a:pt x="169" y="140"/>
                          <a:pt x="172" y="134"/>
                          <a:pt x="175" y="128"/>
                        </a:cubicBezTo>
                        <a:cubicBezTo>
                          <a:pt x="194" y="123"/>
                          <a:pt x="194" y="123"/>
                          <a:pt x="194" y="123"/>
                        </a:cubicBezTo>
                        <a:cubicBezTo>
                          <a:pt x="197" y="122"/>
                          <a:pt x="200" y="119"/>
                          <a:pt x="200" y="115"/>
                        </a:cubicBezTo>
                        <a:cubicBezTo>
                          <a:pt x="200" y="78"/>
                          <a:pt x="200" y="78"/>
                          <a:pt x="200" y="78"/>
                        </a:cubicBezTo>
                        <a:cubicBezTo>
                          <a:pt x="200" y="74"/>
                          <a:pt x="197" y="71"/>
                          <a:pt x="194" y="70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2" y="59"/>
                          <a:pt x="169" y="53"/>
                          <a:pt x="165" y="47"/>
                        </a:cubicBezTo>
                        <a:cubicBezTo>
                          <a:pt x="170" y="29"/>
                          <a:pt x="170" y="29"/>
                          <a:pt x="170" y="29"/>
                        </a:cubicBezTo>
                        <a:cubicBezTo>
                          <a:pt x="171" y="25"/>
                          <a:pt x="169" y="21"/>
                          <a:pt x="166" y="19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3" y="0"/>
                          <a:pt x="131" y="0"/>
                          <a:pt x="130" y="0"/>
                        </a:cubicBezTo>
                        <a:close/>
                        <a:moveTo>
                          <a:pt x="131" y="13"/>
                        </a:moveTo>
                        <a:cubicBezTo>
                          <a:pt x="157" y="28"/>
                          <a:pt x="157" y="28"/>
                          <a:pt x="157" y="28"/>
                        </a:cubicBezTo>
                        <a:cubicBezTo>
                          <a:pt x="152" y="44"/>
                          <a:pt x="152" y="44"/>
                          <a:pt x="152" y="44"/>
                        </a:cubicBezTo>
                        <a:cubicBezTo>
                          <a:pt x="151" y="50"/>
                          <a:pt x="151" y="50"/>
                          <a:pt x="151" y="50"/>
                        </a:cubicBezTo>
                        <a:cubicBezTo>
                          <a:pt x="155" y="55"/>
                          <a:pt x="155" y="55"/>
                          <a:pt x="155" y="55"/>
                        </a:cubicBezTo>
                        <a:cubicBezTo>
                          <a:pt x="158" y="60"/>
                          <a:pt x="161" y="65"/>
                          <a:pt x="163" y="70"/>
                        </a:cubicBezTo>
                        <a:cubicBezTo>
                          <a:pt x="166" y="76"/>
                          <a:pt x="166" y="76"/>
                          <a:pt x="166" y="76"/>
                        </a:cubicBezTo>
                        <a:cubicBezTo>
                          <a:pt x="172" y="77"/>
                          <a:pt x="172" y="77"/>
                          <a:pt x="172" y="77"/>
                        </a:cubicBezTo>
                        <a:cubicBezTo>
                          <a:pt x="188" y="81"/>
                          <a:pt x="188" y="81"/>
                          <a:pt x="188" y="81"/>
                        </a:cubicBezTo>
                        <a:cubicBezTo>
                          <a:pt x="188" y="112"/>
                          <a:pt x="188" y="112"/>
                          <a:pt x="188" y="112"/>
                        </a:cubicBezTo>
                        <a:cubicBezTo>
                          <a:pt x="172" y="116"/>
                          <a:pt x="172" y="116"/>
                          <a:pt x="172" y="116"/>
                        </a:cubicBezTo>
                        <a:cubicBezTo>
                          <a:pt x="166" y="117"/>
                          <a:pt x="166" y="117"/>
                          <a:pt x="166" y="117"/>
                        </a:cubicBezTo>
                        <a:cubicBezTo>
                          <a:pt x="163" y="123"/>
                          <a:pt x="163" y="123"/>
                          <a:pt x="163" y="123"/>
                        </a:cubicBezTo>
                        <a:cubicBezTo>
                          <a:pt x="161" y="128"/>
                          <a:pt x="158" y="133"/>
                          <a:pt x="155" y="138"/>
                        </a:cubicBezTo>
                        <a:cubicBezTo>
                          <a:pt x="151" y="143"/>
                          <a:pt x="151" y="143"/>
                          <a:pt x="151" y="143"/>
                        </a:cubicBezTo>
                        <a:cubicBezTo>
                          <a:pt x="152" y="149"/>
                          <a:pt x="152" y="149"/>
                          <a:pt x="152" y="149"/>
                        </a:cubicBezTo>
                        <a:cubicBezTo>
                          <a:pt x="157" y="165"/>
                          <a:pt x="157" y="165"/>
                          <a:pt x="157" y="165"/>
                        </a:cubicBezTo>
                        <a:cubicBezTo>
                          <a:pt x="131" y="180"/>
                          <a:pt x="131" y="180"/>
                          <a:pt x="131" y="180"/>
                        </a:cubicBezTo>
                        <a:cubicBezTo>
                          <a:pt x="119" y="168"/>
                          <a:pt x="119" y="168"/>
                          <a:pt x="119" y="168"/>
                        </a:cubicBezTo>
                        <a:cubicBezTo>
                          <a:pt x="115" y="164"/>
                          <a:pt x="115" y="164"/>
                          <a:pt x="115" y="164"/>
                        </a:cubicBezTo>
                        <a:cubicBezTo>
                          <a:pt x="109" y="165"/>
                          <a:pt x="109" y="165"/>
                          <a:pt x="109" y="165"/>
                        </a:cubicBezTo>
                        <a:cubicBezTo>
                          <a:pt x="105" y="165"/>
                          <a:pt x="103" y="165"/>
                          <a:pt x="100" y="165"/>
                        </a:cubicBezTo>
                        <a:cubicBezTo>
                          <a:pt x="97" y="165"/>
                          <a:pt x="95" y="165"/>
                          <a:pt x="91" y="165"/>
                        </a:cubicBezTo>
                        <a:cubicBezTo>
                          <a:pt x="85" y="164"/>
                          <a:pt x="85" y="164"/>
                          <a:pt x="85" y="164"/>
                        </a:cubicBezTo>
                        <a:cubicBezTo>
                          <a:pt x="81" y="168"/>
                          <a:pt x="81" y="168"/>
                          <a:pt x="81" y="168"/>
                        </a:cubicBezTo>
                        <a:cubicBezTo>
                          <a:pt x="69" y="180"/>
                          <a:pt x="69" y="180"/>
                          <a:pt x="69" y="180"/>
                        </a:cubicBezTo>
                        <a:cubicBezTo>
                          <a:pt x="43" y="165"/>
                          <a:pt x="43" y="165"/>
                          <a:pt x="43" y="165"/>
                        </a:cubicBezTo>
                        <a:cubicBezTo>
                          <a:pt x="47" y="149"/>
                          <a:pt x="47" y="149"/>
                          <a:pt x="47" y="149"/>
                        </a:cubicBezTo>
                        <a:cubicBezTo>
                          <a:pt x="49" y="143"/>
                          <a:pt x="49" y="143"/>
                          <a:pt x="49" y="143"/>
                        </a:cubicBezTo>
                        <a:cubicBezTo>
                          <a:pt x="45" y="138"/>
                          <a:pt x="45" y="138"/>
                          <a:pt x="45" y="138"/>
                        </a:cubicBezTo>
                        <a:cubicBezTo>
                          <a:pt x="42" y="133"/>
                          <a:pt x="39" y="128"/>
                          <a:pt x="37" y="123"/>
                        </a:cubicBezTo>
                        <a:cubicBezTo>
                          <a:pt x="34" y="117"/>
                          <a:pt x="34" y="117"/>
                          <a:pt x="34" y="117"/>
                        </a:cubicBezTo>
                        <a:cubicBezTo>
                          <a:pt x="28" y="116"/>
                          <a:pt x="28" y="116"/>
                          <a:pt x="28" y="116"/>
                        </a:cubicBezTo>
                        <a:cubicBezTo>
                          <a:pt x="12" y="112"/>
                          <a:pt x="12" y="112"/>
                          <a:pt x="12" y="112"/>
                        </a:cubicBezTo>
                        <a:cubicBezTo>
                          <a:pt x="12" y="81"/>
                          <a:pt x="12" y="81"/>
                          <a:pt x="12" y="81"/>
                        </a:cubicBezTo>
                        <a:cubicBezTo>
                          <a:pt x="28" y="77"/>
                          <a:pt x="28" y="77"/>
                          <a:pt x="28" y="77"/>
                        </a:cubicBezTo>
                        <a:cubicBezTo>
                          <a:pt x="34" y="76"/>
                          <a:pt x="34" y="76"/>
                          <a:pt x="34" y="76"/>
                        </a:cubicBezTo>
                        <a:cubicBezTo>
                          <a:pt x="37" y="70"/>
                          <a:pt x="37" y="70"/>
                          <a:pt x="37" y="70"/>
                        </a:cubicBezTo>
                        <a:cubicBezTo>
                          <a:pt x="39" y="65"/>
                          <a:pt x="42" y="60"/>
                          <a:pt x="45" y="55"/>
                        </a:cubicBezTo>
                        <a:cubicBezTo>
                          <a:pt x="49" y="50"/>
                          <a:pt x="49" y="50"/>
                          <a:pt x="49" y="50"/>
                        </a:cubicBezTo>
                        <a:cubicBezTo>
                          <a:pt x="47" y="44"/>
                          <a:pt x="47" y="44"/>
                          <a:pt x="47" y="44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69" y="13"/>
                          <a:pt x="69" y="13"/>
                          <a:pt x="69" y="13"/>
                        </a:cubicBezTo>
                        <a:cubicBezTo>
                          <a:pt x="81" y="25"/>
                          <a:pt x="81" y="25"/>
                          <a:pt x="81" y="25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5" y="28"/>
                          <a:pt x="97" y="28"/>
                          <a:pt x="100" y="28"/>
                        </a:cubicBezTo>
                        <a:cubicBezTo>
                          <a:pt x="103" y="28"/>
                          <a:pt x="105" y="28"/>
                          <a:pt x="109" y="28"/>
                        </a:cubicBezTo>
                        <a:cubicBezTo>
                          <a:pt x="115" y="29"/>
                          <a:pt x="115" y="29"/>
                          <a:pt x="115" y="29"/>
                        </a:cubicBezTo>
                        <a:cubicBezTo>
                          <a:pt x="119" y="25"/>
                          <a:pt x="119" y="25"/>
                          <a:pt x="119" y="25"/>
                        </a:cubicBezTo>
                        <a:lnTo>
                          <a:pt x="131" y="13"/>
                        </a:lnTo>
                        <a:close/>
                        <a:moveTo>
                          <a:pt x="100" y="128"/>
                        </a:moveTo>
                        <a:cubicBezTo>
                          <a:pt x="83" y="128"/>
                          <a:pt x="69" y="114"/>
                          <a:pt x="69" y="97"/>
                        </a:cubicBezTo>
                        <a:cubicBezTo>
                          <a:pt x="69" y="79"/>
                          <a:pt x="83" y="65"/>
                          <a:pt x="100" y="65"/>
                        </a:cubicBezTo>
                        <a:cubicBezTo>
                          <a:pt x="117" y="65"/>
                          <a:pt x="131" y="79"/>
                          <a:pt x="131" y="97"/>
                        </a:cubicBezTo>
                        <a:cubicBezTo>
                          <a:pt x="131" y="114"/>
                          <a:pt x="117" y="128"/>
                          <a:pt x="100" y="128"/>
                        </a:cubicBezTo>
                        <a:close/>
                        <a:moveTo>
                          <a:pt x="100" y="78"/>
                        </a:moveTo>
                        <a:cubicBezTo>
                          <a:pt x="90" y="78"/>
                          <a:pt x="81" y="86"/>
                          <a:pt x="81" y="97"/>
                        </a:cubicBezTo>
                        <a:cubicBezTo>
                          <a:pt x="81" y="107"/>
                          <a:pt x="90" y="115"/>
                          <a:pt x="100" y="115"/>
                        </a:cubicBezTo>
                        <a:cubicBezTo>
                          <a:pt x="110" y="115"/>
                          <a:pt x="119" y="107"/>
                          <a:pt x="119" y="97"/>
                        </a:cubicBezTo>
                        <a:cubicBezTo>
                          <a:pt x="119" y="86"/>
                          <a:pt x="110" y="78"/>
                          <a:pt x="100" y="7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endParaRPr lang="en-US" sz="1400"/>
                  </a:p>
                </p:txBody>
              </p:sp>
            </p:grp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479239F-595C-1293-A6C3-3CD43DEC7B06}"/>
                    </a:ext>
                  </a:extLst>
                </p:cNvPr>
                <p:cNvSpPr txBox="1"/>
                <p:nvPr/>
              </p:nvSpPr>
              <p:spPr>
                <a:xfrm>
                  <a:off x="5532062" y="1000801"/>
                  <a:ext cx="44018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solidFill>
                        <a:srgbClr val="104D8C"/>
                      </a:solidFill>
                    </a:rPr>
                    <a:t>734</a:t>
                  </a:r>
                  <a:endParaRPr lang="el-GR" sz="1050" b="1" dirty="0">
                    <a:solidFill>
                      <a:srgbClr val="104D8C"/>
                    </a:solidFill>
                  </a:endParaRPr>
                </a:p>
              </p:txBody>
            </p:sp>
          </p:grp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2FBF829-91E3-BE7B-FF50-8800B52F63DD}"/>
                </a:ext>
              </a:extLst>
            </p:cNvPr>
            <p:cNvCxnSpPr>
              <a:cxnSpLocks/>
            </p:cNvCxnSpPr>
            <p:nvPr/>
          </p:nvCxnSpPr>
          <p:spPr>
            <a:xfrm>
              <a:off x="3740368" y="1349274"/>
              <a:ext cx="95889" cy="0"/>
            </a:xfrm>
            <a:prstGeom prst="line">
              <a:avLst/>
            </a:prstGeom>
            <a:ln>
              <a:solidFill>
                <a:srgbClr val="C55A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3857D51-50BD-EF44-AAAA-8FBDEDB50467}"/>
                </a:ext>
              </a:extLst>
            </p:cNvPr>
            <p:cNvCxnSpPr>
              <a:cxnSpLocks/>
            </p:cNvCxnSpPr>
            <p:nvPr/>
          </p:nvCxnSpPr>
          <p:spPr>
            <a:xfrm>
              <a:off x="3743539" y="1347032"/>
              <a:ext cx="0" cy="5400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" name="Rectangle 275">
            <a:extLst>
              <a:ext uri="{FF2B5EF4-FFF2-40B4-BE49-F238E27FC236}">
                <a16:creationId xmlns:a16="http://schemas.microsoft.com/office/drawing/2014/main" id="{9A7ACE5F-A368-28C8-9899-B51FF5DE6718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>
            <a:off x="8307737" y="5148163"/>
            <a:ext cx="216000" cy="180000"/>
          </a:xfrm>
          <a:prstGeom prst="rect">
            <a:avLst/>
          </a:prstGeom>
          <a:solidFill>
            <a:srgbClr val="C55A11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77" name="Text Placeholder 2">
            <a:extLst>
              <a:ext uri="{FF2B5EF4-FFF2-40B4-BE49-F238E27FC236}">
                <a16:creationId xmlns:a16="http://schemas.microsoft.com/office/drawing/2014/main" id="{B15408D3-2851-7722-1482-1E70327DD114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8574023" y="5173414"/>
            <a:ext cx="67627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sz="1100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Δαπάνες</a:t>
            </a:r>
            <a:endParaRPr lang="el-GR" sz="1000">
              <a:solidFill>
                <a:srgbClr val="104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8" name="Text Placeholder 2">
            <a:extLst>
              <a:ext uri="{FF2B5EF4-FFF2-40B4-BE49-F238E27FC236}">
                <a16:creationId xmlns:a16="http://schemas.microsoft.com/office/drawing/2014/main" id="{E472A9D1-7BBE-AF20-7705-4310551154F4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8287504" y="5462957"/>
            <a:ext cx="11906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1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131,4 εκ. € (8%)</a:t>
            </a:r>
            <a:endParaRPr lang="el-GR" sz="2000" b="1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0B6FE957-85C3-8A44-C337-A8BD604D48E8}"/>
              </a:ext>
            </a:extLst>
          </p:cNvPr>
          <p:cNvSpPr txBox="1"/>
          <p:nvPr/>
        </p:nvSpPr>
        <p:spPr>
          <a:xfrm>
            <a:off x="3702649" y="1448776"/>
            <a:ext cx="79915" cy="31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/>
          </a:p>
        </p:txBody>
      </p:sp>
      <p:graphicFrame>
        <p:nvGraphicFramePr>
          <p:cNvPr id="280" name="Chart 279">
            <a:extLst>
              <a:ext uri="{FF2B5EF4-FFF2-40B4-BE49-F238E27FC236}">
                <a16:creationId xmlns:a16="http://schemas.microsoft.com/office/drawing/2014/main" id="{41EFE7AA-3EA0-4177-B001-7FD2D532F35C}"/>
              </a:ext>
            </a:extLst>
          </p:cNvPr>
          <p:cNvGraphicFramePr/>
          <p:nvPr/>
        </p:nvGraphicFramePr>
        <p:xfrm>
          <a:off x="3689831" y="1174274"/>
          <a:ext cx="5932646" cy="814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4"/>
          </a:graphicData>
        </a:graphic>
      </p:graphicFrame>
      <p:sp>
        <p:nvSpPr>
          <p:cNvPr id="281" name="TextBox 280">
            <a:extLst>
              <a:ext uri="{FF2B5EF4-FFF2-40B4-BE49-F238E27FC236}">
                <a16:creationId xmlns:a16="http://schemas.microsoft.com/office/drawing/2014/main" id="{FE0759E7-25E6-71F7-5D0B-DF891797A719}"/>
              </a:ext>
            </a:extLst>
          </p:cNvPr>
          <p:cNvSpPr txBox="1"/>
          <p:nvPr/>
        </p:nvSpPr>
        <p:spPr>
          <a:xfrm>
            <a:off x="7085903" y="1189244"/>
            <a:ext cx="4401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50" b="1" dirty="0">
                <a:solidFill>
                  <a:srgbClr val="104D8C"/>
                </a:solidFill>
              </a:rPr>
              <a:t>243</a:t>
            </a: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15B9E4B3-D677-5BAC-1652-47774E7E1A9E}"/>
              </a:ext>
            </a:extLst>
          </p:cNvPr>
          <p:cNvSpPr txBox="1"/>
          <p:nvPr/>
        </p:nvSpPr>
        <p:spPr>
          <a:xfrm>
            <a:off x="3722693" y="3431475"/>
            <a:ext cx="4401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50" b="1" dirty="0">
                <a:solidFill>
                  <a:srgbClr val="00B0F0"/>
                </a:solidFill>
              </a:rPr>
              <a:t>3,2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8691FF9B-C2F9-14D5-26A8-EBA4435A7263}"/>
              </a:ext>
            </a:extLst>
          </p:cNvPr>
          <p:cNvSpPr/>
          <p:nvPr/>
        </p:nvSpPr>
        <p:spPr>
          <a:xfrm>
            <a:off x="3673568" y="3797915"/>
            <a:ext cx="128128" cy="194737"/>
          </a:xfrm>
          <a:prstGeom prst="rect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030" dirty="0"/>
              <a:t>3</a:t>
            </a:r>
          </a:p>
        </p:txBody>
      </p: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D98F614D-5855-31CD-12A5-CA9415ADCE3C}"/>
              </a:ext>
            </a:extLst>
          </p:cNvPr>
          <p:cNvGrpSpPr/>
          <p:nvPr/>
        </p:nvGrpSpPr>
        <p:grpSpPr>
          <a:xfrm>
            <a:off x="5774227" y="2266996"/>
            <a:ext cx="459132" cy="253916"/>
            <a:chOff x="5025271" y="2369980"/>
            <a:chExt cx="459132" cy="253916"/>
          </a:xfrm>
        </p:grpSpPr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71FDBB84-8BCF-361E-2868-1C1C42478ABC}"/>
                </a:ext>
              </a:extLst>
            </p:cNvPr>
            <p:cNvSpPr txBox="1"/>
            <p:nvPr/>
          </p:nvSpPr>
          <p:spPr>
            <a:xfrm>
              <a:off x="5044217" y="2369980"/>
              <a:ext cx="4401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050" b="1" dirty="0">
                  <a:solidFill>
                    <a:srgbClr val="97CA3F"/>
                  </a:solidFill>
                </a:rPr>
                <a:t>162</a:t>
              </a:r>
            </a:p>
          </p:txBody>
        </p:sp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9BDEA312-FD6A-B791-1DC0-549BBC96535F}"/>
                </a:ext>
              </a:extLst>
            </p:cNvPr>
            <p:cNvCxnSpPr>
              <a:cxnSpLocks/>
            </p:cNvCxnSpPr>
            <p:nvPr/>
          </p:nvCxnSpPr>
          <p:spPr>
            <a:xfrm>
              <a:off x="5025271" y="2506558"/>
              <a:ext cx="95889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814C9A7A-830E-DD02-F476-EA44853FC0BF}"/>
                </a:ext>
              </a:extLst>
            </p:cNvPr>
            <p:cNvCxnSpPr>
              <a:cxnSpLocks/>
            </p:cNvCxnSpPr>
            <p:nvPr/>
          </p:nvCxnSpPr>
          <p:spPr>
            <a:xfrm>
              <a:off x="5028442" y="2504316"/>
              <a:ext cx="0" cy="54007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Rectangle 291">
            <a:extLst>
              <a:ext uri="{FF2B5EF4-FFF2-40B4-BE49-F238E27FC236}">
                <a16:creationId xmlns:a16="http://schemas.microsoft.com/office/drawing/2014/main" id="{74C36680-AB61-D615-C4B7-FE305ABDC980}"/>
              </a:ext>
            </a:extLst>
          </p:cNvPr>
          <p:cNvSpPr/>
          <p:nvPr/>
        </p:nvSpPr>
        <p:spPr>
          <a:xfrm>
            <a:off x="3703053" y="4821296"/>
            <a:ext cx="127455" cy="204517"/>
          </a:xfrm>
          <a:prstGeom prst="rect">
            <a:avLst/>
          </a:prstGeom>
          <a:solidFill>
            <a:srgbClr val="97CA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CEDF3F8F-CCB9-8183-491C-A41568D9B41B}"/>
              </a:ext>
            </a:extLst>
          </p:cNvPr>
          <p:cNvSpPr/>
          <p:nvPr/>
        </p:nvSpPr>
        <p:spPr>
          <a:xfrm>
            <a:off x="3703053" y="5004288"/>
            <a:ext cx="127455" cy="204517"/>
          </a:xfrm>
          <a:prstGeom prst="rect">
            <a:avLst/>
          </a:prstGeom>
          <a:solidFill>
            <a:srgbClr val="0CAC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43805D80-CBE2-A1C0-9681-58A2BD9798AE}"/>
              </a:ext>
            </a:extLst>
          </p:cNvPr>
          <p:cNvGrpSpPr/>
          <p:nvPr/>
        </p:nvGrpSpPr>
        <p:grpSpPr>
          <a:xfrm>
            <a:off x="3743907" y="4638645"/>
            <a:ext cx="570260" cy="257667"/>
            <a:chOff x="3496911" y="4737817"/>
            <a:chExt cx="570260" cy="257667"/>
          </a:xfrm>
        </p:grpSpPr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19A4939A-12A1-6597-FF1E-61ADE0899B32}"/>
                </a:ext>
              </a:extLst>
            </p:cNvPr>
            <p:cNvSpPr txBox="1"/>
            <p:nvPr/>
          </p:nvSpPr>
          <p:spPr>
            <a:xfrm>
              <a:off x="3510448" y="4737817"/>
              <a:ext cx="556723" cy="257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050" b="1" dirty="0">
                  <a:solidFill>
                    <a:srgbClr val="97CA3F"/>
                  </a:solidFill>
                </a:rPr>
                <a:t>0,14</a:t>
              </a:r>
            </a:p>
          </p:txBody>
        </p: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189214D9-DF75-AA0C-3669-374ED785E6F0}"/>
                </a:ext>
              </a:extLst>
            </p:cNvPr>
            <p:cNvCxnSpPr>
              <a:cxnSpLocks/>
            </p:cNvCxnSpPr>
            <p:nvPr/>
          </p:nvCxnSpPr>
          <p:spPr>
            <a:xfrm>
              <a:off x="3496911" y="4867018"/>
              <a:ext cx="95889" cy="0"/>
            </a:xfrm>
            <a:prstGeom prst="line">
              <a:avLst/>
            </a:prstGeom>
            <a:ln>
              <a:solidFill>
                <a:srgbClr val="97CA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9A1AA14C-6710-77AE-FF9D-12B314628054}"/>
                </a:ext>
              </a:extLst>
            </p:cNvPr>
            <p:cNvCxnSpPr>
              <a:cxnSpLocks/>
            </p:cNvCxnSpPr>
            <p:nvPr/>
          </p:nvCxnSpPr>
          <p:spPr>
            <a:xfrm>
              <a:off x="3500082" y="4864776"/>
              <a:ext cx="0" cy="54007"/>
            </a:xfrm>
            <a:prstGeom prst="line">
              <a:avLst/>
            </a:prstGeom>
            <a:ln>
              <a:solidFill>
                <a:srgbClr val="97CA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BA9933FA-B650-73E5-4603-21F8E3532A31}"/>
              </a:ext>
            </a:extLst>
          </p:cNvPr>
          <p:cNvGrpSpPr/>
          <p:nvPr/>
        </p:nvGrpSpPr>
        <p:grpSpPr>
          <a:xfrm>
            <a:off x="8733616" y="1930684"/>
            <a:ext cx="3022397" cy="2270007"/>
            <a:chOff x="286719" y="1270603"/>
            <a:chExt cx="5387902" cy="4205030"/>
          </a:xfrm>
        </p:grpSpPr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AF813399-DA82-F78A-58FE-5722074F4E18}"/>
                </a:ext>
              </a:extLst>
            </p:cNvPr>
            <p:cNvGrpSpPr/>
            <p:nvPr/>
          </p:nvGrpSpPr>
          <p:grpSpPr>
            <a:xfrm>
              <a:off x="286719" y="1270603"/>
              <a:ext cx="5387902" cy="4205030"/>
              <a:chOff x="2550378" y="1555312"/>
              <a:chExt cx="4495184" cy="3508301"/>
            </a:xfrm>
          </p:grpSpPr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3F792188-AB53-D536-E132-75FE7EC532CC}"/>
                  </a:ext>
                </a:extLst>
              </p:cNvPr>
              <p:cNvSpPr/>
              <p:nvPr/>
            </p:nvSpPr>
            <p:spPr>
              <a:xfrm rot="20541684">
                <a:off x="2628153" y="2001666"/>
                <a:ext cx="2196942" cy="2717976"/>
              </a:xfrm>
              <a:custGeom>
                <a:avLst/>
                <a:gdLst>
                  <a:gd name="connsiteX0" fmla="*/ 432620 w 2094271"/>
                  <a:gd name="connsiteY0" fmla="*/ 3539613 h 3539613"/>
                  <a:gd name="connsiteX1" fmla="*/ 0 w 2094271"/>
                  <a:gd name="connsiteY1" fmla="*/ 2743200 h 3539613"/>
                  <a:gd name="connsiteX2" fmla="*/ 1681317 w 2094271"/>
                  <a:gd name="connsiteY2" fmla="*/ 0 h 3539613"/>
                  <a:gd name="connsiteX3" fmla="*/ 2094271 w 2094271"/>
                  <a:gd name="connsiteY3" fmla="*/ 766917 h 3539613"/>
                  <a:gd name="connsiteX4" fmla="*/ 432620 w 2094271"/>
                  <a:gd name="connsiteY4" fmla="*/ 3539613 h 3539613"/>
                  <a:gd name="connsiteX0" fmla="*/ 432620 w 2094271"/>
                  <a:gd name="connsiteY0" fmla="*/ 3598607 h 3598607"/>
                  <a:gd name="connsiteX1" fmla="*/ 0 w 2094271"/>
                  <a:gd name="connsiteY1" fmla="*/ 2802194 h 3598607"/>
                  <a:gd name="connsiteX2" fmla="*/ 1720646 w 2094271"/>
                  <a:gd name="connsiteY2" fmla="*/ 0 h 3598607"/>
                  <a:gd name="connsiteX3" fmla="*/ 2094271 w 2094271"/>
                  <a:gd name="connsiteY3" fmla="*/ 825911 h 3598607"/>
                  <a:gd name="connsiteX4" fmla="*/ 432620 w 2094271"/>
                  <a:gd name="connsiteY4" fmla="*/ 3598607 h 3598607"/>
                  <a:gd name="connsiteX0" fmla="*/ 432620 w 2104103"/>
                  <a:gd name="connsiteY0" fmla="*/ 3598607 h 3598607"/>
                  <a:gd name="connsiteX1" fmla="*/ 0 w 2104103"/>
                  <a:gd name="connsiteY1" fmla="*/ 2802194 h 3598607"/>
                  <a:gd name="connsiteX2" fmla="*/ 1720646 w 2104103"/>
                  <a:gd name="connsiteY2" fmla="*/ 0 h 3598607"/>
                  <a:gd name="connsiteX3" fmla="*/ 2104103 w 2104103"/>
                  <a:gd name="connsiteY3" fmla="*/ 796415 h 3598607"/>
                  <a:gd name="connsiteX4" fmla="*/ 432620 w 2104103"/>
                  <a:gd name="connsiteY4" fmla="*/ 3598607 h 3598607"/>
                  <a:gd name="connsiteX0" fmla="*/ 1121831 w 2104103"/>
                  <a:gd name="connsiteY0" fmla="*/ 2787965 h 2802194"/>
                  <a:gd name="connsiteX1" fmla="*/ 0 w 2104103"/>
                  <a:gd name="connsiteY1" fmla="*/ 2802194 h 2802194"/>
                  <a:gd name="connsiteX2" fmla="*/ 1720646 w 2104103"/>
                  <a:gd name="connsiteY2" fmla="*/ 0 h 2802194"/>
                  <a:gd name="connsiteX3" fmla="*/ 2104103 w 2104103"/>
                  <a:gd name="connsiteY3" fmla="*/ 796415 h 2802194"/>
                  <a:gd name="connsiteX4" fmla="*/ 1121831 w 2104103"/>
                  <a:gd name="connsiteY4" fmla="*/ 2787965 h 2802194"/>
                  <a:gd name="connsiteX0" fmla="*/ 1121831 w 2186652"/>
                  <a:gd name="connsiteY0" fmla="*/ 2787965 h 2802194"/>
                  <a:gd name="connsiteX1" fmla="*/ 0 w 2186652"/>
                  <a:gd name="connsiteY1" fmla="*/ 2802194 h 2802194"/>
                  <a:gd name="connsiteX2" fmla="*/ 1720646 w 2186652"/>
                  <a:gd name="connsiteY2" fmla="*/ 0 h 2802194"/>
                  <a:gd name="connsiteX3" fmla="*/ 2186652 w 2186652"/>
                  <a:gd name="connsiteY3" fmla="*/ 942688 h 2802194"/>
                  <a:gd name="connsiteX4" fmla="*/ 1121831 w 2186652"/>
                  <a:gd name="connsiteY4" fmla="*/ 2787965 h 2802194"/>
                  <a:gd name="connsiteX0" fmla="*/ 416791 w 1481612"/>
                  <a:gd name="connsiteY0" fmla="*/ 2787965 h 2787965"/>
                  <a:gd name="connsiteX1" fmla="*/ 0 w 1481612"/>
                  <a:gd name="connsiteY1" fmla="*/ 2038083 h 2787965"/>
                  <a:gd name="connsiteX2" fmla="*/ 1015606 w 1481612"/>
                  <a:gd name="connsiteY2" fmla="*/ 0 h 2787965"/>
                  <a:gd name="connsiteX3" fmla="*/ 1481612 w 1481612"/>
                  <a:gd name="connsiteY3" fmla="*/ 942688 h 2787965"/>
                  <a:gd name="connsiteX4" fmla="*/ 416791 w 1481612"/>
                  <a:gd name="connsiteY4" fmla="*/ 2787965 h 2787965"/>
                  <a:gd name="connsiteX0" fmla="*/ 416791 w 1481612"/>
                  <a:gd name="connsiteY0" fmla="*/ 2533284 h 2533284"/>
                  <a:gd name="connsiteX1" fmla="*/ 0 w 1481612"/>
                  <a:gd name="connsiteY1" fmla="*/ 1783402 h 2533284"/>
                  <a:gd name="connsiteX2" fmla="*/ 1308354 w 1481612"/>
                  <a:gd name="connsiteY2" fmla="*/ 0 h 2533284"/>
                  <a:gd name="connsiteX3" fmla="*/ 1481612 w 1481612"/>
                  <a:gd name="connsiteY3" fmla="*/ 688007 h 2533284"/>
                  <a:gd name="connsiteX4" fmla="*/ 416791 w 1481612"/>
                  <a:gd name="connsiteY4" fmla="*/ 2533284 h 2533284"/>
                  <a:gd name="connsiteX0" fmla="*/ 187746 w 1252567"/>
                  <a:gd name="connsiteY0" fmla="*/ 2533284 h 2533284"/>
                  <a:gd name="connsiteX1" fmla="*/ 0 w 1252567"/>
                  <a:gd name="connsiteY1" fmla="*/ 1685576 h 2533284"/>
                  <a:gd name="connsiteX2" fmla="*/ 1079309 w 1252567"/>
                  <a:gd name="connsiteY2" fmla="*/ 0 h 2533284"/>
                  <a:gd name="connsiteX3" fmla="*/ 1252567 w 1252567"/>
                  <a:gd name="connsiteY3" fmla="*/ 688007 h 2533284"/>
                  <a:gd name="connsiteX4" fmla="*/ 187746 w 1252567"/>
                  <a:gd name="connsiteY4" fmla="*/ 2533284 h 2533284"/>
                  <a:gd name="connsiteX0" fmla="*/ 272588 w 1252567"/>
                  <a:gd name="connsiteY0" fmla="*/ 2397123 h 2397123"/>
                  <a:gd name="connsiteX1" fmla="*/ 0 w 1252567"/>
                  <a:gd name="connsiteY1" fmla="*/ 1685576 h 2397123"/>
                  <a:gd name="connsiteX2" fmla="*/ 1079309 w 1252567"/>
                  <a:gd name="connsiteY2" fmla="*/ 0 h 2397123"/>
                  <a:gd name="connsiteX3" fmla="*/ 1252567 w 1252567"/>
                  <a:gd name="connsiteY3" fmla="*/ 688007 h 2397123"/>
                  <a:gd name="connsiteX4" fmla="*/ 272588 w 1252567"/>
                  <a:gd name="connsiteY4" fmla="*/ 2397123 h 2397123"/>
                  <a:gd name="connsiteX0" fmla="*/ 272588 w 1423023"/>
                  <a:gd name="connsiteY0" fmla="*/ 2397123 h 2397123"/>
                  <a:gd name="connsiteX1" fmla="*/ 0 w 1423023"/>
                  <a:gd name="connsiteY1" fmla="*/ 1685576 h 2397123"/>
                  <a:gd name="connsiteX2" fmla="*/ 1079309 w 1423023"/>
                  <a:gd name="connsiteY2" fmla="*/ 0 h 2397123"/>
                  <a:gd name="connsiteX3" fmla="*/ 1423023 w 1423023"/>
                  <a:gd name="connsiteY3" fmla="*/ 748436 h 2397123"/>
                  <a:gd name="connsiteX4" fmla="*/ 272588 w 1423023"/>
                  <a:gd name="connsiteY4" fmla="*/ 2397123 h 2397123"/>
                  <a:gd name="connsiteX0" fmla="*/ 272588 w 1423023"/>
                  <a:gd name="connsiteY0" fmla="*/ 2272125 h 2272125"/>
                  <a:gd name="connsiteX1" fmla="*/ 0 w 1423023"/>
                  <a:gd name="connsiteY1" fmla="*/ 1560578 h 2272125"/>
                  <a:gd name="connsiteX2" fmla="*/ 1262361 w 1423023"/>
                  <a:gd name="connsiteY2" fmla="*/ 0 h 2272125"/>
                  <a:gd name="connsiteX3" fmla="*/ 1423023 w 1423023"/>
                  <a:gd name="connsiteY3" fmla="*/ 623438 h 2272125"/>
                  <a:gd name="connsiteX4" fmla="*/ 272588 w 1423023"/>
                  <a:gd name="connsiteY4" fmla="*/ 2272125 h 2272125"/>
                  <a:gd name="connsiteX0" fmla="*/ 217016 w 1367451"/>
                  <a:gd name="connsiteY0" fmla="*/ 2272125 h 2272125"/>
                  <a:gd name="connsiteX1" fmla="*/ 0 w 1367451"/>
                  <a:gd name="connsiteY1" fmla="*/ 1655087 h 2272125"/>
                  <a:gd name="connsiteX2" fmla="*/ 1206789 w 1367451"/>
                  <a:gd name="connsiteY2" fmla="*/ 0 h 2272125"/>
                  <a:gd name="connsiteX3" fmla="*/ 1367451 w 1367451"/>
                  <a:gd name="connsiteY3" fmla="*/ 623438 h 2272125"/>
                  <a:gd name="connsiteX4" fmla="*/ 217016 w 1367451"/>
                  <a:gd name="connsiteY4" fmla="*/ 2272125 h 2272125"/>
                  <a:gd name="connsiteX0" fmla="*/ 217015 w 1367450"/>
                  <a:gd name="connsiteY0" fmla="*/ 2272125 h 2272125"/>
                  <a:gd name="connsiteX1" fmla="*/ 0 w 1367450"/>
                  <a:gd name="connsiteY1" fmla="*/ 1655087 h 2272125"/>
                  <a:gd name="connsiteX2" fmla="*/ 1206788 w 1367450"/>
                  <a:gd name="connsiteY2" fmla="*/ 0 h 2272125"/>
                  <a:gd name="connsiteX3" fmla="*/ 1367450 w 1367450"/>
                  <a:gd name="connsiteY3" fmla="*/ 623438 h 2272125"/>
                  <a:gd name="connsiteX4" fmla="*/ 217015 w 1367450"/>
                  <a:gd name="connsiteY4" fmla="*/ 2272125 h 2272125"/>
                  <a:gd name="connsiteX0" fmla="*/ 388195 w 1367450"/>
                  <a:gd name="connsiteY0" fmla="*/ 2362224 h 2362224"/>
                  <a:gd name="connsiteX1" fmla="*/ 0 w 1367450"/>
                  <a:gd name="connsiteY1" fmla="*/ 1655087 h 2362224"/>
                  <a:gd name="connsiteX2" fmla="*/ 1206788 w 1367450"/>
                  <a:gd name="connsiteY2" fmla="*/ 0 h 2362224"/>
                  <a:gd name="connsiteX3" fmla="*/ 1367450 w 1367450"/>
                  <a:gd name="connsiteY3" fmla="*/ 623438 h 2362224"/>
                  <a:gd name="connsiteX4" fmla="*/ 388195 w 1367450"/>
                  <a:gd name="connsiteY4" fmla="*/ 2362224 h 2362224"/>
                  <a:gd name="connsiteX0" fmla="*/ 388195 w 1422129"/>
                  <a:gd name="connsiteY0" fmla="*/ 2362224 h 2362224"/>
                  <a:gd name="connsiteX1" fmla="*/ 0 w 1422129"/>
                  <a:gd name="connsiteY1" fmla="*/ 1655087 h 2362224"/>
                  <a:gd name="connsiteX2" fmla="*/ 1206788 w 1422129"/>
                  <a:gd name="connsiteY2" fmla="*/ 0 h 2362224"/>
                  <a:gd name="connsiteX3" fmla="*/ 1422129 w 1422129"/>
                  <a:gd name="connsiteY3" fmla="*/ 756632 h 2362224"/>
                  <a:gd name="connsiteX4" fmla="*/ 388195 w 1422129"/>
                  <a:gd name="connsiteY4" fmla="*/ 2362224 h 2362224"/>
                  <a:gd name="connsiteX0" fmla="*/ 335688 w 1369622"/>
                  <a:gd name="connsiteY0" fmla="*/ 2362224 h 2362224"/>
                  <a:gd name="connsiteX1" fmla="*/ 0 w 1369622"/>
                  <a:gd name="connsiteY1" fmla="*/ 1699278 h 2362224"/>
                  <a:gd name="connsiteX2" fmla="*/ 1154281 w 1369622"/>
                  <a:gd name="connsiteY2" fmla="*/ 0 h 2362224"/>
                  <a:gd name="connsiteX3" fmla="*/ 1369622 w 1369622"/>
                  <a:gd name="connsiteY3" fmla="*/ 756632 h 2362224"/>
                  <a:gd name="connsiteX4" fmla="*/ 335688 w 1369622"/>
                  <a:gd name="connsiteY4" fmla="*/ 2362224 h 2362224"/>
                  <a:gd name="connsiteX0" fmla="*/ 335688 w 1369622"/>
                  <a:gd name="connsiteY0" fmla="*/ 2376198 h 2376198"/>
                  <a:gd name="connsiteX1" fmla="*/ 0 w 1369622"/>
                  <a:gd name="connsiteY1" fmla="*/ 1713252 h 2376198"/>
                  <a:gd name="connsiteX2" fmla="*/ 1187001 w 1369622"/>
                  <a:gd name="connsiteY2" fmla="*/ 0 h 2376198"/>
                  <a:gd name="connsiteX3" fmla="*/ 1369622 w 1369622"/>
                  <a:gd name="connsiteY3" fmla="*/ 770606 h 2376198"/>
                  <a:gd name="connsiteX4" fmla="*/ 335688 w 1369622"/>
                  <a:gd name="connsiteY4" fmla="*/ 2376198 h 2376198"/>
                  <a:gd name="connsiteX0" fmla="*/ 295776 w 1329710"/>
                  <a:gd name="connsiteY0" fmla="*/ 2376198 h 2376198"/>
                  <a:gd name="connsiteX1" fmla="*/ 0 w 1329710"/>
                  <a:gd name="connsiteY1" fmla="*/ 1692875 h 2376198"/>
                  <a:gd name="connsiteX2" fmla="*/ 1147089 w 1329710"/>
                  <a:gd name="connsiteY2" fmla="*/ 0 h 2376198"/>
                  <a:gd name="connsiteX3" fmla="*/ 1329710 w 1329710"/>
                  <a:gd name="connsiteY3" fmla="*/ 770606 h 2376198"/>
                  <a:gd name="connsiteX4" fmla="*/ 295776 w 1329710"/>
                  <a:gd name="connsiteY4" fmla="*/ 2376198 h 2376198"/>
                  <a:gd name="connsiteX0" fmla="*/ 331730 w 1329710"/>
                  <a:gd name="connsiteY0" fmla="*/ 2344189 h 2344189"/>
                  <a:gd name="connsiteX1" fmla="*/ 0 w 1329710"/>
                  <a:gd name="connsiteY1" fmla="*/ 1692875 h 2344189"/>
                  <a:gd name="connsiteX2" fmla="*/ 1147089 w 1329710"/>
                  <a:gd name="connsiteY2" fmla="*/ 0 h 2344189"/>
                  <a:gd name="connsiteX3" fmla="*/ 1329710 w 1329710"/>
                  <a:gd name="connsiteY3" fmla="*/ 770606 h 2344189"/>
                  <a:gd name="connsiteX4" fmla="*/ 331730 w 1329710"/>
                  <a:gd name="connsiteY4" fmla="*/ 2344189 h 2344189"/>
                  <a:gd name="connsiteX0" fmla="*/ 298116 w 1296096"/>
                  <a:gd name="connsiteY0" fmla="*/ 2344189 h 2344189"/>
                  <a:gd name="connsiteX1" fmla="*/ 0 w 1296096"/>
                  <a:gd name="connsiteY1" fmla="*/ 1640213 h 2344189"/>
                  <a:gd name="connsiteX2" fmla="*/ 1113475 w 1296096"/>
                  <a:gd name="connsiteY2" fmla="*/ 0 h 2344189"/>
                  <a:gd name="connsiteX3" fmla="*/ 1296096 w 1296096"/>
                  <a:gd name="connsiteY3" fmla="*/ 770606 h 2344189"/>
                  <a:gd name="connsiteX4" fmla="*/ 298116 w 1296096"/>
                  <a:gd name="connsiteY4" fmla="*/ 2344189 h 2344189"/>
                  <a:gd name="connsiteX0" fmla="*/ 280669 w 1278649"/>
                  <a:gd name="connsiteY0" fmla="*/ 2344189 h 2344189"/>
                  <a:gd name="connsiteX1" fmla="*/ 0 w 1278649"/>
                  <a:gd name="connsiteY1" fmla="*/ 1677727 h 2344189"/>
                  <a:gd name="connsiteX2" fmla="*/ 1096028 w 1278649"/>
                  <a:gd name="connsiteY2" fmla="*/ 0 h 2344189"/>
                  <a:gd name="connsiteX3" fmla="*/ 1278649 w 1278649"/>
                  <a:gd name="connsiteY3" fmla="*/ 770606 h 2344189"/>
                  <a:gd name="connsiteX4" fmla="*/ 280669 w 1278649"/>
                  <a:gd name="connsiteY4" fmla="*/ 2344189 h 2344189"/>
                  <a:gd name="connsiteX0" fmla="*/ 268073 w 1278649"/>
                  <a:gd name="connsiteY0" fmla="*/ 2279622 h 2279622"/>
                  <a:gd name="connsiteX1" fmla="*/ 0 w 1278649"/>
                  <a:gd name="connsiteY1" fmla="*/ 1677727 h 2279622"/>
                  <a:gd name="connsiteX2" fmla="*/ 1096028 w 1278649"/>
                  <a:gd name="connsiteY2" fmla="*/ 0 h 2279622"/>
                  <a:gd name="connsiteX3" fmla="*/ 1278649 w 1278649"/>
                  <a:gd name="connsiteY3" fmla="*/ 770606 h 2279622"/>
                  <a:gd name="connsiteX4" fmla="*/ 268073 w 1278649"/>
                  <a:gd name="connsiteY4" fmla="*/ 2279622 h 2279622"/>
                  <a:gd name="connsiteX0" fmla="*/ 248841 w 1278649"/>
                  <a:gd name="connsiteY0" fmla="*/ 2319479 h 2319479"/>
                  <a:gd name="connsiteX1" fmla="*/ 0 w 1278649"/>
                  <a:gd name="connsiteY1" fmla="*/ 1677727 h 2319479"/>
                  <a:gd name="connsiteX2" fmla="*/ 1096028 w 1278649"/>
                  <a:gd name="connsiteY2" fmla="*/ 0 h 2319479"/>
                  <a:gd name="connsiteX3" fmla="*/ 1278649 w 1278649"/>
                  <a:gd name="connsiteY3" fmla="*/ 770606 h 2319479"/>
                  <a:gd name="connsiteX4" fmla="*/ 248841 w 1278649"/>
                  <a:gd name="connsiteY4" fmla="*/ 2319479 h 2319479"/>
                  <a:gd name="connsiteX0" fmla="*/ 248841 w 1278649"/>
                  <a:gd name="connsiteY0" fmla="*/ 2290982 h 2290982"/>
                  <a:gd name="connsiteX1" fmla="*/ 0 w 1278649"/>
                  <a:gd name="connsiteY1" fmla="*/ 1649230 h 2290982"/>
                  <a:gd name="connsiteX2" fmla="*/ 1115092 w 1278649"/>
                  <a:gd name="connsiteY2" fmla="*/ 0 h 2290982"/>
                  <a:gd name="connsiteX3" fmla="*/ 1278649 w 1278649"/>
                  <a:gd name="connsiteY3" fmla="*/ 742109 h 2290982"/>
                  <a:gd name="connsiteX4" fmla="*/ 248841 w 1278649"/>
                  <a:gd name="connsiteY4" fmla="*/ 2290982 h 2290982"/>
                  <a:gd name="connsiteX0" fmla="*/ 248841 w 1278649"/>
                  <a:gd name="connsiteY0" fmla="*/ 2266544 h 2266544"/>
                  <a:gd name="connsiteX1" fmla="*/ 0 w 1278649"/>
                  <a:gd name="connsiteY1" fmla="*/ 1624792 h 2266544"/>
                  <a:gd name="connsiteX2" fmla="*/ 1104668 w 1278649"/>
                  <a:gd name="connsiteY2" fmla="*/ 0 h 2266544"/>
                  <a:gd name="connsiteX3" fmla="*/ 1278649 w 1278649"/>
                  <a:gd name="connsiteY3" fmla="*/ 717671 h 2266544"/>
                  <a:gd name="connsiteX4" fmla="*/ 248841 w 1278649"/>
                  <a:gd name="connsiteY4" fmla="*/ 2266544 h 2266544"/>
                  <a:gd name="connsiteX0" fmla="*/ 271138 w 1278649"/>
                  <a:gd name="connsiteY0" fmla="*/ 2277005 h 2277005"/>
                  <a:gd name="connsiteX1" fmla="*/ 0 w 1278649"/>
                  <a:gd name="connsiteY1" fmla="*/ 1624792 h 2277005"/>
                  <a:gd name="connsiteX2" fmla="*/ 1104668 w 1278649"/>
                  <a:gd name="connsiteY2" fmla="*/ 0 h 2277005"/>
                  <a:gd name="connsiteX3" fmla="*/ 1278649 w 1278649"/>
                  <a:gd name="connsiteY3" fmla="*/ 717671 h 2277005"/>
                  <a:gd name="connsiteX4" fmla="*/ 271138 w 1278649"/>
                  <a:gd name="connsiteY4" fmla="*/ 2277005 h 2277005"/>
                  <a:gd name="connsiteX0" fmla="*/ 261607 w 1269118"/>
                  <a:gd name="connsiteY0" fmla="*/ 2277005 h 2277005"/>
                  <a:gd name="connsiteX1" fmla="*/ 0 w 1269118"/>
                  <a:gd name="connsiteY1" fmla="*/ 1639040 h 2277005"/>
                  <a:gd name="connsiteX2" fmla="*/ 1095137 w 1269118"/>
                  <a:gd name="connsiteY2" fmla="*/ 0 h 2277005"/>
                  <a:gd name="connsiteX3" fmla="*/ 1269118 w 1269118"/>
                  <a:gd name="connsiteY3" fmla="*/ 717671 h 2277005"/>
                  <a:gd name="connsiteX4" fmla="*/ 261607 w 1269118"/>
                  <a:gd name="connsiteY4" fmla="*/ 2277005 h 2277005"/>
                  <a:gd name="connsiteX0" fmla="*/ 229610 w 1237121"/>
                  <a:gd name="connsiteY0" fmla="*/ 2277005 h 2277005"/>
                  <a:gd name="connsiteX1" fmla="*/ 0 w 1237121"/>
                  <a:gd name="connsiteY1" fmla="*/ 1595396 h 2277005"/>
                  <a:gd name="connsiteX2" fmla="*/ 1063140 w 1237121"/>
                  <a:gd name="connsiteY2" fmla="*/ 0 h 2277005"/>
                  <a:gd name="connsiteX3" fmla="*/ 1237121 w 1237121"/>
                  <a:gd name="connsiteY3" fmla="*/ 717671 h 2277005"/>
                  <a:gd name="connsiteX4" fmla="*/ 229610 w 1237121"/>
                  <a:gd name="connsiteY4" fmla="*/ 2277005 h 2277005"/>
                  <a:gd name="connsiteX0" fmla="*/ 227269 w 1237121"/>
                  <a:gd name="connsiteY0" fmla="*/ 2256355 h 2256355"/>
                  <a:gd name="connsiteX1" fmla="*/ 0 w 1237121"/>
                  <a:gd name="connsiteY1" fmla="*/ 1595396 h 2256355"/>
                  <a:gd name="connsiteX2" fmla="*/ 1063140 w 1237121"/>
                  <a:gd name="connsiteY2" fmla="*/ 0 h 2256355"/>
                  <a:gd name="connsiteX3" fmla="*/ 1237121 w 1237121"/>
                  <a:gd name="connsiteY3" fmla="*/ 717671 h 2256355"/>
                  <a:gd name="connsiteX4" fmla="*/ 227269 w 1237121"/>
                  <a:gd name="connsiteY4" fmla="*/ 2256355 h 2256355"/>
                  <a:gd name="connsiteX0" fmla="*/ 227269 w 1260310"/>
                  <a:gd name="connsiteY0" fmla="*/ 2256355 h 2256355"/>
                  <a:gd name="connsiteX1" fmla="*/ 0 w 1260310"/>
                  <a:gd name="connsiteY1" fmla="*/ 1595396 h 2256355"/>
                  <a:gd name="connsiteX2" fmla="*/ 1063140 w 1260310"/>
                  <a:gd name="connsiteY2" fmla="*/ 0 h 2256355"/>
                  <a:gd name="connsiteX3" fmla="*/ 1260310 w 1260310"/>
                  <a:gd name="connsiteY3" fmla="*/ 689447 h 2256355"/>
                  <a:gd name="connsiteX4" fmla="*/ 227269 w 1260310"/>
                  <a:gd name="connsiteY4" fmla="*/ 2256355 h 2256355"/>
                  <a:gd name="connsiteX0" fmla="*/ 227269 w 1260310"/>
                  <a:gd name="connsiteY0" fmla="*/ 2261313 h 2261313"/>
                  <a:gd name="connsiteX1" fmla="*/ 0 w 1260310"/>
                  <a:gd name="connsiteY1" fmla="*/ 1600354 h 2261313"/>
                  <a:gd name="connsiteX2" fmla="*/ 1094244 w 1260310"/>
                  <a:gd name="connsiteY2" fmla="*/ 0 h 2261313"/>
                  <a:gd name="connsiteX3" fmla="*/ 1260310 w 1260310"/>
                  <a:gd name="connsiteY3" fmla="*/ 694405 h 2261313"/>
                  <a:gd name="connsiteX4" fmla="*/ 227269 w 1260310"/>
                  <a:gd name="connsiteY4" fmla="*/ 2261313 h 2261313"/>
                  <a:gd name="connsiteX0" fmla="*/ 227269 w 1245928"/>
                  <a:gd name="connsiteY0" fmla="*/ 2261313 h 2261313"/>
                  <a:gd name="connsiteX1" fmla="*/ 0 w 1245928"/>
                  <a:gd name="connsiteY1" fmla="*/ 1600354 h 2261313"/>
                  <a:gd name="connsiteX2" fmla="*/ 1094244 w 1245928"/>
                  <a:gd name="connsiteY2" fmla="*/ 0 h 2261313"/>
                  <a:gd name="connsiteX3" fmla="*/ 1245928 w 1245928"/>
                  <a:gd name="connsiteY3" fmla="*/ 707209 h 2261313"/>
                  <a:gd name="connsiteX4" fmla="*/ 227269 w 1245928"/>
                  <a:gd name="connsiteY4" fmla="*/ 2261313 h 2261313"/>
                  <a:gd name="connsiteX0" fmla="*/ 227269 w 1245928"/>
                  <a:gd name="connsiteY0" fmla="*/ 2236876 h 2236876"/>
                  <a:gd name="connsiteX1" fmla="*/ 0 w 1245928"/>
                  <a:gd name="connsiteY1" fmla="*/ 1575917 h 2236876"/>
                  <a:gd name="connsiteX2" fmla="*/ 1083820 w 1245928"/>
                  <a:gd name="connsiteY2" fmla="*/ 0 h 2236876"/>
                  <a:gd name="connsiteX3" fmla="*/ 1245928 w 1245928"/>
                  <a:gd name="connsiteY3" fmla="*/ 682772 h 2236876"/>
                  <a:gd name="connsiteX4" fmla="*/ 227269 w 1245928"/>
                  <a:gd name="connsiteY4" fmla="*/ 2236876 h 2236876"/>
                  <a:gd name="connsiteX0" fmla="*/ 227269 w 1245928"/>
                  <a:gd name="connsiteY0" fmla="*/ 2418672 h 2418672"/>
                  <a:gd name="connsiteX1" fmla="*/ 0 w 1245928"/>
                  <a:gd name="connsiteY1" fmla="*/ 1757713 h 2418672"/>
                  <a:gd name="connsiteX2" fmla="*/ 1092242 w 1245928"/>
                  <a:gd name="connsiteY2" fmla="*/ 0 h 2418672"/>
                  <a:gd name="connsiteX3" fmla="*/ 1245928 w 1245928"/>
                  <a:gd name="connsiteY3" fmla="*/ 864568 h 2418672"/>
                  <a:gd name="connsiteX4" fmla="*/ 227269 w 1245928"/>
                  <a:gd name="connsiteY4" fmla="*/ 2418672 h 2418672"/>
                  <a:gd name="connsiteX0" fmla="*/ 227269 w 1248437"/>
                  <a:gd name="connsiteY0" fmla="*/ 2418672 h 2418672"/>
                  <a:gd name="connsiteX1" fmla="*/ 0 w 1248437"/>
                  <a:gd name="connsiteY1" fmla="*/ 1757713 h 2418672"/>
                  <a:gd name="connsiteX2" fmla="*/ 1092242 w 1248437"/>
                  <a:gd name="connsiteY2" fmla="*/ 0 h 2418672"/>
                  <a:gd name="connsiteX3" fmla="*/ 1248437 w 1248437"/>
                  <a:gd name="connsiteY3" fmla="*/ 816864 h 2418672"/>
                  <a:gd name="connsiteX4" fmla="*/ 227269 w 1248437"/>
                  <a:gd name="connsiteY4" fmla="*/ 2418672 h 2418672"/>
                  <a:gd name="connsiteX0" fmla="*/ 225653 w 1248437"/>
                  <a:gd name="connsiteY0" fmla="*/ 2427689 h 2427689"/>
                  <a:gd name="connsiteX1" fmla="*/ 0 w 1248437"/>
                  <a:gd name="connsiteY1" fmla="*/ 1757713 h 2427689"/>
                  <a:gd name="connsiteX2" fmla="*/ 1092242 w 1248437"/>
                  <a:gd name="connsiteY2" fmla="*/ 0 h 2427689"/>
                  <a:gd name="connsiteX3" fmla="*/ 1248437 w 1248437"/>
                  <a:gd name="connsiteY3" fmla="*/ 816864 h 2427689"/>
                  <a:gd name="connsiteX4" fmla="*/ 225653 w 1248437"/>
                  <a:gd name="connsiteY4" fmla="*/ 2427689 h 2427689"/>
                  <a:gd name="connsiteX0" fmla="*/ 238249 w 1261033"/>
                  <a:gd name="connsiteY0" fmla="*/ 2427689 h 2427689"/>
                  <a:gd name="connsiteX1" fmla="*/ 0 w 1261033"/>
                  <a:gd name="connsiteY1" fmla="*/ 1693146 h 2427689"/>
                  <a:gd name="connsiteX2" fmla="*/ 1104838 w 1261033"/>
                  <a:gd name="connsiteY2" fmla="*/ 0 h 2427689"/>
                  <a:gd name="connsiteX3" fmla="*/ 1261033 w 1261033"/>
                  <a:gd name="connsiteY3" fmla="*/ 816864 h 2427689"/>
                  <a:gd name="connsiteX4" fmla="*/ 238249 w 1261033"/>
                  <a:gd name="connsiteY4" fmla="*/ 2427689 h 2427689"/>
                  <a:gd name="connsiteX0" fmla="*/ 238249 w 1248437"/>
                  <a:gd name="connsiteY0" fmla="*/ 2427689 h 2427689"/>
                  <a:gd name="connsiteX1" fmla="*/ 0 w 1248437"/>
                  <a:gd name="connsiteY1" fmla="*/ 1693146 h 2427689"/>
                  <a:gd name="connsiteX2" fmla="*/ 1104838 w 1248437"/>
                  <a:gd name="connsiteY2" fmla="*/ 0 h 2427689"/>
                  <a:gd name="connsiteX3" fmla="*/ 1248437 w 1248437"/>
                  <a:gd name="connsiteY3" fmla="*/ 752296 h 2427689"/>
                  <a:gd name="connsiteX4" fmla="*/ 238249 w 1248437"/>
                  <a:gd name="connsiteY4" fmla="*/ 2427689 h 2427689"/>
                  <a:gd name="connsiteX0" fmla="*/ 238249 w 1248437"/>
                  <a:gd name="connsiteY0" fmla="*/ 2601913 h 2601913"/>
                  <a:gd name="connsiteX1" fmla="*/ 0 w 1248437"/>
                  <a:gd name="connsiteY1" fmla="*/ 1867370 h 2601913"/>
                  <a:gd name="connsiteX2" fmla="*/ 1087731 w 1248437"/>
                  <a:gd name="connsiteY2" fmla="*/ 0 h 2601913"/>
                  <a:gd name="connsiteX3" fmla="*/ 1248437 w 1248437"/>
                  <a:gd name="connsiteY3" fmla="*/ 926520 h 2601913"/>
                  <a:gd name="connsiteX4" fmla="*/ 238249 w 1248437"/>
                  <a:gd name="connsiteY4" fmla="*/ 2601913 h 2601913"/>
                  <a:gd name="connsiteX0" fmla="*/ 284289 w 1294477"/>
                  <a:gd name="connsiteY0" fmla="*/ 2601913 h 2601913"/>
                  <a:gd name="connsiteX1" fmla="*/ 0 w 1294477"/>
                  <a:gd name="connsiteY1" fmla="*/ 1787109 h 2601913"/>
                  <a:gd name="connsiteX2" fmla="*/ 1133771 w 1294477"/>
                  <a:gd name="connsiteY2" fmla="*/ 0 h 2601913"/>
                  <a:gd name="connsiteX3" fmla="*/ 1294477 w 1294477"/>
                  <a:gd name="connsiteY3" fmla="*/ 926520 h 2601913"/>
                  <a:gd name="connsiteX4" fmla="*/ 284289 w 1294477"/>
                  <a:gd name="connsiteY4" fmla="*/ 2601913 h 2601913"/>
                  <a:gd name="connsiteX0" fmla="*/ 286630 w 1296818"/>
                  <a:gd name="connsiteY0" fmla="*/ 2601913 h 2601913"/>
                  <a:gd name="connsiteX1" fmla="*/ 0 w 1296818"/>
                  <a:gd name="connsiteY1" fmla="*/ 1766459 h 2601913"/>
                  <a:gd name="connsiteX2" fmla="*/ 1136112 w 1296818"/>
                  <a:gd name="connsiteY2" fmla="*/ 0 h 2601913"/>
                  <a:gd name="connsiteX3" fmla="*/ 1296818 w 1296818"/>
                  <a:gd name="connsiteY3" fmla="*/ 926520 h 2601913"/>
                  <a:gd name="connsiteX4" fmla="*/ 286630 w 1296818"/>
                  <a:gd name="connsiteY4" fmla="*/ 2601913 h 2601913"/>
                  <a:gd name="connsiteX0" fmla="*/ 286630 w 1296818"/>
                  <a:gd name="connsiteY0" fmla="*/ 2595512 h 2595512"/>
                  <a:gd name="connsiteX1" fmla="*/ 0 w 1296818"/>
                  <a:gd name="connsiteY1" fmla="*/ 1760058 h 2595512"/>
                  <a:gd name="connsiteX2" fmla="*/ 1128921 w 1296818"/>
                  <a:gd name="connsiteY2" fmla="*/ 0 h 2595512"/>
                  <a:gd name="connsiteX3" fmla="*/ 1296818 w 1296818"/>
                  <a:gd name="connsiteY3" fmla="*/ 920119 h 2595512"/>
                  <a:gd name="connsiteX4" fmla="*/ 286630 w 1296818"/>
                  <a:gd name="connsiteY4" fmla="*/ 2595512 h 259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6818" h="2595512">
                    <a:moveTo>
                      <a:pt x="286630" y="2595512"/>
                    </a:moveTo>
                    <a:lnTo>
                      <a:pt x="0" y="1760058"/>
                    </a:lnTo>
                    <a:lnTo>
                      <a:pt x="1128921" y="0"/>
                    </a:lnTo>
                    <a:lnTo>
                      <a:pt x="1296818" y="920119"/>
                    </a:lnTo>
                    <a:lnTo>
                      <a:pt x="286630" y="2595512"/>
                    </a:lnTo>
                    <a:close/>
                  </a:path>
                </a:pathLst>
              </a:custGeom>
              <a:solidFill>
                <a:srgbClr val="97CA3F"/>
              </a:solidFill>
              <a:ln>
                <a:solidFill>
                  <a:srgbClr val="104D8C"/>
                </a:solidFill>
              </a:ln>
            </p:spPr>
            <p:style>
              <a:lnRef idx="0">
                <a:schemeClr val="accent1"/>
              </a:lnRef>
              <a:fillRef idx="1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endParaRPr lang="el-GR" sz="1600"/>
              </a:p>
            </p:txBody>
          </p:sp>
          <p:grpSp>
            <p:nvGrpSpPr>
              <p:cNvPr id="303" name="Group 302">
                <a:extLst>
                  <a:ext uri="{FF2B5EF4-FFF2-40B4-BE49-F238E27FC236}">
                    <a16:creationId xmlns:a16="http://schemas.microsoft.com/office/drawing/2014/main" id="{593BED39-C9C9-4699-6F12-2FB3D1AC9AB9}"/>
                  </a:ext>
                </a:extLst>
              </p:cNvPr>
              <p:cNvGrpSpPr/>
              <p:nvPr/>
            </p:nvGrpSpPr>
            <p:grpSpPr>
              <a:xfrm>
                <a:off x="2550378" y="1555312"/>
                <a:ext cx="4495184" cy="3508301"/>
                <a:chOff x="2550378" y="1555312"/>
                <a:chExt cx="4495184" cy="3508301"/>
              </a:xfrm>
            </p:grpSpPr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563ED67B-433C-B35A-2690-2D1C232E0176}"/>
                    </a:ext>
                  </a:extLst>
                </p:cNvPr>
                <p:cNvSpPr/>
                <p:nvPr/>
              </p:nvSpPr>
              <p:spPr>
                <a:xfrm>
                  <a:off x="2550378" y="1555312"/>
                  <a:ext cx="4495184" cy="3508301"/>
                </a:xfrm>
                <a:custGeom>
                  <a:avLst/>
                  <a:gdLst>
                    <a:gd name="connsiteX0" fmla="*/ 737420 w 4267200"/>
                    <a:gd name="connsiteY0" fmla="*/ 3234813 h 3234813"/>
                    <a:gd name="connsiteX1" fmla="*/ 3844413 w 4267200"/>
                    <a:gd name="connsiteY1" fmla="*/ 3224980 h 3234813"/>
                    <a:gd name="connsiteX2" fmla="*/ 4267200 w 4267200"/>
                    <a:gd name="connsiteY2" fmla="*/ 2281083 h 3234813"/>
                    <a:gd name="connsiteX3" fmla="*/ 2723536 w 4267200"/>
                    <a:gd name="connsiteY3" fmla="*/ 0 h 3234813"/>
                    <a:gd name="connsiteX4" fmla="*/ 1396181 w 4267200"/>
                    <a:gd name="connsiteY4" fmla="*/ 19664 h 3234813"/>
                    <a:gd name="connsiteX5" fmla="*/ 0 w 4267200"/>
                    <a:gd name="connsiteY5" fmla="*/ 2399071 h 3234813"/>
                    <a:gd name="connsiteX6" fmla="*/ 737420 w 4267200"/>
                    <a:gd name="connsiteY6" fmla="*/ 3234813 h 3234813"/>
                    <a:gd name="connsiteX0" fmla="*/ 737420 w 4267200"/>
                    <a:gd name="connsiteY0" fmla="*/ 3234813 h 3234813"/>
                    <a:gd name="connsiteX1" fmla="*/ 3844413 w 4267200"/>
                    <a:gd name="connsiteY1" fmla="*/ 3224980 h 3234813"/>
                    <a:gd name="connsiteX2" fmla="*/ 4267200 w 4267200"/>
                    <a:gd name="connsiteY2" fmla="*/ 2281083 h 3234813"/>
                    <a:gd name="connsiteX3" fmla="*/ 2723536 w 4267200"/>
                    <a:gd name="connsiteY3" fmla="*/ 0 h 3234813"/>
                    <a:gd name="connsiteX4" fmla="*/ 1386348 w 4267200"/>
                    <a:gd name="connsiteY4" fmla="*/ 9832 h 3234813"/>
                    <a:gd name="connsiteX5" fmla="*/ 0 w 4267200"/>
                    <a:gd name="connsiteY5" fmla="*/ 2399071 h 3234813"/>
                    <a:gd name="connsiteX6" fmla="*/ 737420 w 4267200"/>
                    <a:gd name="connsiteY6" fmla="*/ 3234813 h 3234813"/>
                    <a:gd name="connsiteX0" fmla="*/ 766917 w 4296697"/>
                    <a:gd name="connsiteY0" fmla="*/ 3234813 h 3234813"/>
                    <a:gd name="connsiteX1" fmla="*/ 3873910 w 4296697"/>
                    <a:gd name="connsiteY1" fmla="*/ 3224980 h 3234813"/>
                    <a:gd name="connsiteX2" fmla="*/ 4296697 w 4296697"/>
                    <a:gd name="connsiteY2" fmla="*/ 2281083 h 3234813"/>
                    <a:gd name="connsiteX3" fmla="*/ 2753033 w 4296697"/>
                    <a:gd name="connsiteY3" fmla="*/ 0 h 3234813"/>
                    <a:gd name="connsiteX4" fmla="*/ 1415845 w 4296697"/>
                    <a:gd name="connsiteY4" fmla="*/ 9832 h 3234813"/>
                    <a:gd name="connsiteX5" fmla="*/ 0 w 4296697"/>
                    <a:gd name="connsiteY5" fmla="*/ 2428568 h 3234813"/>
                    <a:gd name="connsiteX6" fmla="*/ 766917 w 4296697"/>
                    <a:gd name="connsiteY6" fmla="*/ 3234813 h 3234813"/>
                    <a:gd name="connsiteX0" fmla="*/ 717756 w 4247536"/>
                    <a:gd name="connsiteY0" fmla="*/ 3234813 h 3234813"/>
                    <a:gd name="connsiteX1" fmla="*/ 3824749 w 4247536"/>
                    <a:gd name="connsiteY1" fmla="*/ 3224980 h 3234813"/>
                    <a:gd name="connsiteX2" fmla="*/ 4247536 w 4247536"/>
                    <a:gd name="connsiteY2" fmla="*/ 2281083 h 3234813"/>
                    <a:gd name="connsiteX3" fmla="*/ 2703872 w 4247536"/>
                    <a:gd name="connsiteY3" fmla="*/ 0 h 3234813"/>
                    <a:gd name="connsiteX4" fmla="*/ 1366684 w 4247536"/>
                    <a:gd name="connsiteY4" fmla="*/ 9832 h 3234813"/>
                    <a:gd name="connsiteX5" fmla="*/ 0 w 4247536"/>
                    <a:gd name="connsiteY5" fmla="*/ 2428568 h 3234813"/>
                    <a:gd name="connsiteX6" fmla="*/ 717756 w 4247536"/>
                    <a:gd name="connsiteY6" fmla="*/ 3234813 h 3234813"/>
                    <a:gd name="connsiteX0" fmla="*/ 747253 w 4277033"/>
                    <a:gd name="connsiteY0" fmla="*/ 3234813 h 3234813"/>
                    <a:gd name="connsiteX1" fmla="*/ 3854246 w 4277033"/>
                    <a:gd name="connsiteY1" fmla="*/ 3224980 h 3234813"/>
                    <a:gd name="connsiteX2" fmla="*/ 4277033 w 4277033"/>
                    <a:gd name="connsiteY2" fmla="*/ 2281083 h 3234813"/>
                    <a:gd name="connsiteX3" fmla="*/ 2733369 w 4277033"/>
                    <a:gd name="connsiteY3" fmla="*/ 0 h 3234813"/>
                    <a:gd name="connsiteX4" fmla="*/ 1396181 w 4277033"/>
                    <a:gd name="connsiteY4" fmla="*/ 9832 h 3234813"/>
                    <a:gd name="connsiteX5" fmla="*/ 0 w 4277033"/>
                    <a:gd name="connsiteY5" fmla="*/ 2458065 h 3234813"/>
                    <a:gd name="connsiteX6" fmla="*/ 747253 w 4277033"/>
                    <a:gd name="connsiteY6" fmla="*/ 3234813 h 3234813"/>
                    <a:gd name="connsiteX0" fmla="*/ 835743 w 4277033"/>
                    <a:gd name="connsiteY0" fmla="*/ 3234813 h 3234813"/>
                    <a:gd name="connsiteX1" fmla="*/ 3854246 w 4277033"/>
                    <a:gd name="connsiteY1" fmla="*/ 3224980 h 3234813"/>
                    <a:gd name="connsiteX2" fmla="*/ 4277033 w 4277033"/>
                    <a:gd name="connsiteY2" fmla="*/ 2281083 h 3234813"/>
                    <a:gd name="connsiteX3" fmla="*/ 2733369 w 4277033"/>
                    <a:gd name="connsiteY3" fmla="*/ 0 h 3234813"/>
                    <a:gd name="connsiteX4" fmla="*/ 1396181 w 4277033"/>
                    <a:gd name="connsiteY4" fmla="*/ 9832 h 3234813"/>
                    <a:gd name="connsiteX5" fmla="*/ 0 w 4277033"/>
                    <a:gd name="connsiteY5" fmla="*/ 2458065 h 3234813"/>
                    <a:gd name="connsiteX6" fmla="*/ 835743 w 4277033"/>
                    <a:gd name="connsiteY6" fmla="*/ 3234813 h 3234813"/>
                    <a:gd name="connsiteX0" fmla="*/ 796414 w 4237704"/>
                    <a:gd name="connsiteY0" fmla="*/ 3234813 h 3234813"/>
                    <a:gd name="connsiteX1" fmla="*/ 3814917 w 4237704"/>
                    <a:gd name="connsiteY1" fmla="*/ 3224980 h 3234813"/>
                    <a:gd name="connsiteX2" fmla="*/ 4237704 w 4237704"/>
                    <a:gd name="connsiteY2" fmla="*/ 2281083 h 3234813"/>
                    <a:gd name="connsiteX3" fmla="*/ 2694040 w 4237704"/>
                    <a:gd name="connsiteY3" fmla="*/ 0 h 3234813"/>
                    <a:gd name="connsiteX4" fmla="*/ 1356852 w 4237704"/>
                    <a:gd name="connsiteY4" fmla="*/ 9832 h 3234813"/>
                    <a:gd name="connsiteX5" fmla="*/ 0 w 4237704"/>
                    <a:gd name="connsiteY5" fmla="*/ 2418736 h 3234813"/>
                    <a:gd name="connsiteX6" fmla="*/ 796414 w 4237704"/>
                    <a:gd name="connsiteY6" fmla="*/ 3234813 h 3234813"/>
                    <a:gd name="connsiteX0" fmla="*/ 796414 w 4227872"/>
                    <a:gd name="connsiteY0" fmla="*/ 3234813 h 3234813"/>
                    <a:gd name="connsiteX1" fmla="*/ 3814917 w 4227872"/>
                    <a:gd name="connsiteY1" fmla="*/ 3224980 h 3234813"/>
                    <a:gd name="connsiteX2" fmla="*/ 4227872 w 4227872"/>
                    <a:gd name="connsiteY2" fmla="*/ 2281083 h 3234813"/>
                    <a:gd name="connsiteX3" fmla="*/ 2694040 w 4227872"/>
                    <a:gd name="connsiteY3" fmla="*/ 0 h 3234813"/>
                    <a:gd name="connsiteX4" fmla="*/ 1356852 w 4227872"/>
                    <a:gd name="connsiteY4" fmla="*/ 9832 h 3234813"/>
                    <a:gd name="connsiteX5" fmla="*/ 0 w 4227872"/>
                    <a:gd name="connsiteY5" fmla="*/ 2418736 h 3234813"/>
                    <a:gd name="connsiteX6" fmla="*/ 796414 w 4227872"/>
                    <a:gd name="connsiteY6" fmla="*/ 3234813 h 3234813"/>
                    <a:gd name="connsiteX0" fmla="*/ 796414 w 4198375"/>
                    <a:gd name="connsiteY0" fmla="*/ 3234813 h 3234813"/>
                    <a:gd name="connsiteX1" fmla="*/ 3814917 w 4198375"/>
                    <a:gd name="connsiteY1" fmla="*/ 3224980 h 3234813"/>
                    <a:gd name="connsiteX2" fmla="*/ 4198375 w 4198375"/>
                    <a:gd name="connsiteY2" fmla="*/ 2290915 h 3234813"/>
                    <a:gd name="connsiteX3" fmla="*/ 2694040 w 4198375"/>
                    <a:gd name="connsiteY3" fmla="*/ 0 h 3234813"/>
                    <a:gd name="connsiteX4" fmla="*/ 1356852 w 4198375"/>
                    <a:gd name="connsiteY4" fmla="*/ 9832 h 3234813"/>
                    <a:gd name="connsiteX5" fmla="*/ 0 w 4198375"/>
                    <a:gd name="connsiteY5" fmla="*/ 2418736 h 3234813"/>
                    <a:gd name="connsiteX6" fmla="*/ 796414 w 4198375"/>
                    <a:gd name="connsiteY6" fmla="*/ 3234813 h 3234813"/>
                    <a:gd name="connsiteX0" fmla="*/ 796414 w 4237704"/>
                    <a:gd name="connsiteY0" fmla="*/ 3234813 h 3234813"/>
                    <a:gd name="connsiteX1" fmla="*/ 3814917 w 4237704"/>
                    <a:gd name="connsiteY1" fmla="*/ 3224980 h 3234813"/>
                    <a:gd name="connsiteX2" fmla="*/ 4237704 w 4237704"/>
                    <a:gd name="connsiteY2" fmla="*/ 2369573 h 3234813"/>
                    <a:gd name="connsiteX3" fmla="*/ 2694040 w 4237704"/>
                    <a:gd name="connsiteY3" fmla="*/ 0 h 3234813"/>
                    <a:gd name="connsiteX4" fmla="*/ 1356852 w 4237704"/>
                    <a:gd name="connsiteY4" fmla="*/ 9832 h 3234813"/>
                    <a:gd name="connsiteX5" fmla="*/ 0 w 4237704"/>
                    <a:gd name="connsiteY5" fmla="*/ 2418736 h 3234813"/>
                    <a:gd name="connsiteX6" fmla="*/ 796414 w 4237704"/>
                    <a:gd name="connsiteY6" fmla="*/ 3234813 h 3234813"/>
                    <a:gd name="connsiteX0" fmla="*/ 796414 w 4247537"/>
                    <a:gd name="connsiteY0" fmla="*/ 3234813 h 3234813"/>
                    <a:gd name="connsiteX1" fmla="*/ 3814917 w 4247537"/>
                    <a:gd name="connsiteY1" fmla="*/ 3224980 h 3234813"/>
                    <a:gd name="connsiteX2" fmla="*/ 4247537 w 4247537"/>
                    <a:gd name="connsiteY2" fmla="*/ 2349909 h 3234813"/>
                    <a:gd name="connsiteX3" fmla="*/ 2694040 w 4247537"/>
                    <a:gd name="connsiteY3" fmla="*/ 0 h 3234813"/>
                    <a:gd name="connsiteX4" fmla="*/ 1356852 w 4247537"/>
                    <a:gd name="connsiteY4" fmla="*/ 9832 h 3234813"/>
                    <a:gd name="connsiteX5" fmla="*/ 0 w 4247537"/>
                    <a:gd name="connsiteY5" fmla="*/ 2418736 h 3234813"/>
                    <a:gd name="connsiteX6" fmla="*/ 796414 w 4247537"/>
                    <a:gd name="connsiteY6" fmla="*/ 3234813 h 3234813"/>
                    <a:gd name="connsiteX0" fmla="*/ 796414 w 4256536"/>
                    <a:gd name="connsiteY0" fmla="*/ 3234813 h 3234813"/>
                    <a:gd name="connsiteX1" fmla="*/ 3814917 w 4256536"/>
                    <a:gd name="connsiteY1" fmla="*/ 3224980 h 3234813"/>
                    <a:gd name="connsiteX2" fmla="*/ 4256536 w 4256536"/>
                    <a:gd name="connsiteY2" fmla="*/ 2322952 h 3234813"/>
                    <a:gd name="connsiteX3" fmla="*/ 2694040 w 4256536"/>
                    <a:gd name="connsiteY3" fmla="*/ 0 h 3234813"/>
                    <a:gd name="connsiteX4" fmla="*/ 1356852 w 4256536"/>
                    <a:gd name="connsiteY4" fmla="*/ 9832 h 3234813"/>
                    <a:gd name="connsiteX5" fmla="*/ 0 w 4256536"/>
                    <a:gd name="connsiteY5" fmla="*/ 2418736 h 3234813"/>
                    <a:gd name="connsiteX6" fmla="*/ 796414 w 4256536"/>
                    <a:gd name="connsiteY6" fmla="*/ 3234813 h 3234813"/>
                    <a:gd name="connsiteX0" fmla="*/ 796414 w 4238536"/>
                    <a:gd name="connsiteY0" fmla="*/ 3234813 h 3234813"/>
                    <a:gd name="connsiteX1" fmla="*/ 3814917 w 4238536"/>
                    <a:gd name="connsiteY1" fmla="*/ 3224980 h 3234813"/>
                    <a:gd name="connsiteX2" fmla="*/ 4238536 w 4238536"/>
                    <a:gd name="connsiteY2" fmla="*/ 2313967 h 3234813"/>
                    <a:gd name="connsiteX3" fmla="*/ 2694040 w 4238536"/>
                    <a:gd name="connsiteY3" fmla="*/ 0 h 3234813"/>
                    <a:gd name="connsiteX4" fmla="*/ 1356852 w 4238536"/>
                    <a:gd name="connsiteY4" fmla="*/ 9832 h 3234813"/>
                    <a:gd name="connsiteX5" fmla="*/ 0 w 4238536"/>
                    <a:gd name="connsiteY5" fmla="*/ 2418736 h 3234813"/>
                    <a:gd name="connsiteX6" fmla="*/ 796414 w 4238536"/>
                    <a:gd name="connsiteY6" fmla="*/ 3234813 h 3234813"/>
                    <a:gd name="connsiteX0" fmla="*/ 796414 w 4238536"/>
                    <a:gd name="connsiteY0" fmla="*/ 3234813 h 3234813"/>
                    <a:gd name="connsiteX1" fmla="*/ 3814917 w 4238536"/>
                    <a:gd name="connsiteY1" fmla="*/ 3224980 h 3234813"/>
                    <a:gd name="connsiteX2" fmla="*/ 4238536 w 4238536"/>
                    <a:gd name="connsiteY2" fmla="*/ 2313967 h 3234813"/>
                    <a:gd name="connsiteX3" fmla="*/ 2694040 w 4238536"/>
                    <a:gd name="connsiteY3" fmla="*/ 0 h 3234813"/>
                    <a:gd name="connsiteX4" fmla="*/ 1356852 w 4238536"/>
                    <a:gd name="connsiteY4" fmla="*/ 9832 h 3234813"/>
                    <a:gd name="connsiteX5" fmla="*/ 0 w 4238536"/>
                    <a:gd name="connsiteY5" fmla="*/ 2418736 h 3234813"/>
                    <a:gd name="connsiteX6" fmla="*/ 796414 w 4238536"/>
                    <a:gd name="connsiteY6" fmla="*/ 3234813 h 3234813"/>
                    <a:gd name="connsiteX0" fmla="*/ 796414 w 4238536"/>
                    <a:gd name="connsiteY0" fmla="*/ 3234813 h 3234813"/>
                    <a:gd name="connsiteX1" fmla="*/ 3724921 w 4238536"/>
                    <a:gd name="connsiteY1" fmla="*/ 3224980 h 3234813"/>
                    <a:gd name="connsiteX2" fmla="*/ 4238536 w 4238536"/>
                    <a:gd name="connsiteY2" fmla="*/ 2313967 h 3234813"/>
                    <a:gd name="connsiteX3" fmla="*/ 2694040 w 4238536"/>
                    <a:gd name="connsiteY3" fmla="*/ 0 h 3234813"/>
                    <a:gd name="connsiteX4" fmla="*/ 1356852 w 4238536"/>
                    <a:gd name="connsiteY4" fmla="*/ 9832 h 3234813"/>
                    <a:gd name="connsiteX5" fmla="*/ 0 w 4238536"/>
                    <a:gd name="connsiteY5" fmla="*/ 2418736 h 3234813"/>
                    <a:gd name="connsiteX6" fmla="*/ 796414 w 4238536"/>
                    <a:gd name="connsiteY6" fmla="*/ 3234813 h 3234813"/>
                    <a:gd name="connsiteX0" fmla="*/ 796414 w 4238536"/>
                    <a:gd name="connsiteY0" fmla="*/ 3234813 h 3234813"/>
                    <a:gd name="connsiteX1" fmla="*/ 3778918 w 4238536"/>
                    <a:gd name="connsiteY1" fmla="*/ 3215994 h 3234813"/>
                    <a:gd name="connsiteX2" fmla="*/ 4238536 w 4238536"/>
                    <a:gd name="connsiteY2" fmla="*/ 2313967 h 3234813"/>
                    <a:gd name="connsiteX3" fmla="*/ 2694040 w 4238536"/>
                    <a:gd name="connsiteY3" fmla="*/ 0 h 3234813"/>
                    <a:gd name="connsiteX4" fmla="*/ 1356852 w 4238536"/>
                    <a:gd name="connsiteY4" fmla="*/ 9832 h 3234813"/>
                    <a:gd name="connsiteX5" fmla="*/ 0 w 4238536"/>
                    <a:gd name="connsiteY5" fmla="*/ 2418736 h 3234813"/>
                    <a:gd name="connsiteX6" fmla="*/ 796414 w 4238536"/>
                    <a:gd name="connsiteY6" fmla="*/ 3234813 h 3234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38536" h="3234813">
                      <a:moveTo>
                        <a:pt x="796414" y="3234813"/>
                      </a:moveTo>
                      <a:lnTo>
                        <a:pt x="3778918" y="3215994"/>
                      </a:lnTo>
                      <a:lnTo>
                        <a:pt x="4238536" y="2313967"/>
                      </a:lnTo>
                      <a:lnTo>
                        <a:pt x="2694040" y="0"/>
                      </a:lnTo>
                      <a:lnTo>
                        <a:pt x="1356852" y="9832"/>
                      </a:lnTo>
                      <a:lnTo>
                        <a:pt x="0" y="2418736"/>
                      </a:lnTo>
                      <a:lnTo>
                        <a:pt x="796414" y="3234813"/>
                      </a:lnTo>
                      <a:close/>
                    </a:path>
                  </a:pathLst>
                </a:custGeom>
                <a:noFill/>
                <a:ln w="76200">
                  <a:solidFill>
                    <a:srgbClr val="104D8C"/>
                  </a:solidFill>
                </a:ln>
              </p:spPr>
              <p:style>
                <a:lnRef idx="0">
                  <a:schemeClr val="accent1"/>
                </a:lnRef>
                <a:fillRef idx="1">
                  <a:schemeClr val="accent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867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</a:pPr>
                  <a:endParaRPr lang="el-GR" sz="1600"/>
                </a:p>
              </p:txBody>
            </p:sp>
            <p:grpSp>
              <p:nvGrpSpPr>
                <p:cNvPr id="305" name="Group 304">
                  <a:extLst>
                    <a:ext uri="{FF2B5EF4-FFF2-40B4-BE49-F238E27FC236}">
                      <a16:creationId xmlns:a16="http://schemas.microsoft.com/office/drawing/2014/main" id="{0E8C8310-2CA7-BB93-41C7-EEEAC744306C}"/>
                    </a:ext>
                  </a:extLst>
                </p:cNvPr>
                <p:cNvGrpSpPr/>
                <p:nvPr/>
              </p:nvGrpSpPr>
              <p:grpSpPr>
                <a:xfrm>
                  <a:off x="3593873" y="1788014"/>
                  <a:ext cx="3162428" cy="3059060"/>
                  <a:chOff x="3593873" y="1788014"/>
                  <a:chExt cx="3162428" cy="3059060"/>
                </a:xfrm>
              </p:grpSpPr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D8EBF257-BB36-EF72-2700-AFABF5420A4E}"/>
                      </a:ext>
                    </a:extLst>
                  </p:cNvPr>
                  <p:cNvSpPr/>
                  <p:nvPr/>
                </p:nvSpPr>
                <p:spPr>
                  <a:xfrm>
                    <a:off x="5388077" y="3451123"/>
                    <a:ext cx="491613" cy="550606"/>
                  </a:xfrm>
                  <a:custGeom>
                    <a:avLst/>
                    <a:gdLst>
                      <a:gd name="connsiteX0" fmla="*/ 0 w 491613"/>
                      <a:gd name="connsiteY0" fmla="*/ 0 h 550606"/>
                      <a:gd name="connsiteX1" fmla="*/ 0 w 491613"/>
                      <a:gd name="connsiteY1" fmla="*/ 0 h 550606"/>
                      <a:gd name="connsiteX2" fmla="*/ 58994 w 491613"/>
                      <a:gd name="connsiteY2" fmla="*/ 68825 h 550606"/>
                      <a:gd name="connsiteX3" fmla="*/ 88491 w 491613"/>
                      <a:gd name="connsiteY3" fmla="*/ 88490 h 550606"/>
                      <a:gd name="connsiteX4" fmla="*/ 157317 w 491613"/>
                      <a:gd name="connsiteY4" fmla="*/ 127819 h 550606"/>
                      <a:gd name="connsiteX5" fmla="*/ 245807 w 491613"/>
                      <a:gd name="connsiteY5" fmla="*/ 235974 h 550606"/>
                      <a:gd name="connsiteX6" fmla="*/ 314633 w 491613"/>
                      <a:gd name="connsiteY6" fmla="*/ 304800 h 550606"/>
                      <a:gd name="connsiteX7" fmla="*/ 353962 w 491613"/>
                      <a:gd name="connsiteY7" fmla="*/ 363793 h 550606"/>
                      <a:gd name="connsiteX8" fmla="*/ 393291 w 491613"/>
                      <a:gd name="connsiteY8" fmla="*/ 412954 h 550606"/>
                      <a:gd name="connsiteX9" fmla="*/ 442452 w 491613"/>
                      <a:gd name="connsiteY9" fmla="*/ 481780 h 550606"/>
                      <a:gd name="connsiteX10" fmla="*/ 452284 w 491613"/>
                      <a:gd name="connsiteY10" fmla="*/ 511277 h 550606"/>
                      <a:gd name="connsiteX11" fmla="*/ 491613 w 491613"/>
                      <a:gd name="connsiteY11" fmla="*/ 550606 h 55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1613" h="550606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19665" y="22942"/>
                          <a:pt x="37628" y="47459"/>
                          <a:pt x="58994" y="68825"/>
                        </a:cubicBezTo>
                        <a:cubicBezTo>
                          <a:pt x="67350" y="77181"/>
                          <a:pt x="78358" y="82410"/>
                          <a:pt x="88491" y="88490"/>
                        </a:cubicBezTo>
                        <a:cubicBezTo>
                          <a:pt x="111149" y="102085"/>
                          <a:pt x="134375" y="114709"/>
                          <a:pt x="157317" y="127819"/>
                        </a:cubicBezTo>
                        <a:cubicBezTo>
                          <a:pt x="186814" y="163871"/>
                          <a:pt x="212869" y="203036"/>
                          <a:pt x="245807" y="235974"/>
                        </a:cubicBezTo>
                        <a:cubicBezTo>
                          <a:pt x="268749" y="258916"/>
                          <a:pt x="296636" y="277804"/>
                          <a:pt x="314633" y="304800"/>
                        </a:cubicBezTo>
                        <a:cubicBezTo>
                          <a:pt x="327743" y="324464"/>
                          <a:pt x="340061" y="344680"/>
                          <a:pt x="353962" y="363793"/>
                        </a:cubicBezTo>
                        <a:cubicBezTo>
                          <a:pt x="366305" y="380765"/>
                          <a:pt x="380700" y="396165"/>
                          <a:pt x="393291" y="412954"/>
                        </a:cubicBezTo>
                        <a:cubicBezTo>
                          <a:pt x="410207" y="435509"/>
                          <a:pt x="426065" y="458838"/>
                          <a:pt x="442452" y="481780"/>
                        </a:cubicBezTo>
                        <a:cubicBezTo>
                          <a:pt x="445729" y="491612"/>
                          <a:pt x="446260" y="502843"/>
                          <a:pt x="452284" y="511277"/>
                        </a:cubicBezTo>
                        <a:cubicBezTo>
                          <a:pt x="463060" y="526364"/>
                          <a:pt x="491613" y="550606"/>
                          <a:pt x="491613" y="550606"/>
                        </a:cubicBezTo>
                      </a:path>
                    </a:pathLst>
                  </a:custGeom>
                  <a:noFill/>
                  <a:ln>
                    <a:solidFill>
                      <a:srgbClr val="104D8C"/>
                    </a:solidFill>
                  </a:ln>
                </p:spPr>
                <p:style>
                  <a:lnRef idx="0">
                    <a:schemeClr val="accent1"/>
                  </a:lnRef>
                  <a:fillRef idx="1">
                    <a:schemeClr val="accent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algn="ctr"/>
                    <a:endParaRPr lang="el-GR" sz="1400"/>
                  </a:p>
                </p:txBody>
              </p:sp>
              <p:sp>
                <p:nvSpPr>
                  <p:cNvPr id="307" name="Freeform: Shape 306">
                    <a:extLst>
                      <a:ext uri="{FF2B5EF4-FFF2-40B4-BE49-F238E27FC236}">
                        <a16:creationId xmlns:a16="http://schemas.microsoft.com/office/drawing/2014/main" id="{D15FA721-96AA-6236-2C68-C86E0C13A3E2}"/>
                      </a:ext>
                    </a:extLst>
                  </p:cNvPr>
                  <p:cNvSpPr/>
                  <p:nvPr/>
                </p:nvSpPr>
                <p:spPr>
                  <a:xfrm>
                    <a:off x="4205013" y="1788014"/>
                    <a:ext cx="2526889" cy="2209620"/>
                  </a:xfrm>
                  <a:custGeom>
                    <a:avLst/>
                    <a:gdLst>
                      <a:gd name="connsiteX0" fmla="*/ 2546555 w 2546555"/>
                      <a:gd name="connsiteY0" fmla="*/ 2841522 h 2851355"/>
                      <a:gd name="connsiteX1" fmla="*/ 1533832 w 2546555"/>
                      <a:gd name="connsiteY1" fmla="*/ 2851355 h 2851355"/>
                      <a:gd name="connsiteX2" fmla="*/ 0 w 2546555"/>
                      <a:gd name="connsiteY2" fmla="*/ 0 h 2851355"/>
                      <a:gd name="connsiteX3" fmla="*/ 1061884 w 2546555"/>
                      <a:gd name="connsiteY3" fmla="*/ 0 h 2851355"/>
                      <a:gd name="connsiteX4" fmla="*/ 2546555 w 2546555"/>
                      <a:gd name="connsiteY4" fmla="*/ 2841522 h 2851355"/>
                      <a:gd name="connsiteX0" fmla="*/ 2546555 w 2546555"/>
                      <a:gd name="connsiteY0" fmla="*/ 2841522 h 2851355"/>
                      <a:gd name="connsiteX1" fmla="*/ 1533832 w 2546555"/>
                      <a:gd name="connsiteY1" fmla="*/ 2851355 h 2851355"/>
                      <a:gd name="connsiteX2" fmla="*/ 0 w 2546555"/>
                      <a:gd name="connsiteY2" fmla="*/ 0 h 2851355"/>
                      <a:gd name="connsiteX3" fmla="*/ 1353989 w 2546555"/>
                      <a:gd name="connsiteY3" fmla="*/ 0 h 2851355"/>
                      <a:gd name="connsiteX4" fmla="*/ 2546555 w 2546555"/>
                      <a:gd name="connsiteY4" fmla="*/ 2841522 h 2851355"/>
                      <a:gd name="connsiteX0" fmla="*/ 2261940 w 2261940"/>
                      <a:gd name="connsiteY0" fmla="*/ 2841522 h 2851355"/>
                      <a:gd name="connsiteX1" fmla="*/ 1249217 w 2261940"/>
                      <a:gd name="connsiteY1" fmla="*/ 2851355 h 2851355"/>
                      <a:gd name="connsiteX2" fmla="*/ 0 w 2261940"/>
                      <a:gd name="connsiteY2" fmla="*/ 13543 h 2851355"/>
                      <a:gd name="connsiteX3" fmla="*/ 1069374 w 2261940"/>
                      <a:gd name="connsiteY3" fmla="*/ 0 h 2851355"/>
                      <a:gd name="connsiteX4" fmla="*/ 2261940 w 2261940"/>
                      <a:gd name="connsiteY4" fmla="*/ 2841522 h 2851355"/>
                      <a:gd name="connsiteX0" fmla="*/ 1992305 w 1992305"/>
                      <a:gd name="connsiteY0" fmla="*/ 2841522 h 2851355"/>
                      <a:gd name="connsiteX1" fmla="*/ 979582 w 1992305"/>
                      <a:gd name="connsiteY1" fmla="*/ 2851355 h 2851355"/>
                      <a:gd name="connsiteX2" fmla="*/ 0 w 1992305"/>
                      <a:gd name="connsiteY2" fmla="*/ 40630 h 2851355"/>
                      <a:gd name="connsiteX3" fmla="*/ 799739 w 1992305"/>
                      <a:gd name="connsiteY3" fmla="*/ 0 h 2851355"/>
                      <a:gd name="connsiteX4" fmla="*/ 1992305 w 1992305"/>
                      <a:gd name="connsiteY4" fmla="*/ 2841522 h 2851355"/>
                      <a:gd name="connsiteX0" fmla="*/ 1992305 w 1992305"/>
                      <a:gd name="connsiteY0" fmla="*/ 2841522 h 2851355"/>
                      <a:gd name="connsiteX1" fmla="*/ 1211768 w 1992305"/>
                      <a:gd name="connsiteY1" fmla="*/ 2851355 h 2851355"/>
                      <a:gd name="connsiteX2" fmla="*/ 0 w 1992305"/>
                      <a:gd name="connsiteY2" fmla="*/ 40630 h 2851355"/>
                      <a:gd name="connsiteX3" fmla="*/ 799739 w 1992305"/>
                      <a:gd name="connsiteY3" fmla="*/ 0 h 2851355"/>
                      <a:gd name="connsiteX4" fmla="*/ 1992305 w 1992305"/>
                      <a:gd name="connsiteY4" fmla="*/ 2841522 h 2851355"/>
                      <a:gd name="connsiteX0" fmla="*/ 1992305 w 1992305"/>
                      <a:gd name="connsiteY0" fmla="*/ 2841522 h 2864899"/>
                      <a:gd name="connsiteX1" fmla="*/ 1189298 w 1992305"/>
                      <a:gd name="connsiteY1" fmla="*/ 2864899 h 2864899"/>
                      <a:gd name="connsiteX2" fmla="*/ 0 w 1992305"/>
                      <a:gd name="connsiteY2" fmla="*/ 40630 h 2864899"/>
                      <a:gd name="connsiteX3" fmla="*/ 799739 w 1992305"/>
                      <a:gd name="connsiteY3" fmla="*/ 0 h 2864899"/>
                      <a:gd name="connsiteX4" fmla="*/ 1992305 w 1992305"/>
                      <a:gd name="connsiteY4" fmla="*/ 2841522 h 2864899"/>
                      <a:gd name="connsiteX0" fmla="*/ 1992305 w 1992305"/>
                      <a:gd name="connsiteY0" fmla="*/ 2841522 h 2841522"/>
                      <a:gd name="connsiteX1" fmla="*/ 1159338 w 1992305"/>
                      <a:gd name="connsiteY1" fmla="*/ 2810726 h 2841522"/>
                      <a:gd name="connsiteX2" fmla="*/ 0 w 1992305"/>
                      <a:gd name="connsiteY2" fmla="*/ 40630 h 2841522"/>
                      <a:gd name="connsiteX3" fmla="*/ 799739 w 1992305"/>
                      <a:gd name="connsiteY3" fmla="*/ 0 h 2841522"/>
                      <a:gd name="connsiteX4" fmla="*/ 1992305 w 1992305"/>
                      <a:gd name="connsiteY4" fmla="*/ 2841522 h 2841522"/>
                      <a:gd name="connsiteX0" fmla="*/ 1969836 w 1969836"/>
                      <a:gd name="connsiteY0" fmla="*/ 2773806 h 2810727"/>
                      <a:gd name="connsiteX1" fmla="*/ 1159338 w 1969836"/>
                      <a:gd name="connsiteY1" fmla="*/ 2810726 h 2810727"/>
                      <a:gd name="connsiteX2" fmla="*/ 0 w 1969836"/>
                      <a:gd name="connsiteY2" fmla="*/ 40630 h 2810727"/>
                      <a:gd name="connsiteX3" fmla="*/ 799739 w 1969836"/>
                      <a:gd name="connsiteY3" fmla="*/ 0 h 2810727"/>
                      <a:gd name="connsiteX4" fmla="*/ 1969836 w 1969836"/>
                      <a:gd name="connsiteY4" fmla="*/ 2773806 h 2810727"/>
                      <a:gd name="connsiteX0" fmla="*/ 1969836 w 1969836"/>
                      <a:gd name="connsiteY0" fmla="*/ 2773806 h 2773806"/>
                      <a:gd name="connsiteX1" fmla="*/ 1151848 w 1969836"/>
                      <a:gd name="connsiteY1" fmla="*/ 2770095 h 2773806"/>
                      <a:gd name="connsiteX2" fmla="*/ 0 w 1969836"/>
                      <a:gd name="connsiteY2" fmla="*/ 40630 h 2773806"/>
                      <a:gd name="connsiteX3" fmla="*/ 799739 w 1969836"/>
                      <a:gd name="connsiteY3" fmla="*/ 0 h 2773806"/>
                      <a:gd name="connsiteX4" fmla="*/ 1969836 w 1969836"/>
                      <a:gd name="connsiteY4" fmla="*/ 2773806 h 2773806"/>
                      <a:gd name="connsiteX0" fmla="*/ 1887447 w 1887447"/>
                      <a:gd name="connsiteY0" fmla="*/ 2760263 h 2770095"/>
                      <a:gd name="connsiteX1" fmla="*/ 1151848 w 1887447"/>
                      <a:gd name="connsiteY1" fmla="*/ 2770095 h 2770095"/>
                      <a:gd name="connsiteX2" fmla="*/ 0 w 1887447"/>
                      <a:gd name="connsiteY2" fmla="*/ 40630 h 2770095"/>
                      <a:gd name="connsiteX3" fmla="*/ 799739 w 1887447"/>
                      <a:gd name="connsiteY3" fmla="*/ 0 h 2770095"/>
                      <a:gd name="connsiteX4" fmla="*/ 1887447 w 1887447"/>
                      <a:gd name="connsiteY4" fmla="*/ 2760263 h 2770095"/>
                      <a:gd name="connsiteX0" fmla="*/ 1887447 w 1887447"/>
                      <a:gd name="connsiteY0" fmla="*/ 2773806 h 2783638"/>
                      <a:gd name="connsiteX1" fmla="*/ 1151848 w 1887447"/>
                      <a:gd name="connsiteY1" fmla="*/ 2783638 h 2783638"/>
                      <a:gd name="connsiteX2" fmla="*/ 0 w 1887447"/>
                      <a:gd name="connsiteY2" fmla="*/ 54173 h 2783638"/>
                      <a:gd name="connsiteX3" fmla="*/ 732331 w 1887447"/>
                      <a:gd name="connsiteY3" fmla="*/ 0 h 2783638"/>
                      <a:gd name="connsiteX4" fmla="*/ 1887447 w 1887447"/>
                      <a:gd name="connsiteY4" fmla="*/ 2773806 h 2783638"/>
                      <a:gd name="connsiteX0" fmla="*/ 1842507 w 1842507"/>
                      <a:gd name="connsiteY0" fmla="*/ 2773806 h 2783638"/>
                      <a:gd name="connsiteX1" fmla="*/ 1106908 w 1842507"/>
                      <a:gd name="connsiteY1" fmla="*/ 2783638 h 2783638"/>
                      <a:gd name="connsiteX2" fmla="*/ 0 w 1842507"/>
                      <a:gd name="connsiteY2" fmla="*/ 67718 h 2783638"/>
                      <a:gd name="connsiteX3" fmla="*/ 687391 w 1842507"/>
                      <a:gd name="connsiteY3" fmla="*/ 0 h 2783638"/>
                      <a:gd name="connsiteX4" fmla="*/ 1842507 w 1842507"/>
                      <a:gd name="connsiteY4" fmla="*/ 2773806 h 2783638"/>
                      <a:gd name="connsiteX0" fmla="*/ 1842507 w 1842507"/>
                      <a:gd name="connsiteY0" fmla="*/ 2773806 h 2773806"/>
                      <a:gd name="connsiteX1" fmla="*/ 1136868 w 1842507"/>
                      <a:gd name="connsiteY1" fmla="*/ 2756551 h 2773806"/>
                      <a:gd name="connsiteX2" fmla="*/ 0 w 1842507"/>
                      <a:gd name="connsiteY2" fmla="*/ 67718 h 2773806"/>
                      <a:gd name="connsiteX3" fmla="*/ 687391 w 1842507"/>
                      <a:gd name="connsiteY3" fmla="*/ 0 h 2773806"/>
                      <a:gd name="connsiteX4" fmla="*/ 1842507 w 1842507"/>
                      <a:gd name="connsiteY4" fmla="*/ 2773806 h 2773806"/>
                      <a:gd name="connsiteX0" fmla="*/ 1820037 w 1820037"/>
                      <a:gd name="connsiteY0" fmla="*/ 2733176 h 2756551"/>
                      <a:gd name="connsiteX1" fmla="*/ 1136868 w 1820037"/>
                      <a:gd name="connsiteY1" fmla="*/ 2756551 h 2756551"/>
                      <a:gd name="connsiteX2" fmla="*/ 0 w 1820037"/>
                      <a:gd name="connsiteY2" fmla="*/ 67718 h 2756551"/>
                      <a:gd name="connsiteX3" fmla="*/ 687391 w 1820037"/>
                      <a:gd name="connsiteY3" fmla="*/ 0 h 2756551"/>
                      <a:gd name="connsiteX4" fmla="*/ 1820037 w 1820037"/>
                      <a:gd name="connsiteY4" fmla="*/ 2733176 h 2756551"/>
                      <a:gd name="connsiteX0" fmla="*/ 1827527 w 1827527"/>
                      <a:gd name="connsiteY0" fmla="*/ 2760262 h 2760262"/>
                      <a:gd name="connsiteX1" fmla="*/ 1136868 w 1827527"/>
                      <a:gd name="connsiteY1" fmla="*/ 2756551 h 2760262"/>
                      <a:gd name="connsiteX2" fmla="*/ 0 w 1827527"/>
                      <a:gd name="connsiteY2" fmla="*/ 67718 h 2760262"/>
                      <a:gd name="connsiteX3" fmla="*/ 687391 w 1827527"/>
                      <a:gd name="connsiteY3" fmla="*/ 0 h 2760262"/>
                      <a:gd name="connsiteX4" fmla="*/ 1827527 w 1827527"/>
                      <a:gd name="connsiteY4" fmla="*/ 2760262 h 2760262"/>
                      <a:gd name="connsiteX0" fmla="*/ 1827527 w 1827527"/>
                      <a:gd name="connsiteY0" fmla="*/ 2760262 h 2760262"/>
                      <a:gd name="connsiteX1" fmla="*/ 1017031 w 1827527"/>
                      <a:gd name="connsiteY1" fmla="*/ 2756551 h 2760262"/>
                      <a:gd name="connsiteX2" fmla="*/ 0 w 1827527"/>
                      <a:gd name="connsiteY2" fmla="*/ 67718 h 2760262"/>
                      <a:gd name="connsiteX3" fmla="*/ 687391 w 1827527"/>
                      <a:gd name="connsiteY3" fmla="*/ 0 h 2760262"/>
                      <a:gd name="connsiteX4" fmla="*/ 1827527 w 1827527"/>
                      <a:gd name="connsiteY4" fmla="*/ 2760262 h 2760262"/>
                      <a:gd name="connsiteX0" fmla="*/ 1939875 w 1939875"/>
                      <a:gd name="connsiteY0" fmla="*/ 2760262 h 2760262"/>
                      <a:gd name="connsiteX1" fmla="*/ 1129379 w 1939875"/>
                      <a:gd name="connsiteY1" fmla="*/ 2756551 h 2760262"/>
                      <a:gd name="connsiteX2" fmla="*/ 0 w 1939875"/>
                      <a:gd name="connsiteY2" fmla="*/ 102726 h 2760262"/>
                      <a:gd name="connsiteX3" fmla="*/ 799739 w 1939875"/>
                      <a:gd name="connsiteY3" fmla="*/ 0 h 2760262"/>
                      <a:gd name="connsiteX4" fmla="*/ 1939875 w 1939875"/>
                      <a:gd name="connsiteY4" fmla="*/ 2760262 h 2760262"/>
                      <a:gd name="connsiteX0" fmla="*/ 1864976 w 1864976"/>
                      <a:gd name="connsiteY0" fmla="*/ 2760262 h 2760262"/>
                      <a:gd name="connsiteX1" fmla="*/ 1054480 w 1864976"/>
                      <a:gd name="connsiteY1" fmla="*/ 2756551 h 2760262"/>
                      <a:gd name="connsiteX2" fmla="*/ 0 w 1864976"/>
                      <a:gd name="connsiteY2" fmla="*/ 277770 h 2760262"/>
                      <a:gd name="connsiteX3" fmla="*/ 724840 w 1864976"/>
                      <a:gd name="connsiteY3" fmla="*/ 0 h 2760262"/>
                      <a:gd name="connsiteX4" fmla="*/ 1864976 w 1864976"/>
                      <a:gd name="connsiteY4" fmla="*/ 2760262 h 2760262"/>
                      <a:gd name="connsiteX0" fmla="*/ 1864976 w 1864976"/>
                      <a:gd name="connsiteY0" fmla="*/ 2482492 h 2482492"/>
                      <a:gd name="connsiteX1" fmla="*/ 1054480 w 1864976"/>
                      <a:gd name="connsiteY1" fmla="*/ 2478781 h 2482492"/>
                      <a:gd name="connsiteX2" fmla="*/ 0 w 1864976"/>
                      <a:gd name="connsiteY2" fmla="*/ 0 h 2482492"/>
                      <a:gd name="connsiteX3" fmla="*/ 889616 w 1864976"/>
                      <a:gd name="connsiteY3" fmla="*/ 118996 h 2482492"/>
                      <a:gd name="connsiteX4" fmla="*/ 1864976 w 1864976"/>
                      <a:gd name="connsiteY4" fmla="*/ 2482492 h 2482492"/>
                      <a:gd name="connsiteX0" fmla="*/ 1924895 w 1924895"/>
                      <a:gd name="connsiteY0" fmla="*/ 2610858 h 2610858"/>
                      <a:gd name="connsiteX1" fmla="*/ 1114399 w 1924895"/>
                      <a:gd name="connsiteY1" fmla="*/ 2607147 h 2610858"/>
                      <a:gd name="connsiteX2" fmla="*/ 0 w 1924895"/>
                      <a:gd name="connsiteY2" fmla="*/ 0 h 2610858"/>
                      <a:gd name="connsiteX3" fmla="*/ 949535 w 1924895"/>
                      <a:gd name="connsiteY3" fmla="*/ 247362 h 2610858"/>
                      <a:gd name="connsiteX4" fmla="*/ 1924895 w 1924895"/>
                      <a:gd name="connsiteY4" fmla="*/ 2610858 h 2610858"/>
                      <a:gd name="connsiteX0" fmla="*/ 1924895 w 1924895"/>
                      <a:gd name="connsiteY0" fmla="*/ 2610858 h 2610858"/>
                      <a:gd name="connsiteX1" fmla="*/ 1114399 w 1924895"/>
                      <a:gd name="connsiteY1" fmla="*/ 2607147 h 2610858"/>
                      <a:gd name="connsiteX2" fmla="*/ 0 w 1924895"/>
                      <a:gd name="connsiteY2" fmla="*/ 0 h 2610858"/>
                      <a:gd name="connsiteX3" fmla="*/ 837187 w 1924895"/>
                      <a:gd name="connsiteY3" fmla="*/ 25640 h 2610858"/>
                      <a:gd name="connsiteX4" fmla="*/ 1924895 w 1924895"/>
                      <a:gd name="connsiteY4" fmla="*/ 2610858 h 2610858"/>
                      <a:gd name="connsiteX0" fmla="*/ 1924895 w 1924895"/>
                      <a:gd name="connsiteY0" fmla="*/ 2620227 h 2620227"/>
                      <a:gd name="connsiteX1" fmla="*/ 1114399 w 1924895"/>
                      <a:gd name="connsiteY1" fmla="*/ 2616516 h 2620227"/>
                      <a:gd name="connsiteX2" fmla="*/ 0 w 1924895"/>
                      <a:gd name="connsiteY2" fmla="*/ 9369 h 2620227"/>
                      <a:gd name="connsiteX3" fmla="*/ 829697 w 1924895"/>
                      <a:gd name="connsiteY3" fmla="*/ 0 h 2620227"/>
                      <a:gd name="connsiteX4" fmla="*/ 1924895 w 1924895"/>
                      <a:gd name="connsiteY4" fmla="*/ 2620227 h 2620227"/>
                      <a:gd name="connsiteX0" fmla="*/ 1924895 w 1924895"/>
                      <a:gd name="connsiteY0" fmla="*/ 2622528 h 2622528"/>
                      <a:gd name="connsiteX1" fmla="*/ 1114399 w 1924895"/>
                      <a:gd name="connsiteY1" fmla="*/ 2618817 h 2622528"/>
                      <a:gd name="connsiteX2" fmla="*/ 0 w 1924895"/>
                      <a:gd name="connsiteY2" fmla="*/ 0 h 2622528"/>
                      <a:gd name="connsiteX3" fmla="*/ 829697 w 1924895"/>
                      <a:gd name="connsiteY3" fmla="*/ 2301 h 2622528"/>
                      <a:gd name="connsiteX4" fmla="*/ 1924895 w 1924895"/>
                      <a:gd name="connsiteY4" fmla="*/ 2622528 h 2622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4895" h="2622528">
                        <a:moveTo>
                          <a:pt x="1924895" y="2622528"/>
                        </a:moveTo>
                        <a:lnTo>
                          <a:pt x="1114399" y="2618817"/>
                        </a:lnTo>
                        <a:lnTo>
                          <a:pt x="0" y="0"/>
                        </a:lnTo>
                        <a:lnTo>
                          <a:pt x="829697" y="2301"/>
                        </a:lnTo>
                        <a:lnTo>
                          <a:pt x="1924895" y="2622528"/>
                        </a:lnTo>
                        <a:close/>
                      </a:path>
                    </a:pathLst>
                  </a:custGeom>
                  <a:solidFill>
                    <a:srgbClr val="0CACDC"/>
                  </a:solidFill>
                  <a:ln>
                    <a:solidFill>
                      <a:srgbClr val="104D8C"/>
                    </a:solidFill>
                  </a:ln>
                </p:spPr>
                <p:style>
                  <a:lnRef idx="0">
                    <a:schemeClr val="accent1"/>
                  </a:lnRef>
                  <a:fillRef idx="1">
                    <a:schemeClr val="accent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</a:pPr>
                    <a:endParaRPr lang="el-GR" sz="1600"/>
                  </a:p>
                </p:txBody>
              </p:sp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FBA8C67B-76FE-2D4F-6CA0-3DF7B53550DD}"/>
                      </a:ext>
                    </a:extLst>
                  </p:cNvPr>
                  <p:cNvSpPr/>
                  <p:nvPr/>
                </p:nvSpPr>
                <p:spPr>
                  <a:xfrm>
                    <a:off x="5673213" y="4090219"/>
                    <a:ext cx="226142" cy="403123"/>
                  </a:xfrm>
                  <a:custGeom>
                    <a:avLst/>
                    <a:gdLst>
                      <a:gd name="connsiteX0" fmla="*/ 226142 w 226142"/>
                      <a:gd name="connsiteY0" fmla="*/ 403123 h 403123"/>
                      <a:gd name="connsiteX1" fmla="*/ 0 w 226142"/>
                      <a:gd name="connsiteY1" fmla="*/ 0 h 40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6142" h="403123">
                        <a:moveTo>
                          <a:pt x="226142" y="403123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solidFill>
                      <a:srgbClr val="104D8C"/>
                    </a:solidFill>
                  </a:ln>
                </p:spPr>
                <p:style>
                  <a:lnRef idx="0">
                    <a:schemeClr val="accent1"/>
                  </a:lnRef>
                  <a:fillRef idx="1">
                    <a:schemeClr val="accent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algn="ctr"/>
                    <a:endParaRPr lang="el-GR" sz="1400"/>
                  </a:p>
                </p:txBody>
              </p:sp>
              <p:sp>
                <p:nvSpPr>
                  <p:cNvPr id="309" name="Freeform: Shape 308">
                    <a:extLst>
                      <a:ext uri="{FF2B5EF4-FFF2-40B4-BE49-F238E27FC236}">
                        <a16:creationId xmlns:a16="http://schemas.microsoft.com/office/drawing/2014/main" id="{0F1CE143-7C08-1189-2FAC-CF797CB383D0}"/>
                      </a:ext>
                    </a:extLst>
                  </p:cNvPr>
                  <p:cNvSpPr/>
                  <p:nvPr/>
                </p:nvSpPr>
                <p:spPr>
                  <a:xfrm>
                    <a:off x="3593873" y="4055074"/>
                    <a:ext cx="3162428" cy="792000"/>
                  </a:xfrm>
                  <a:custGeom>
                    <a:avLst/>
                    <a:gdLst>
                      <a:gd name="connsiteX0" fmla="*/ 3657600 w 3657600"/>
                      <a:gd name="connsiteY0" fmla="*/ 0 h 737419"/>
                      <a:gd name="connsiteX1" fmla="*/ 422787 w 3657600"/>
                      <a:gd name="connsiteY1" fmla="*/ 19664 h 737419"/>
                      <a:gd name="connsiteX2" fmla="*/ 0 w 3657600"/>
                      <a:gd name="connsiteY2" fmla="*/ 737419 h 737419"/>
                      <a:gd name="connsiteX3" fmla="*/ 3283974 w 3657600"/>
                      <a:gd name="connsiteY3" fmla="*/ 717755 h 737419"/>
                      <a:gd name="connsiteX4" fmla="*/ 3657600 w 3657600"/>
                      <a:gd name="connsiteY4" fmla="*/ 0 h 737419"/>
                      <a:gd name="connsiteX0" fmla="*/ 3657600 w 3657600"/>
                      <a:gd name="connsiteY0" fmla="*/ 0 h 737419"/>
                      <a:gd name="connsiteX1" fmla="*/ 456902 w 3657600"/>
                      <a:gd name="connsiteY1" fmla="*/ 9412 h 737419"/>
                      <a:gd name="connsiteX2" fmla="*/ 0 w 3657600"/>
                      <a:gd name="connsiteY2" fmla="*/ 737419 h 737419"/>
                      <a:gd name="connsiteX3" fmla="*/ 3283974 w 3657600"/>
                      <a:gd name="connsiteY3" fmla="*/ 717755 h 737419"/>
                      <a:gd name="connsiteX4" fmla="*/ 3657600 w 3657600"/>
                      <a:gd name="connsiteY4" fmla="*/ 0 h 737419"/>
                      <a:gd name="connsiteX0" fmla="*/ 3657600 w 3657600"/>
                      <a:gd name="connsiteY0" fmla="*/ 0 h 737419"/>
                      <a:gd name="connsiteX1" fmla="*/ 456902 w 3657600"/>
                      <a:gd name="connsiteY1" fmla="*/ 9412 h 737419"/>
                      <a:gd name="connsiteX2" fmla="*/ 0 w 3657600"/>
                      <a:gd name="connsiteY2" fmla="*/ 737419 h 737419"/>
                      <a:gd name="connsiteX3" fmla="*/ 3238486 w 3657600"/>
                      <a:gd name="connsiteY3" fmla="*/ 717755 h 737419"/>
                      <a:gd name="connsiteX4" fmla="*/ 3657600 w 3657600"/>
                      <a:gd name="connsiteY4" fmla="*/ 0 h 737419"/>
                      <a:gd name="connsiteX0" fmla="*/ 3680344 w 3680344"/>
                      <a:gd name="connsiteY0" fmla="*/ 0 h 737419"/>
                      <a:gd name="connsiteX1" fmla="*/ 479646 w 3680344"/>
                      <a:gd name="connsiteY1" fmla="*/ 9412 h 737419"/>
                      <a:gd name="connsiteX2" fmla="*/ 0 w 3680344"/>
                      <a:gd name="connsiteY2" fmla="*/ 737419 h 737419"/>
                      <a:gd name="connsiteX3" fmla="*/ 3261230 w 3680344"/>
                      <a:gd name="connsiteY3" fmla="*/ 717755 h 737419"/>
                      <a:gd name="connsiteX4" fmla="*/ 3680344 w 3680344"/>
                      <a:gd name="connsiteY4" fmla="*/ 0 h 737419"/>
                      <a:gd name="connsiteX0" fmla="*/ 3680344 w 3680344"/>
                      <a:gd name="connsiteY0" fmla="*/ 0 h 737419"/>
                      <a:gd name="connsiteX1" fmla="*/ 479646 w 3680344"/>
                      <a:gd name="connsiteY1" fmla="*/ 9412 h 737419"/>
                      <a:gd name="connsiteX2" fmla="*/ 0 w 3680344"/>
                      <a:gd name="connsiteY2" fmla="*/ 737419 h 737419"/>
                      <a:gd name="connsiteX3" fmla="*/ 3261231 w 3680344"/>
                      <a:gd name="connsiteY3" fmla="*/ 717755 h 737419"/>
                      <a:gd name="connsiteX4" fmla="*/ 3680344 w 3680344"/>
                      <a:gd name="connsiteY4" fmla="*/ 0 h 737419"/>
                      <a:gd name="connsiteX0" fmla="*/ 3691717 w 3691717"/>
                      <a:gd name="connsiteY0" fmla="*/ 0 h 717755"/>
                      <a:gd name="connsiteX1" fmla="*/ 491019 w 3691717"/>
                      <a:gd name="connsiteY1" fmla="*/ 9412 h 717755"/>
                      <a:gd name="connsiteX2" fmla="*/ 0 w 3691717"/>
                      <a:gd name="connsiteY2" fmla="*/ 716917 h 717755"/>
                      <a:gd name="connsiteX3" fmla="*/ 3272604 w 3691717"/>
                      <a:gd name="connsiteY3" fmla="*/ 717755 h 717755"/>
                      <a:gd name="connsiteX4" fmla="*/ 3691717 w 3691717"/>
                      <a:gd name="connsiteY4" fmla="*/ 0 h 717755"/>
                      <a:gd name="connsiteX0" fmla="*/ 3691717 w 3691717"/>
                      <a:gd name="connsiteY0" fmla="*/ 0 h 717755"/>
                      <a:gd name="connsiteX1" fmla="*/ 491019 w 3691717"/>
                      <a:gd name="connsiteY1" fmla="*/ 9412 h 717755"/>
                      <a:gd name="connsiteX2" fmla="*/ 0 w 3691717"/>
                      <a:gd name="connsiteY2" fmla="*/ 716917 h 717755"/>
                      <a:gd name="connsiteX3" fmla="*/ 3272605 w 3691717"/>
                      <a:gd name="connsiteY3" fmla="*/ 717755 h 717755"/>
                      <a:gd name="connsiteX4" fmla="*/ 3691717 w 3691717"/>
                      <a:gd name="connsiteY4" fmla="*/ 0 h 717755"/>
                      <a:gd name="connsiteX0" fmla="*/ 3657603 w 3657603"/>
                      <a:gd name="connsiteY0" fmla="*/ 0 h 717755"/>
                      <a:gd name="connsiteX1" fmla="*/ 456905 w 3657603"/>
                      <a:gd name="connsiteY1" fmla="*/ 9412 h 717755"/>
                      <a:gd name="connsiteX2" fmla="*/ 0 w 3657603"/>
                      <a:gd name="connsiteY2" fmla="*/ 716917 h 717755"/>
                      <a:gd name="connsiteX3" fmla="*/ 3238491 w 3657603"/>
                      <a:gd name="connsiteY3" fmla="*/ 717755 h 717755"/>
                      <a:gd name="connsiteX4" fmla="*/ 3657603 w 3657603"/>
                      <a:gd name="connsiteY4" fmla="*/ 0 h 717755"/>
                      <a:gd name="connsiteX0" fmla="*/ 3657603 w 3657603"/>
                      <a:gd name="connsiteY0" fmla="*/ 0 h 738257"/>
                      <a:gd name="connsiteX1" fmla="*/ 456905 w 3657603"/>
                      <a:gd name="connsiteY1" fmla="*/ 29914 h 738257"/>
                      <a:gd name="connsiteX2" fmla="*/ 0 w 3657603"/>
                      <a:gd name="connsiteY2" fmla="*/ 737419 h 738257"/>
                      <a:gd name="connsiteX3" fmla="*/ 3238491 w 3657603"/>
                      <a:gd name="connsiteY3" fmla="*/ 738257 h 738257"/>
                      <a:gd name="connsiteX4" fmla="*/ 3657603 w 3657603"/>
                      <a:gd name="connsiteY4" fmla="*/ 0 h 738257"/>
                      <a:gd name="connsiteX0" fmla="*/ 3657603 w 3657603"/>
                      <a:gd name="connsiteY0" fmla="*/ 0 h 738257"/>
                      <a:gd name="connsiteX1" fmla="*/ 468276 w 3657603"/>
                      <a:gd name="connsiteY1" fmla="*/ 9411 h 738257"/>
                      <a:gd name="connsiteX2" fmla="*/ 0 w 3657603"/>
                      <a:gd name="connsiteY2" fmla="*/ 737419 h 738257"/>
                      <a:gd name="connsiteX3" fmla="*/ 3238491 w 3657603"/>
                      <a:gd name="connsiteY3" fmla="*/ 738257 h 738257"/>
                      <a:gd name="connsiteX4" fmla="*/ 3657603 w 3657603"/>
                      <a:gd name="connsiteY4" fmla="*/ 0 h 738257"/>
                      <a:gd name="connsiteX0" fmla="*/ 3657603 w 3657603"/>
                      <a:gd name="connsiteY0" fmla="*/ 21344 h 759601"/>
                      <a:gd name="connsiteX1" fmla="*/ 468276 w 3657603"/>
                      <a:gd name="connsiteY1" fmla="*/ 0 h 759601"/>
                      <a:gd name="connsiteX2" fmla="*/ 0 w 3657603"/>
                      <a:gd name="connsiteY2" fmla="*/ 758763 h 759601"/>
                      <a:gd name="connsiteX3" fmla="*/ 3238491 w 3657603"/>
                      <a:gd name="connsiteY3" fmla="*/ 759601 h 759601"/>
                      <a:gd name="connsiteX4" fmla="*/ 3657603 w 3657603"/>
                      <a:gd name="connsiteY4" fmla="*/ 21344 h 759601"/>
                      <a:gd name="connsiteX0" fmla="*/ 3657603 w 3657603"/>
                      <a:gd name="connsiteY0" fmla="*/ 11093 h 749350"/>
                      <a:gd name="connsiteX1" fmla="*/ 468276 w 3657603"/>
                      <a:gd name="connsiteY1" fmla="*/ 0 h 749350"/>
                      <a:gd name="connsiteX2" fmla="*/ 0 w 3657603"/>
                      <a:gd name="connsiteY2" fmla="*/ 748512 h 749350"/>
                      <a:gd name="connsiteX3" fmla="*/ 3238491 w 3657603"/>
                      <a:gd name="connsiteY3" fmla="*/ 749350 h 749350"/>
                      <a:gd name="connsiteX4" fmla="*/ 3657603 w 3657603"/>
                      <a:gd name="connsiteY4" fmla="*/ 11093 h 749350"/>
                      <a:gd name="connsiteX0" fmla="*/ 3657603 w 3657603"/>
                      <a:gd name="connsiteY0" fmla="*/ 842 h 749350"/>
                      <a:gd name="connsiteX1" fmla="*/ 468276 w 3657603"/>
                      <a:gd name="connsiteY1" fmla="*/ 0 h 749350"/>
                      <a:gd name="connsiteX2" fmla="*/ 0 w 3657603"/>
                      <a:gd name="connsiteY2" fmla="*/ 748512 h 749350"/>
                      <a:gd name="connsiteX3" fmla="*/ 3238491 w 3657603"/>
                      <a:gd name="connsiteY3" fmla="*/ 749350 h 749350"/>
                      <a:gd name="connsiteX4" fmla="*/ 3657603 w 3657603"/>
                      <a:gd name="connsiteY4" fmla="*/ 842 h 749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7603" h="749350">
                        <a:moveTo>
                          <a:pt x="3657603" y="842"/>
                        </a:moveTo>
                        <a:lnTo>
                          <a:pt x="468276" y="0"/>
                        </a:lnTo>
                        <a:lnTo>
                          <a:pt x="0" y="748512"/>
                        </a:lnTo>
                        <a:lnTo>
                          <a:pt x="3238491" y="749350"/>
                        </a:lnTo>
                        <a:lnTo>
                          <a:pt x="3657603" y="842"/>
                        </a:lnTo>
                        <a:close/>
                      </a:path>
                    </a:pathLst>
                  </a:custGeom>
                  <a:solidFill>
                    <a:srgbClr val="F4B183"/>
                  </a:solidFill>
                  <a:ln>
                    <a:solidFill>
                      <a:srgbClr val="104D8C"/>
                    </a:solidFill>
                  </a:ln>
                </p:spPr>
                <p:style>
                  <a:lnRef idx="0">
                    <a:schemeClr val="accent1"/>
                  </a:lnRef>
                  <a:fillRef idx="1">
                    <a:schemeClr val="accent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867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</a:pPr>
                    <a:endParaRPr lang="el-GR" sz="1600"/>
                  </a:p>
                </p:txBody>
              </p:sp>
            </p:grpSp>
          </p:grpSp>
        </p:grp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7B1A2149-B4D0-4396-C6BD-1A011A0A69BB}"/>
                </a:ext>
              </a:extLst>
            </p:cNvPr>
            <p:cNvSpPr txBox="1"/>
            <p:nvPr/>
          </p:nvSpPr>
          <p:spPr>
            <a:xfrm>
              <a:off x="1873939" y="2184032"/>
              <a:ext cx="827662" cy="4737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r">
                <a:spcAft>
                  <a:spcPts val="771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92</a:t>
              </a:r>
              <a:r>
                <a:rPr lang="el-GR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BBC0B4CE-DC7D-AA64-95AF-18C01BCE4AD6}"/>
                </a:ext>
              </a:extLst>
            </p:cNvPr>
            <p:cNvSpPr txBox="1"/>
            <p:nvPr/>
          </p:nvSpPr>
          <p:spPr>
            <a:xfrm>
              <a:off x="3208264" y="2157713"/>
              <a:ext cx="827662" cy="47377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r">
                <a:spcAft>
                  <a:spcPts val="771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64</a:t>
              </a:r>
              <a:r>
                <a:rPr lang="el-GR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0" name="TextBox 309">
            <a:extLst>
              <a:ext uri="{FF2B5EF4-FFF2-40B4-BE49-F238E27FC236}">
                <a16:creationId xmlns:a16="http://schemas.microsoft.com/office/drawing/2014/main" id="{88486D84-1E41-D60E-00CC-1CDD3E415D2A}"/>
              </a:ext>
            </a:extLst>
          </p:cNvPr>
          <p:cNvSpPr txBox="1"/>
          <p:nvPr/>
        </p:nvSpPr>
        <p:spPr>
          <a:xfrm>
            <a:off x="9751903" y="3681345"/>
            <a:ext cx="464531" cy="24620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spcAft>
                <a:spcPts val="771"/>
              </a:spcAf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r>
              <a:rPr lang="el-G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000" b="1" dirty="0">
                <a:solidFill>
                  <a:schemeClr val="bg1"/>
                </a:solidFill>
              </a:rPr>
              <a:t>%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3ED4EA3D-C3F3-1C03-794A-0F2B4A2E3721}"/>
              </a:ext>
            </a:extLst>
          </p:cNvPr>
          <p:cNvSpPr txBox="1"/>
          <p:nvPr/>
        </p:nvSpPr>
        <p:spPr>
          <a:xfrm>
            <a:off x="9675946" y="2817041"/>
            <a:ext cx="10809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400" b="1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 algn="ctr"/>
            <a:r>
              <a:rPr lang="en-US" sz="1400" b="1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400" b="1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επί του </a:t>
            </a:r>
          </a:p>
          <a:p>
            <a:pPr algn="ctr"/>
            <a:r>
              <a:rPr lang="el-GR" sz="1400" b="1">
                <a:solidFill>
                  <a:srgbClr val="104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</a:t>
            </a:r>
            <a:endParaRPr lang="en-US" sz="1400" b="1">
              <a:solidFill>
                <a:srgbClr val="104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15F591FB-0D89-3490-119E-FAA71FF1DA59}"/>
              </a:ext>
            </a:extLst>
          </p:cNvPr>
          <p:cNvSpPr txBox="1"/>
          <p:nvPr/>
        </p:nvSpPr>
        <p:spPr>
          <a:xfrm rot="17986231">
            <a:off x="8825601" y="3178568"/>
            <a:ext cx="1268775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600"/>
              </a:spcAft>
              <a:buSzPct val="100000"/>
            </a:pPr>
            <a:r>
              <a:rPr lang="el-GR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Προσκλήσεις</a:t>
            </a: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7199BE73-B3AA-E15C-A98E-6A2470FB1E03}"/>
              </a:ext>
            </a:extLst>
          </p:cNvPr>
          <p:cNvSpPr txBox="1"/>
          <p:nvPr/>
        </p:nvSpPr>
        <p:spPr>
          <a:xfrm>
            <a:off x="9968515" y="3563677"/>
            <a:ext cx="157681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l-G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Νομικές</a:t>
            </a:r>
          </a:p>
          <a:p>
            <a:pPr algn="ctr"/>
            <a:r>
              <a:rPr lang="el-G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Δεσμεύσεις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97887733-5FAD-97CC-3D29-5CE93362E284}"/>
              </a:ext>
            </a:extLst>
          </p:cNvPr>
          <p:cNvSpPr txBox="1"/>
          <p:nvPr/>
        </p:nvSpPr>
        <p:spPr>
          <a:xfrm rot="3334383">
            <a:off x="10287927" y="2903494"/>
            <a:ext cx="1439799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l-GR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Εντάξεις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D3BEA2A3-3A49-BA8D-9629-D260FAD8843B}"/>
              </a:ext>
            </a:extLst>
          </p:cNvPr>
          <p:cNvSpPr txBox="1"/>
          <p:nvPr/>
        </p:nvSpPr>
        <p:spPr>
          <a:xfrm>
            <a:off x="8938426" y="1602214"/>
            <a:ext cx="2928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Σύνολο Προγράμματος</a:t>
            </a:r>
          </a:p>
        </p:txBody>
      </p:sp>
      <p:grpSp>
        <p:nvGrpSpPr>
          <p:cNvPr id="322" name="Group 321">
            <a:extLst>
              <a:ext uri="{FF2B5EF4-FFF2-40B4-BE49-F238E27FC236}">
                <a16:creationId xmlns:a16="http://schemas.microsoft.com/office/drawing/2014/main" id="{BFB7044F-998C-2DD9-4F11-AE7CC014F3B4}"/>
              </a:ext>
            </a:extLst>
          </p:cNvPr>
          <p:cNvGrpSpPr/>
          <p:nvPr/>
        </p:nvGrpSpPr>
        <p:grpSpPr>
          <a:xfrm>
            <a:off x="3693107" y="3582137"/>
            <a:ext cx="95889" cy="54007"/>
            <a:chOff x="6980727" y="3595132"/>
            <a:chExt cx="95889" cy="54007"/>
          </a:xfrm>
        </p:grpSpPr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8005710D-CC23-CE8E-A16F-F54DAA3EDFCE}"/>
                </a:ext>
              </a:extLst>
            </p:cNvPr>
            <p:cNvCxnSpPr>
              <a:cxnSpLocks/>
            </p:cNvCxnSpPr>
            <p:nvPr/>
          </p:nvCxnSpPr>
          <p:spPr>
            <a:xfrm>
              <a:off x="6980727" y="3597374"/>
              <a:ext cx="95889" cy="0"/>
            </a:xfrm>
            <a:prstGeom prst="line">
              <a:avLst/>
            </a:prstGeom>
            <a:ln>
              <a:solidFill>
                <a:srgbClr val="0CA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15B8ACD0-8684-5BBF-D5D7-666F55B1A91F}"/>
                </a:ext>
              </a:extLst>
            </p:cNvPr>
            <p:cNvCxnSpPr>
              <a:cxnSpLocks/>
            </p:cNvCxnSpPr>
            <p:nvPr/>
          </p:nvCxnSpPr>
          <p:spPr>
            <a:xfrm>
              <a:off x="6983898" y="3595132"/>
              <a:ext cx="0" cy="54007"/>
            </a:xfrm>
            <a:prstGeom prst="line">
              <a:avLst/>
            </a:prstGeom>
            <a:ln>
              <a:solidFill>
                <a:srgbClr val="0CA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989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8E4FD-A870-AE94-FCE1-D05DDEBCD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28422130-B5E8-75A2-DA84-8F8A7A322C7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9963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8422130-B5E8-75A2-DA84-8F8A7A322C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E1CB2743-3574-AAE2-0667-58546929A5BA}"/>
              </a:ext>
            </a:extLst>
          </p:cNvPr>
          <p:cNvSpPr/>
          <p:nvPr/>
        </p:nvSpPr>
        <p:spPr>
          <a:xfrm>
            <a:off x="0" y="13716"/>
            <a:ext cx="12192000" cy="6002020"/>
          </a:xfrm>
          <a:custGeom>
            <a:avLst/>
            <a:gdLst/>
            <a:ahLst/>
            <a:cxnLst/>
            <a:rect l="l" t="t" r="r" b="b"/>
            <a:pathLst>
              <a:path w="12192000" h="6002020">
                <a:moveTo>
                  <a:pt x="0" y="0"/>
                </a:moveTo>
                <a:lnTo>
                  <a:pt x="0" y="6001511"/>
                </a:lnTo>
                <a:lnTo>
                  <a:pt x="12192000" y="6001511"/>
                </a:lnTo>
                <a:lnTo>
                  <a:pt x="12192000" y="5996265"/>
                </a:lnTo>
                <a:lnTo>
                  <a:pt x="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CECD9B5-0D3B-2142-2710-F891F67D041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" y="1905000"/>
            <a:ext cx="6705599" cy="30425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l-GR" sz="8800" spc="-25" dirty="0">
                <a:latin typeface="Arial"/>
                <a:cs typeface="Arial"/>
              </a:rPr>
              <a:t>02</a:t>
            </a:r>
            <a:endParaRPr sz="8800" dirty="0">
              <a:latin typeface="Arial"/>
              <a:cs typeface="Arial"/>
            </a:endParaRPr>
          </a:p>
          <a:p>
            <a:pPr marL="135890">
              <a:lnSpc>
                <a:spcPct val="100000"/>
              </a:lnSpc>
              <a:spcBef>
                <a:spcPts val="114"/>
              </a:spcBef>
            </a:pPr>
            <a:r>
              <a:rPr lang="el-GR" sz="3600" spc="-10" dirty="0">
                <a:latin typeface="Arial"/>
                <a:cs typeface="Arial"/>
              </a:rPr>
              <a:t>Δράσεις Στρατηγικής Έξυπνης Εξειδίκευσης </a:t>
            </a:r>
            <a:r>
              <a:rPr lang="en-US" sz="3600" spc="-10" dirty="0">
                <a:latin typeface="Arial"/>
                <a:cs typeface="Arial"/>
              </a:rPr>
              <a:t>RIS3</a:t>
            </a:r>
            <a:r>
              <a:rPr lang="el-GR" sz="3600" spc="-10" dirty="0">
                <a:latin typeface="Arial"/>
                <a:cs typeface="Arial"/>
              </a:rPr>
              <a:t> στο Πρόγραμμα «ΔΑΜ»</a:t>
            </a:r>
            <a:endParaRPr sz="3600" dirty="0">
              <a:latin typeface="Arial"/>
              <a:cs typeface="Arial"/>
            </a:endParaRPr>
          </a:p>
        </p:txBody>
      </p:sp>
      <p:pic>
        <p:nvPicPr>
          <p:cNvPr id="9" name="Εικόνα 4">
            <a:extLst>
              <a:ext uri="{FF2B5EF4-FFF2-40B4-BE49-F238E27FC236}">
                <a16:creationId xmlns:a16="http://schemas.microsoft.com/office/drawing/2014/main" id="{2F7739DA-ADB4-7CFF-DD46-ED919D46F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10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90895-8E3E-6EE4-4362-9F538E9F5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51742DBE-27E5-13E8-1270-C9B59D002DE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0" imgH="350" progId="TCLayout.ActiveDocument.1">
                  <p:embed/>
                </p:oleObj>
              </mc:Choice>
              <mc:Fallback>
                <p:oleObj name="think-cell Slide" r:id="rId3" imgW="350" imgH="35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742DBE-27E5-13E8-1270-C9B59D002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32260054-6C39-7297-E378-E8C1DF1C022A}"/>
              </a:ext>
            </a:extLst>
          </p:cNvPr>
          <p:cNvSpPr/>
          <p:nvPr/>
        </p:nvSpPr>
        <p:spPr>
          <a:xfrm>
            <a:off x="-1" y="287"/>
            <a:ext cx="12192000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rtlCol="0" anchor="ctr" anchorCtr="0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Επισκόπηση έργων πλην επιχειρηματικότητας που εμπίπτουν στην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RIS3</a:t>
            </a:r>
            <a:endParaRPr lang="el-GR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579C1E-8867-83B9-AB57-DEDA549BD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790299"/>
              </p:ext>
            </p:extLst>
          </p:nvPr>
        </p:nvGraphicFramePr>
        <p:xfrm>
          <a:off x="344904" y="758278"/>
          <a:ext cx="11502190" cy="5135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10947">
                  <a:extLst>
                    <a:ext uri="{9D8B030D-6E8A-4147-A177-3AD203B41FA5}">
                      <a16:colId xmlns:a16="http://schemas.microsoft.com/office/drawing/2014/main" val="804432427"/>
                    </a:ext>
                  </a:extLst>
                </a:gridCol>
                <a:gridCol w="3250903">
                  <a:extLst>
                    <a:ext uri="{9D8B030D-6E8A-4147-A177-3AD203B41FA5}">
                      <a16:colId xmlns:a16="http://schemas.microsoft.com/office/drawing/2014/main" val="4029145043"/>
                    </a:ext>
                  </a:extLst>
                </a:gridCol>
                <a:gridCol w="1296310">
                  <a:extLst>
                    <a:ext uri="{9D8B030D-6E8A-4147-A177-3AD203B41FA5}">
                      <a16:colId xmlns:a16="http://schemas.microsoft.com/office/drawing/2014/main" val="2739227549"/>
                    </a:ext>
                  </a:extLst>
                </a:gridCol>
                <a:gridCol w="1152003">
                  <a:extLst>
                    <a:ext uri="{9D8B030D-6E8A-4147-A177-3AD203B41FA5}">
                      <a16:colId xmlns:a16="http://schemas.microsoft.com/office/drawing/2014/main" val="444178343"/>
                    </a:ext>
                  </a:extLst>
                </a:gridCol>
                <a:gridCol w="1006173">
                  <a:extLst>
                    <a:ext uri="{9D8B030D-6E8A-4147-A177-3AD203B41FA5}">
                      <a16:colId xmlns:a16="http://schemas.microsoft.com/office/drawing/2014/main" val="2905106588"/>
                    </a:ext>
                  </a:extLst>
                </a:gridCol>
                <a:gridCol w="1371972">
                  <a:extLst>
                    <a:ext uri="{9D8B030D-6E8A-4147-A177-3AD203B41FA5}">
                      <a16:colId xmlns:a16="http://schemas.microsoft.com/office/drawing/2014/main" val="3697840514"/>
                    </a:ext>
                  </a:extLst>
                </a:gridCol>
                <a:gridCol w="1167556">
                  <a:extLst>
                    <a:ext uri="{9D8B030D-6E8A-4147-A177-3AD203B41FA5}">
                      <a16:colId xmlns:a16="http://schemas.microsoft.com/office/drawing/2014/main" val="3985791638"/>
                    </a:ext>
                  </a:extLst>
                </a:gridCol>
                <a:gridCol w="1146326">
                  <a:extLst>
                    <a:ext uri="{9D8B030D-6E8A-4147-A177-3AD203B41FA5}">
                      <a16:colId xmlns:a16="http://schemas.microsoft.com/office/drawing/2014/main" val="213215862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Κωδ</a:t>
                      </a: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./Σύνολο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Προσκλήσεων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Τίτλος Πρόσκλησης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Δικαιούχος/-οι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u="none" strike="noStrike" dirty="0">
                          <a:effectLst/>
                          <a:latin typeface="+mj-lt"/>
                        </a:rPr>
                        <a:t>Π/Υ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Πρόκλησης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Σύνολο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Ενταγμένων 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έργων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Π/Υ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Ενταγμένων έργων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Νομικές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Δεσμεύσεις</a:t>
                      </a:r>
                    </a:p>
                    <a:p>
                      <a:pPr algn="ctr" fontAlgn="ctr">
                        <a:buNone/>
                      </a:pP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Δαπάνες</a:t>
                      </a:r>
                    </a:p>
                    <a:p>
                      <a:pPr algn="ctr" fontAlgn="ctr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(αποδ. διαχ.)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87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1.1.5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cs typeface="Arial" panose="020B0604020202020204" pitchFamily="34" charset="0"/>
                        </a:rPr>
                        <a:t>Πράσινο κέντρο δεδομένων και υπερ-υπολογιστή Δυτικής Μακεδονίας</a:t>
                      </a:r>
                      <a:endParaRPr lang="el-GR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ΕΔΥΤΕ Α.Ε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u="none" strike="noStrike" dirty="0">
                          <a:effectLst/>
                          <a:latin typeface="+mj-lt"/>
                        </a:rPr>
                        <a:t> 20.000.000,00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u="none" strike="noStrike" dirty="0">
                          <a:effectLst/>
                          <a:latin typeface="+mj-lt"/>
                        </a:rPr>
                        <a:t>1 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u="none" strike="noStrike" dirty="0">
                          <a:effectLst/>
                          <a:latin typeface="+mj-lt"/>
                        </a:rPr>
                        <a:t>21.990.857,15  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414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2.2.1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Στήριξη ενεργειακών κοινοτήτων για την ανάπτυξη δράσεων </a:t>
                      </a:r>
                      <a:r>
                        <a:rPr lang="el-GR" sz="1200" b="1" dirty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αυτοπαραγωγής</a:t>
                      </a:r>
                      <a:endParaRPr lang="el-GR" sz="1200" b="1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ΕΝΕΡΓΕΙΑΚΗ ΚΟΙΝΟΤΗΤΑ ΔΗΜΟΥ ΚΟΖΑΝΗΣ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&amp; </a:t>
                      </a:r>
                      <a:r>
                        <a:rPr lang="el-GR" sz="12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ΒΟΪΟΥ 1</a:t>
                      </a:r>
                      <a:endParaRPr lang="el-GR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41.795.000,00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11.775.064,73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123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1.1.4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Κόμβος καινοτομίας για το πράσινο Η2 και την αποθήκευση ενέργειας στη Δυτική Μακεδονία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ΕΚΕΤΑ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18.000.000,00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19.799.974,00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19.566.601,80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4.009.746,00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72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1.1.1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Δημιουργία Θερμοκοιτίδων &amp; Εκκολαπτηρίων για την ανάπτυξη της καινοτομίας σε τομείς προτεραιότητας της Στρατηγικής Έρευνας Καινοτομίας Δίκαιης Αναπτυξιακής Μετάβασης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ΓΓΕΚ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9.000.000,00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8.759.980,00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8.759.980,00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15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1.1.2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buNone/>
                      </a:pP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Ανάπτυξη Συνεργατικών Χώρων Εργασίας (Co-</a:t>
                      </a:r>
                      <a:r>
                        <a:rPr lang="el-GR" sz="1200" b="1" dirty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Working</a:t>
                      </a:r>
                      <a:r>
                        <a:rPr lang="el-GR" sz="1200" b="1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 Spaces)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ΓΓΕΚ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1.800.000,00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1.800.000,00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1.736.000,00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303.710,08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248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1.1.3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Σχεδιασμός και Ανάπτυξη </a:t>
                      </a:r>
                      <a:r>
                        <a:rPr kumimoji="0" lang="el-GR" sz="12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στοχευμένων</a:t>
                      </a:r>
                      <a:r>
                        <a:rPr kumimoji="0" lang="el-GR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 Παρεμβάσεων Κοινωνικής Καινοτομίας &amp; Επιχειρηματικότητας στις περιοχές ΔΑΜ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ΓΓΕΚ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6.000.000,00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6.000.000,00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5.819.940,00</a:t>
                      </a:r>
                    </a:p>
                    <a:p>
                      <a:pPr algn="ctr" fontAlgn="ctr">
                        <a:buNone/>
                      </a:pP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527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1.1.6.1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200" b="1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Θύλακας υποδοχής καινοτόμων δραστηριοτήτων της Ζώνης Καινοτομίας ΔΜ/ Τεχνολογικό Πάρκο Ζώνη Καινοτομίας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ΠΔΜ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11.000.000,00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11.000.000,00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12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1.1.8.1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200" b="1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Εγκατάσταση και λειτουργία πιλοτικής μονάδας ΣΗΘΥΑ κελιού καυσίμου και ΑΠΕ με χρήση H2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ΕΚΕΤΑ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7.865.000,00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l-GR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0615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Σύνολο: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 προσκλήσεις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  <a:latin typeface="+mj-lt"/>
                        </a:rPr>
                        <a:t> 115.460.000,0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  <a:latin typeface="+mj-lt"/>
                        </a:rPr>
                        <a:t>    81.125.875,88 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35.882.521,8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  <a:endParaRPr lang="el-GR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l-GR" sz="1400" b="1" u="none" strike="noStrike" dirty="0">
                          <a:effectLst/>
                          <a:latin typeface="+mj-lt"/>
                        </a:rPr>
                        <a:t>4.313.456,08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CA3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9207844"/>
                  </a:ext>
                </a:extLst>
              </a:tr>
            </a:tbl>
          </a:graphicData>
        </a:graphic>
      </p:graphicFrame>
      <p:pic>
        <p:nvPicPr>
          <p:cNvPr id="2" name="Εικόνα 4">
            <a:extLst>
              <a:ext uri="{FF2B5EF4-FFF2-40B4-BE49-F238E27FC236}">
                <a16:creationId xmlns:a16="http://schemas.microsoft.com/office/drawing/2014/main" id="{29AFA2F0-0BF2-B016-7CF6-611533AB3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73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C3CF5-40E7-006A-567B-60C274524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76107CD9-565E-8127-4874-A0F04ED5377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107CD9-565E-8127-4874-A0F04ED537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Ορθογώνιο: Στρογγύλεμα γωνιών 13">
            <a:extLst>
              <a:ext uri="{FF2B5EF4-FFF2-40B4-BE49-F238E27FC236}">
                <a16:creationId xmlns:a16="http://schemas.microsoft.com/office/drawing/2014/main" id="{C1AF7ADE-01F5-248A-A308-89CB543EA257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5">
            <a:extLst>
              <a:ext uri="{FF2B5EF4-FFF2-40B4-BE49-F238E27FC236}">
                <a16:creationId xmlns:a16="http://schemas.microsoft.com/office/drawing/2014/main" id="{C97B16FC-30E4-E387-ACFA-65724FB666FA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Πράσινο κέντρο δεδομένων και </a:t>
            </a:r>
            <a:r>
              <a:rPr lang="el-G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υπερ</a:t>
            </a: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-υπολογιστή Δυτικής Μακεδονίας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62E60A83-99CC-F73C-AE7C-35F9212BB2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ADD60543-DBB1-DDD7-06F0-9DE31A9A8109}"/>
              </a:ext>
            </a:extLst>
          </p:cNvPr>
          <p:cNvSpPr/>
          <p:nvPr/>
        </p:nvSpPr>
        <p:spPr>
          <a:xfrm>
            <a:off x="1256268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E4F858E8-C11C-112A-F059-5053513E3DBE}"/>
              </a:ext>
            </a:extLst>
          </p:cNvPr>
          <p:cNvSpPr/>
          <p:nvPr/>
        </p:nvSpPr>
        <p:spPr>
          <a:xfrm>
            <a:off x="937694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975D0EC-5709-CBF2-75F4-6F4953921833}"/>
              </a:ext>
            </a:extLst>
          </p:cNvPr>
          <p:cNvSpPr/>
          <p:nvPr/>
        </p:nvSpPr>
        <p:spPr>
          <a:xfrm>
            <a:off x="1245051" y="1943254"/>
            <a:ext cx="4232248" cy="35143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10/04/2023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στον τομέα προτεραιότητας των </a:t>
            </a:r>
            <a:r>
              <a:rPr lang="el-GR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Τεχνολογιών Πληροφορικής και Επικοινωνιών (ΤΠΕ).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Εστιάζει: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στην </a:t>
            </a:r>
            <a:r>
              <a:rPr lang="el-GR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αναβάθμιση ψηφιακών υποδομών, </a:t>
            </a:r>
            <a:r>
              <a:rPr lang="el-GR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εξασφαλίζοντας τη δημιουργία νέων θέσεων εργασίας, καθώς και στην αύξηση των χρηστών έξυπνων συστημάτων και τεχνολογιών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Περιλαμβάνεται:</a:t>
            </a:r>
            <a:r>
              <a:rPr lang="el-GR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στη «Στρατηγική Έρευνας και Καινοτομίας Δίκαιης Αναπτυξιακής Μετάβασης» </a:t>
            </a:r>
            <a:r>
              <a:rPr lang="el-GR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που εκπονήθηκε από τη ΓΓΕΚ (Μάρτιος 2022) κατά την κατάρτιση του Σχεδίου Δίκαιης Αναπτυξιακής Μετάβασης</a:t>
            </a:r>
          </a:p>
          <a:p>
            <a:pPr marL="285750" lvl="1" indent="-285750" algn="l" defTabSz="6223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5BFACD-19D1-9A80-8836-62D600064056}"/>
              </a:ext>
            </a:extLst>
          </p:cNvPr>
          <p:cNvSpPr txBox="1"/>
          <p:nvPr/>
        </p:nvSpPr>
        <p:spPr>
          <a:xfrm>
            <a:off x="1842987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CBB14EB7-51BD-A9B9-676C-5016EE746A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39684" y="1409243"/>
            <a:ext cx="432000" cy="432000"/>
          </a:xfrm>
          <a:prstGeom prst="rect">
            <a:avLst/>
          </a:prstGeom>
        </p:spPr>
      </p:pic>
      <p:sp>
        <p:nvSpPr>
          <p:cNvPr id="22" name="Rectangle: Single Corner Snipped 21">
            <a:extLst>
              <a:ext uri="{FF2B5EF4-FFF2-40B4-BE49-F238E27FC236}">
                <a16:creationId xmlns:a16="http://schemas.microsoft.com/office/drawing/2014/main" id="{EF2C909D-A377-0F62-F6DD-B3738F101799}"/>
              </a:ext>
            </a:extLst>
          </p:cNvPr>
          <p:cNvSpPr/>
          <p:nvPr/>
        </p:nvSpPr>
        <p:spPr>
          <a:xfrm>
            <a:off x="6276198" y="1161198"/>
            <a:ext cx="4232247" cy="468000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3" name="Rectangle: Single Corner Snipped 22">
            <a:extLst>
              <a:ext uri="{FF2B5EF4-FFF2-40B4-BE49-F238E27FC236}">
                <a16:creationId xmlns:a16="http://schemas.microsoft.com/office/drawing/2014/main" id="{14B6717F-F083-2F35-97EE-D68D6F9EF9DD}"/>
              </a:ext>
            </a:extLst>
          </p:cNvPr>
          <p:cNvSpPr/>
          <p:nvPr/>
        </p:nvSpPr>
        <p:spPr>
          <a:xfrm>
            <a:off x="5957624" y="1333472"/>
            <a:ext cx="4565549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4F5BE3-6D78-A620-5A63-CF88D8912B7D}"/>
              </a:ext>
            </a:extLst>
          </p:cNvPr>
          <p:cNvSpPr/>
          <p:nvPr/>
        </p:nvSpPr>
        <p:spPr>
          <a:xfrm>
            <a:off x="6264981" y="1943254"/>
            <a:ext cx="4232248" cy="316041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12/08/2024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21.990.857,15 €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Δικαιούχοι: </a:t>
            </a:r>
            <a:endParaRPr lang="el-GR" sz="13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5475" lvl="8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Εθνικό Δίκτυο Υποδομών Τεχνολογίας και Έρευνας Α.Ε. (ΕΔΥΤΕ ΑΕ) </a:t>
            </a:r>
          </a:p>
          <a:p>
            <a:pPr marL="625475" lvl="8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Πανεπιστήμιο Δυτικής Μακεδονίας</a:t>
            </a:r>
          </a:p>
          <a:p>
            <a:pPr marL="355600" lvl="8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</a:pP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δυνάμει προγραμματικής συμφωνίας που έχουν συνάψει οι δύο φορείς.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ωρίμανση. Σε υποβολή αιτήματος τροποποίησης φυσικού και οικονομικού αντικειμένου από δικαιούχο.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14E6DB-7747-59DD-5B8B-A2CEC03A5105}"/>
              </a:ext>
            </a:extLst>
          </p:cNvPr>
          <p:cNvSpPr txBox="1"/>
          <p:nvPr/>
        </p:nvSpPr>
        <p:spPr>
          <a:xfrm>
            <a:off x="6883211" y="1471355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 ενταγμένη πράξη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A898666D-3D08-031B-7AEE-5CF0B7FE74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19785" y="140924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6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AE4E2-CBDD-37D4-A72C-A98BCBE52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2398354E-67AA-4010-8C14-2FB93CD42CE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398354E-67AA-4010-8C14-2FB93CD42C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B4EF47E5-D242-9C3E-9339-B0C4BB341239}"/>
              </a:ext>
            </a:extLst>
          </p:cNvPr>
          <p:cNvSpPr txBox="1">
            <a:spLocks/>
          </p:cNvSpPr>
          <p:nvPr/>
        </p:nvSpPr>
        <p:spPr>
          <a:xfrm>
            <a:off x="30725" y="1"/>
            <a:ext cx="10676467" cy="1115411"/>
          </a:xfrm>
          <a:prstGeom prst="rect">
            <a:avLst/>
          </a:prstGeom>
        </p:spPr>
        <p:txBody>
          <a:bodyPr vert="horz" lIns="60960" tIns="30480" rIns="60960" bIns="3048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800" b="1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Πρόοδος Εγκρίσεων – Συμβάσεων – Εκταμιεύσεων ΤΧ ΔΑΜ</a:t>
            </a:r>
          </a:p>
        </p:txBody>
      </p:sp>
      <p:sp>
        <p:nvSpPr>
          <p:cNvPr id="14" name="Ορθογώνιο: Στρογγύλεμα γωνιών 13">
            <a:extLst>
              <a:ext uri="{FF2B5EF4-FFF2-40B4-BE49-F238E27FC236}">
                <a16:creationId xmlns:a16="http://schemas.microsoft.com/office/drawing/2014/main" id="{C7ADF4BC-035F-4BBC-414E-8F0B1A011A8A}"/>
              </a:ext>
            </a:extLst>
          </p:cNvPr>
          <p:cNvSpPr/>
          <p:nvPr/>
        </p:nvSpPr>
        <p:spPr>
          <a:xfrm>
            <a:off x="3627430" y="672437"/>
            <a:ext cx="5723909" cy="78453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endParaRPr lang="el-GR" sz="3200" b="1" kern="0" dirty="0">
              <a:solidFill>
                <a:srgbClr val="2D4F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5">
            <a:extLst>
              <a:ext uri="{FF2B5EF4-FFF2-40B4-BE49-F238E27FC236}">
                <a16:creationId xmlns:a16="http://schemas.microsoft.com/office/drawing/2014/main" id="{BF6E7DC9-BA00-8E6B-39EA-680336200E82}"/>
              </a:ext>
            </a:extLst>
          </p:cNvPr>
          <p:cNvSpPr/>
          <p:nvPr/>
        </p:nvSpPr>
        <p:spPr>
          <a:xfrm>
            <a:off x="-1" y="287"/>
            <a:ext cx="12192002" cy="700118"/>
          </a:xfrm>
          <a:custGeom>
            <a:avLst/>
            <a:gdLst/>
            <a:ahLst/>
            <a:cxnLst/>
            <a:rect l="l" t="t" r="r" b="b"/>
            <a:pathLst>
              <a:path w="12192000" h="791210">
                <a:moveTo>
                  <a:pt x="12192000" y="0"/>
                </a:moveTo>
                <a:lnTo>
                  <a:pt x="0" y="0"/>
                </a:lnTo>
                <a:lnTo>
                  <a:pt x="0" y="790955"/>
                </a:lnTo>
                <a:lnTo>
                  <a:pt x="12192000" y="7909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0D4F8B"/>
          </a:solidFill>
        </p:spPr>
        <p:txBody>
          <a:bodyPr wrap="square" lIns="72000" tIns="0" rIns="0" bIns="0" rtlCol="0" anchor="ctr" anchorCtr="0"/>
          <a:lstStyle/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Στήριξη ενεργειακών κοινοτήτων για την ανάπτυξη δράσεων αυτοπαραγωγής</a:t>
            </a:r>
          </a:p>
        </p:txBody>
      </p:sp>
      <p:pic>
        <p:nvPicPr>
          <p:cNvPr id="4" name="Εικόνα 4">
            <a:extLst>
              <a:ext uri="{FF2B5EF4-FFF2-40B4-BE49-F238E27FC236}">
                <a16:creationId xmlns:a16="http://schemas.microsoft.com/office/drawing/2014/main" id="{C09C761B-C6EA-EEA3-06AD-292EB7A15B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888" y="6301992"/>
            <a:ext cx="5851085" cy="546111"/>
          </a:xfrm>
          <a:prstGeom prst="rect">
            <a:avLst/>
          </a:prstGeom>
        </p:spPr>
      </p:pic>
      <p:sp>
        <p:nvSpPr>
          <p:cNvPr id="5" name="Rectangle: Single Corner Snipped 4">
            <a:extLst>
              <a:ext uri="{FF2B5EF4-FFF2-40B4-BE49-F238E27FC236}">
                <a16:creationId xmlns:a16="http://schemas.microsoft.com/office/drawing/2014/main" id="{415D12F3-84AD-7EF2-8EF2-4AC26049A37B}"/>
              </a:ext>
            </a:extLst>
          </p:cNvPr>
          <p:cNvSpPr/>
          <p:nvPr/>
        </p:nvSpPr>
        <p:spPr>
          <a:xfrm>
            <a:off x="428336" y="923148"/>
            <a:ext cx="4419983" cy="5229553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480607AD-9ECE-F37C-FCF2-97E8EC5BBA89}"/>
              </a:ext>
            </a:extLst>
          </p:cNvPr>
          <p:cNvSpPr/>
          <p:nvPr/>
        </p:nvSpPr>
        <p:spPr>
          <a:xfrm>
            <a:off x="109762" y="1095422"/>
            <a:ext cx="4738557" cy="562265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C9C2EF-B8E2-E7F8-BAD7-A4D43C7A64A7}"/>
              </a:ext>
            </a:extLst>
          </p:cNvPr>
          <p:cNvSpPr/>
          <p:nvPr/>
        </p:nvSpPr>
        <p:spPr>
          <a:xfrm>
            <a:off x="417119" y="1705204"/>
            <a:ext cx="4400474" cy="378166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Εκδόθηκε: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27/09/2023, ενεργή έως 31/12/2025 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Εμπίπτει: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στον τομέα προτεραιότητας Αειφόρος Ενέργεια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Αφορά: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στη στήριξη των ενεργειακών κοινοτήτων </a:t>
            </a:r>
            <a:r>
              <a:rPr lang="el-GR" sz="13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για υλοποίηση έργων ενεργειακού ή/και εικονικού ενεργειακού συμψηφισμού και στην προώθηση της διείσδυσης των καθαρών μορφών ενέργειας με αξιοποίηση των ΑΠΕ, για </a:t>
            </a:r>
            <a:r>
              <a:rPr lang="el-GR" sz="1300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αυτοπαραγωγή</a:t>
            </a:r>
            <a:endParaRPr lang="el-GR" sz="13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41.795.000 εκ.€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Ενδεικτικοί Δικαιούχοι: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Ενεργειακές κοινότητες (Εν.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Κοιν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 </a:t>
            </a:r>
            <a:r>
              <a:rPr lang="el-GR" sz="13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του ν. 4513/2018  Κοινότητες Ανανεώσιμης Ενέργειας (Κ.Α.Ε)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και Ενεργειακές Κοινότητες Πολιτών </a:t>
            </a:r>
            <a:r>
              <a:rPr lang="el-GR" sz="13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(Ε.Κ.Π.) του ν. 5037/2023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Προτάσεις χρηματοδότησης: </a:t>
            </a:r>
          </a:p>
          <a:p>
            <a:pPr lvl="1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</a:pPr>
            <a:endParaRPr lang="el-GR" sz="1300" b="1" kern="1200" dirty="0">
              <a:solidFill>
                <a:srgbClr val="9EC7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E22862-1F36-DD98-9A93-C11C2E91E3D8}"/>
              </a:ext>
            </a:extLst>
          </p:cNvPr>
          <p:cNvSpPr txBox="1"/>
          <p:nvPr/>
        </p:nvSpPr>
        <p:spPr>
          <a:xfrm>
            <a:off x="1015055" y="1158389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Πρόσκληση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453F2514-3DCD-0585-B09F-F24F977C1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1752" y="1142318"/>
            <a:ext cx="432000" cy="432000"/>
          </a:xfrm>
          <a:prstGeom prst="rect">
            <a:avLst/>
          </a:prstGeom>
        </p:spPr>
      </p:pic>
      <p:sp>
        <p:nvSpPr>
          <p:cNvPr id="27" name="Rectangle: Single Corner Snipped 26">
            <a:extLst>
              <a:ext uri="{FF2B5EF4-FFF2-40B4-BE49-F238E27FC236}">
                <a16:creationId xmlns:a16="http://schemas.microsoft.com/office/drawing/2014/main" id="{88BF797D-8EAF-34B8-129E-5C19945F61DB}"/>
              </a:ext>
            </a:extLst>
          </p:cNvPr>
          <p:cNvSpPr/>
          <p:nvPr/>
        </p:nvSpPr>
        <p:spPr>
          <a:xfrm>
            <a:off x="5312459" y="917443"/>
            <a:ext cx="6020664" cy="2511557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8" name="Rectangle: Single Corner Snipped 27">
            <a:extLst>
              <a:ext uri="{FF2B5EF4-FFF2-40B4-BE49-F238E27FC236}">
                <a16:creationId xmlns:a16="http://schemas.microsoft.com/office/drawing/2014/main" id="{ABA56226-B802-01BE-5142-BA08A1FA5845}"/>
              </a:ext>
            </a:extLst>
          </p:cNvPr>
          <p:cNvSpPr/>
          <p:nvPr/>
        </p:nvSpPr>
        <p:spPr>
          <a:xfrm>
            <a:off x="4993885" y="1089715"/>
            <a:ext cx="6339238" cy="538445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FA2E24-AB2E-515A-0F83-C93232500049}"/>
              </a:ext>
            </a:extLst>
          </p:cNvPr>
          <p:cNvSpPr/>
          <p:nvPr/>
        </p:nvSpPr>
        <p:spPr>
          <a:xfrm>
            <a:off x="5327187" y="1721658"/>
            <a:ext cx="6020663" cy="15367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Τίτλος: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Προμήθεια εγκατάσταση και θέση σε λειτουργία 7 ΦΒ σταθμών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metering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συνολικής ισχύος 7MW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10/07/2024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5.411.327,13€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Ενεργειακή κοινότητα Δήμου Κοζάνης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διαγωνισμός σε εξέλιξη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79E878-37D6-6A00-2533-BE614656FB9C}"/>
              </a:ext>
            </a:extLst>
          </p:cNvPr>
          <p:cNvSpPr txBox="1"/>
          <p:nvPr/>
        </p:nvSpPr>
        <p:spPr>
          <a:xfrm>
            <a:off x="5918167" y="1158389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1η ενταγμένη πράξη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C46F5E84-46BA-ADB3-E12B-FEDC9D9A61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54741" y="1127237"/>
            <a:ext cx="432000" cy="432000"/>
          </a:xfrm>
          <a:prstGeom prst="rect">
            <a:avLst/>
          </a:prstGeom>
        </p:spPr>
      </p:pic>
      <p:sp>
        <p:nvSpPr>
          <p:cNvPr id="34" name="Rectangle: Single Corner Snipped 33">
            <a:extLst>
              <a:ext uri="{FF2B5EF4-FFF2-40B4-BE49-F238E27FC236}">
                <a16:creationId xmlns:a16="http://schemas.microsoft.com/office/drawing/2014/main" id="{B172B247-BAFC-846D-7F0A-9B32FF5AD807}"/>
              </a:ext>
            </a:extLst>
          </p:cNvPr>
          <p:cNvSpPr/>
          <p:nvPr/>
        </p:nvSpPr>
        <p:spPr>
          <a:xfrm>
            <a:off x="4992580" y="3770981"/>
            <a:ext cx="6339238" cy="648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38" name="Rectangle: Single Corner Snipped 37">
            <a:extLst>
              <a:ext uri="{FF2B5EF4-FFF2-40B4-BE49-F238E27FC236}">
                <a16:creationId xmlns:a16="http://schemas.microsoft.com/office/drawing/2014/main" id="{7DE92699-E6A2-1DDB-B9FB-929326B2AEB5}"/>
              </a:ext>
            </a:extLst>
          </p:cNvPr>
          <p:cNvSpPr/>
          <p:nvPr/>
        </p:nvSpPr>
        <p:spPr>
          <a:xfrm>
            <a:off x="5312459" y="3601273"/>
            <a:ext cx="6020664" cy="2538420"/>
          </a:xfrm>
          <a:prstGeom prst="snip1Rect">
            <a:avLst/>
          </a:prstGeom>
          <a:solidFill>
            <a:srgbClr val="104D8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400" b="0" i="0" u="none" strike="noStrike" kern="0" cap="none" spc="0" normalizeH="0" baseline="0" noProof="0">
              <a:ln>
                <a:noFill/>
              </a:ln>
              <a:solidFill>
                <a:srgbClr val="104D8C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39" name="Rectangle: Single Corner Snipped 38">
            <a:extLst>
              <a:ext uri="{FF2B5EF4-FFF2-40B4-BE49-F238E27FC236}">
                <a16:creationId xmlns:a16="http://schemas.microsoft.com/office/drawing/2014/main" id="{B761E742-9E89-C35B-10C3-CA2F6E159BF3}"/>
              </a:ext>
            </a:extLst>
          </p:cNvPr>
          <p:cNvSpPr/>
          <p:nvPr/>
        </p:nvSpPr>
        <p:spPr>
          <a:xfrm>
            <a:off x="4993885" y="3772456"/>
            <a:ext cx="6339238" cy="540000"/>
          </a:xfrm>
          <a:prstGeom prst="snip1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l-GR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E497F57-2265-1072-6442-5769F2599BF6}"/>
              </a:ext>
            </a:extLst>
          </p:cNvPr>
          <p:cNvSpPr/>
          <p:nvPr/>
        </p:nvSpPr>
        <p:spPr>
          <a:xfrm>
            <a:off x="5327187" y="4738410"/>
            <a:ext cx="6020663" cy="12021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Τίτλος: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Αυτοπαραγωγή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Ενέργειας με φ/β συστήματα Ενεργειακής Κοινότητας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Βοΐου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και Ενεργειακής Κοινότητας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Βοΐου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Εντάχθηκε: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21/08/2025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6.363.737,6 € 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Δικαιούχοι: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Ενεργειακή κοινότητα </a:t>
            </a:r>
            <a:r>
              <a:rPr lang="el-GR" sz="13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Βοΐου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el-GR" sz="1300" b="1" kern="1200" dirty="0">
                <a:solidFill>
                  <a:srgbClr val="9EC7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Πρόοδος: </a:t>
            </a: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ωρίμανση</a:t>
            </a:r>
          </a:p>
          <a:p>
            <a:pPr marL="285750" lvl="1" indent="-285750" algn="l" defTabSz="622300">
              <a:spcBef>
                <a:spcPct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el-GR" sz="13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2B3A8C-0947-8007-E95C-5115BA3B4AC5}"/>
              </a:ext>
            </a:extLst>
          </p:cNvPr>
          <p:cNvSpPr txBox="1"/>
          <p:nvPr/>
        </p:nvSpPr>
        <p:spPr>
          <a:xfrm>
            <a:off x="5918167" y="3863938"/>
            <a:ext cx="3645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el-GR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2η ενταγμένη πράξη</a:t>
            </a: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8B826B1C-25B0-5A57-3EE4-DBAC40F9C9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54741" y="3821076"/>
            <a:ext cx="432000" cy="432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311A9A4F-6858-5DBB-1E1A-8C1196362A24}"/>
              </a:ext>
            </a:extLst>
          </p:cNvPr>
          <p:cNvSpPr txBox="1"/>
          <p:nvPr/>
        </p:nvSpPr>
        <p:spPr>
          <a:xfrm>
            <a:off x="727752" y="5127289"/>
            <a:ext cx="404455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l" defTabSz="622300">
              <a:spcBef>
                <a:spcPct val="0"/>
              </a:spcBef>
              <a:buClr>
                <a:schemeClr val="bg1"/>
              </a:buClr>
            </a:pP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ενταγμένες</a:t>
            </a:r>
          </a:p>
          <a:p>
            <a:pPr lvl="3" algn="l" defTabSz="622300">
              <a:spcBef>
                <a:spcPct val="0"/>
              </a:spcBef>
              <a:buClr>
                <a:schemeClr val="bg1"/>
              </a:buClr>
            </a:pPr>
            <a:endParaRPr lang="el-GR" sz="13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algn="l" defTabSz="622300">
              <a:spcBef>
                <a:spcPct val="0"/>
              </a:spcBef>
              <a:buClr>
                <a:schemeClr val="bg1"/>
              </a:buClr>
            </a:pPr>
            <a:r>
              <a:rPr lang="el-GR" sz="13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Απορριφθείσα </a:t>
            </a:r>
            <a:r>
              <a:rPr lang="el-GR" sz="13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με δικαιούχο την Ενεργειακή Κοινότητα Δήμου Χανίων Περιορισμένης Ευθύνης</a:t>
            </a:r>
          </a:p>
        </p:txBody>
      </p:sp>
    </p:spTree>
    <p:extLst>
      <p:ext uri="{BB962C8B-B14F-4D97-AF65-F5344CB8AC3E}">
        <p14:creationId xmlns:p14="http://schemas.microsoft.com/office/powerpoint/2010/main" val="14298986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7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HQxgreMqQPCdkxc6gBJz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KqqkKwaQWonHP7DSA9t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QRzQ_nwZv6KHf_NBTHy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fchvGrg9WcmBKrNeGsI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3NVK81iEyBrmzWc5B0Vm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uIsXqoK0wGTzGu0m3fe0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zsmNnAUytF9thGJct4PJ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KqqkKwaQWonHP7DSA9t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Zp6MBcLxUA0XlQ2duNa0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bUBebpggpVRPcswFKS7r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8aa47a96-d7a1-4cf3-a766-4befd7dcde2f" xsi:nil="true"/>
    <lcf76f155ced4ddcb4097134ff3c332f xmlns="8aa47a96-d7a1-4cf3-a766-4befd7dcde2f">
      <Terms xmlns="http://schemas.microsoft.com/office/infopath/2007/PartnerControls"/>
    </lcf76f155ced4ddcb4097134ff3c332f>
    <TaxCatchAll xmlns="52c11221-8a77-4ecd-94a3-ce4935dcdf7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83E32F8546564BA844822617260374" ma:contentTypeVersion="13" ma:contentTypeDescription="Create a new document." ma:contentTypeScope="" ma:versionID="8b880aeaa404a6fa640862a2d3163ca1">
  <xsd:schema xmlns:xsd="http://www.w3.org/2001/XMLSchema" xmlns:xs="http://www.w3.org/2001/XMLSchema" xmlns:p="http://schemas.microsoft.com/office/2006/metadata/properties" xmlns:ns2="8aa47a96-d7a1-4cf3-a766-4befd7dcde2f" xmlns:ns3="52c11221-8a77-4ecd-94a3-ce4935dcdf79" targetNamespace="http://schemas.microsoft.com/office/2006/metadata/properties" ma:root="true" ma:fieldsID="647e62e12fc881e2a3820d37fc9a9dc2" ns2:_="" ns3:_="">
    <xsd:import namespace="8aa47a96-d7a1-4cf3-a766-4befd7dcde2f"/>
    <xsd:import namespace="52c11221-8a77-4ecd-94a3-ce4935dcdf79"/>
    <xsd:element name="properties">
      <xsd:complexType>
        <xsd:sequence>
          <xsd:element name="documentManagement">
            <xsd:complexType>
              <xsd:all>
                <xsd:element ref="ns2:Links" minOccurs="0"/>
                <xsd:element ref="ns2:_Flow_SignoffStatus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a47a96-d7a1-4cf3-a766-4befd7dcde2f" elementFormDefault="qualified">
    <xsd:import namespace="http://schemas.microsoft.com/office/2006/documentManagement/types"/>
    <xsd:import namespace="http://schemas.microsoft.com/office/infopath/2007/PartnerControls"/>
    <xsd:element name="Links" ma:index="8" nillable="true" ma:displayName="Links" ma:list="{b75b8401-19bc-410f-8b5d-4a7282b1e0e9}" ma:internalName="Links" ma:readOnly="true" ma:showField="From_x0020_Document">
      <xsd:simpleType>
        <xsd:restriction base="dms:Lookup"/>
      </xsd:simpleType>
    </xsd:element>
    <xsd:element name="_Flow_SignoffStatus" ma:index="9" nillable="true" ma:displayName="Sign Off" ma:internalName="SignOff">
      <xsd:simpleType>
        <xsd:restriction base="dms:Text"/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7bde53e-b0a2-4e98-8550-8a152603f3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c11221-8a77-4ecd-94a3-ce4935dcdf79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acbba429-34e6-4e37-bcbf-563536a08037}" ma:internalName="TaxCatchAll" ma:showField="CatchAllData" ma:web="52c11221-8a77-4ecd-94a3-ce4935dcdf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AB8A0D-00A8-41F9-9B1C-BAEF59CBF2E2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52c11221-8a77-4ecd-94a3-ce4935dcdf79"/>
    <ds:schemaRef ds:uri="http://purl.org/dc/dcmitype/"/>
    <ds:schemaRef ds:uri="http://schemas.openxmlformats.org/package/2006/metadata/core-properties"/>
    <ds:schemaRef ds:uri="8aa47a96-d7a1-4cf3-a766-4befd7dcde2f"/>
  </ds:schemaRefs>
</ds:datastoreItem>
</file>

<file path=customXml/itemProps2.xml><?xml version="1.0" encoding="utf-8"?>
<ds:datastoreItem xmlns:ds="http://schemas.openxmlformats.org/officeDocument/2006/customXml" ds:itemID="{AAB70FA3-4967-4431-BB87-609AF27A1B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a47a96-d7a1-4cf3-a766-4befd7dcde2f"/>
    <ds:schemaRef ds:uri="52c11221-8a77-4ecd-94a3-ce4935dcdf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A02C1E-AC22-4DD8-AEB3-43A75179BD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2703</Words>
  <Application>Microsoft Office PowerPoint</Application>
  <PresentationFormat>Ευρεία οθόνη</PresentationFormat>
  <Paragraphs>564</Paragraphs>
  <Slides>26</Slides>
  <Notes>3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9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26</vt:i4>
      </vt:variant>
    </vt:vector>
  </HeadingPairs>
  <TitlesOfParts>
    <vt:vector size="37" baseType="lpstr">
      <vt:lpstr>Aptos</vt:lpstr>
      <vt:lpstr>Aptos Narrow</vt:lpstr>
      <vt:lpstr>Arial</vt:lpstr>
      <vt:lpstr>Calibri</vt:lpstr>
      <vt:lpstr>Cambria Math</vt:lpstr>
      <vt:lpstr>Georgia</vt:lpstr>
      <vt:lpstr>Times New Roman</vt:lpstr>
      <vt:lpstr>Trebuchet MS</vt:lpstr>
      <vt:lpstr>Wingdings</vt:lpstr>
      <vt:lpstr>Office Theme</vt:lpstr>
      <vt:lpstr>think-cell Slide</vt:lpstr>
      <vt:lpstr>ΔΙΚΑΙΗ ΑΝΑΠΤΥΞΙΑΚΗ ΜΕΤΑΒΑΣΗ 2021 - 2027</vt:lpstr>
      <vt:lpstr>01 Το Πρόγραμμα ΔΑΜ 2021-2027 με «μία ματιά»</vt:lpstr>
      <vt:lpstr>Παρουσίαση του PowerPoint</vt:lpstr>
      <vt:lpstr>Παρουσίαση του PowerPoint</vt:lpstr>
      <vt:lpstr>Παρουσίαση του PowerPoint</vt:lpstr>
      <vt:lpstr>02 Δράσεις Στρατηγικής Έξυπνης Εξειδίκευσης RIS3 στο Πρόγραμμα «ΔΑΜ»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03 Ενεργές Προσκλήσεις</vt:lpstr>
      <vt:lpstr>Παρουσίαση του PowerPoint</vt:lpstr>
      <vt:lpstr>04 Μελλοντικές Δράσεις</vt:lpstr>
      <vt:lpstr>Παρουσίαση του PowerPoint</vt:lpstr>
      <vt:lpstr>05 Πράξεις Ενίσχυσης και Προώθησης της Επιχειρηματικότητας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ΜΟΝ ΕΣΕΕ</cp:lastModifiedBy>
  <cp:revision>2</cp:revision>
  <cp:lastPrinted>2026-03-03T15:41:32Z</cp:lastPrinted>
  <dcterms:created xsi:type="dcterms:W3CDTF">2026-03-02T15:46:09Z</dcterms:created>
  <dcterms:modified xsi:type="dcterms:W3CDTF">2026-03-03T15:41:41Z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840fb-8939-4796-95d0-bc833736564d_Enabled">
    <vt:lpwstr>true</vt:lpwstr>
  </property>
  <property fmtid="{D5CDD505-2E9C-101B-9397-08002B2CF9AE}" pid="3" name="MSIP_Label_2e1840fb-8939-4796-95d0-bc833736564d_SetDate">
    <vt:lpwstr>2026-03-02T15:46:13Z</vt:lpwstr>
  </property>
  <property fmtid="{D5CDD505-2E9C-101B-9397-08002B2CF9AE}" pid="4" name="MSIP_Label_2e1840fb-8939-4796-95d0-bc833736564d_Method">
    <vt:lpwstr>Standard</vt:lpwstr>
  </property>
  <property fmtid="{D5CDD505-2E9C-101B-9397-08002B2CF9AE}" pid="5" name="MSIP_Label_2e1840fb-8939-4796-95d0-bc833736564d_Name">
    <vt:lpwstr>Confidential - Open Access</vt:lpwstr>
  </property>
  <property fmtid="{D5CDD505-2E9C-101B-9397-08002B2CF9AE}" pid="6" name="MSIP_Label_2e1840fb-8939-4796-95d0-bc833736564d_SiteId">
    <vt:lpwstr>513294a0-3e20-41b2-a970-6d30bf1546fa</vt:lpwstr>
  </property>
  <property fmtid="{D5CDD505-2E9C-101B-9397-08002B2CF9AE}" pid="7" name="MSIP_Label_2e1840fb-8939-4796-95d0-bc833736564d_ActionId">
    <vt:lpwstr>3487b873-2cb7-4515-a9f5-40041270b418</vt:lpwstr>
  </property>
  <property fmtid="{D5CDD505-2E9C-101B-9397-08002B2CF9AE}" pid="8" name="MSIP_Label_2e1840fb-8939-4796-95d0-bc833736564d_ContentBits">
    <vt:lpwstr>0</vt:lpwstr>
  </property>
  <property fmtid="{D5CDD505-2E9C-101B-9397-08002B2CF9AE}" pid="9" name="MSIP_Label_2e1840fb-8939-4796-95d0-bc833736564d_Tag">
    <vt:lpwstr>10, 3, 0, 1</vt:lpwstr>
  </property>
  <property fmtid="{D5CDD505-2E9C-101B-9397-08002B2CF9AE}" pid="10" name="LastSaved">
    <vt:filetime>2025-03-21T00:00:00Z</vt:filetime>
  </property>
  <property fmtid="{D5CDD505-2E9C-101B-9397-08002B2CF9AE}" pid="11" name="MediaServiceImageTags">
    <vt:lpwstr/>
  </property>
  <property fmtid="{D5CDD505-2E9C-101B-9397-08002B2CF9AE}" pid="12" name="ContentTypeId">
    <vt:lpwstr>0x0101006283E32F8546564BA844822617260374</vt:lpwstr>
  </property>
  <property fmtid="{D5CDD505-2E9C-101B-9397-08002B2CF9AE}" pid="13" name="Creator">
    <vt:lpwstr>Microsoft® PowerPoint® 2016</vt:lpwstr>
  </property>
  <property fmtid="{D5CDD505-2E9C-101B-9397-08002B2CF9AE}" pid="14" name="Producer">
    <vt:lpwstr>Microsoft® PowerPoint® 2016</vt:lpwstr>
  </property>
  <property fmtid="{D5CDD505-2E9C-101B-9397-08002B2CF9AE}" pid="15" name="Created">
    <vt:filetime>2024-11-18T00:00:00Z</vt:filetime>
  </property>
</Properties>
</file>